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1"/>
  </p:handoutMasterIdLst>
  <p:sldIdLst>
    <p:sldId id="258" r:id="rId3"/>
    <p:sldId id="267" r:id="rId5"/>
    <p:sldId id="268" r:id="rId6"/>
    <p:sldId id="427" r:id="rId7"/>
    <p:sldId id="280" r:id="rId8"/>
    <p:sldId id="284" r:id="rId9"/>
    <p:sldId id="430" r:id="rId10"/>
    <p:sldId id="429" r:id="rId11"/>
    <p:sldId id="422" r:id="rId12"/>
    <p:sldId id="431" r:id="rId13"/>
    <p:sldId id="432" r:id="rId14"/>
    <p:sldId id="270" r:id="rId15"/>
    <p:sldId id="261" r:id="rId16"/>
    <p:sldId id="278" r:id="rId17"/>
    <p:sldId id="466" r:id="rId18"/>
    <p:sldId id="467" r:id="rId19"/>
    <p:sldId id="469" r:id="rId20"/>
    <p:sldId id="468" r:id="rId21"/>
    <p:sldId id="470" r:id="rId22"/>
    <p:sldId id="471" r:id="rId23"/>
    <p:sldId id="472" r:id="rId24"/>
    <p:sldId id="473" r:id="rId25"/>
    <p:sldId id="474" r:id="rId26"/>
    <p:sldId id="475" r:id="rId27"/>
    <p:sldId id="476" r:id="rId28"/>
    <p:sldId id="423" r:id="rId29"/>
    <p:sldId id="275" r:id="rId30"/>
    <p:sldId id="501" r:id="rId31"/>
    <p:sldId id="478" r:id="rId32"/>
    <p:sldId id="481" r:id="rId33"/>
    <p:sldId id="479" r:id="rId34"/>
    <p:sldId id="482" r:id="rId35"/>
    <p:sldId id="483" r:id="rId36"/>
    <p:sldId id="484" r:id="rId37"/>
    <p:sldId id="480" r:id="rId38"/>
    <p:sldId id="487" r:id="rId39"/>
    <p:sldId id="488" r:id="rId40"/>
    <p:sldId id="489" r:id="rId41"/>
    <p:sldId id="424" r:id="rId42"/>
    <p:sldId id="492" r:id="rId43"/>
    <p:sldId id="493" r:id="rId44"/>
    <p:sldId id="426" r:id="rId45"/>
    <p:sldId id="490" r:id="rId46"/>
    <p:sldId id="496" r:id="rId47"/>
    <p:sldId id="498" r:id="rId48"/>
    <p:sldId id="289" r:id="rId49"/>
    <p:sldId id="500" r:id="rId50"/>
  </p:sldIdLst>
  <p:sldSz cx="12192000" cy="6858000"/>
  <p:notesSz cx="6858000" cy="9144000"/>
  <p:embeddedFontLst>
    <p:embeddedFont>
      <p:font typeface="Franklin Gothic Book" panose="020B0503020102020204" pitchFamily="34" charset="0"/>
      <p:regular r:id="rId55"/>
    </p:embeddedFont>
    <p:embeddedFont>
      <p:font typeface="等线" charset="0"/>
      <p:regular r:id="rId56"/>
    </p:embeddedFont>
    <p:embeddedFont>
      <p:font typeface="DejaVu Math TeX Gyre" panose="02000503000000000000" charset="0"/>
      <p:regular r:id="rId57"/>
    </p:embeddedFont>
    <p:embeddedFont>
      <p:font typeface="Cambria Math" panose="02040503050406030204" pitchFamily="18" charset="0"/>
      <p:regular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userDrawn="1">
          <p15:clr>
            <a:srgbClr val="A4A3A4"/>
          </p15:clr>
        </p15:guide>
        <p15:guide id="2" pos="3828" userDrawn="1">
          <p15:clr>
            <a:srgbClr val="A4A3A4"/>
          </p15:clr>
        </p15:guide>
        <p15:guide id="3" orient="horz" pos="14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E52"/>
    <a:srgbClr val="29477E"/>
    <a:srgbClr val="98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60" autoAdjust="0"/>
    <p:restoredTop sz="96197"/>
  </p:normalViewPr>
  <p:slideViewPr>
    <p:cSldViewPr snapToGrid="0" showGuides="1">
      <p:cViewPr varScale="1">
        <p:scale>
          <a:sx n="108" d="100"/>
          <a:sy n="108" d="100"/>
        </p:scale>
        <p:origin x="232" y="416"/>
      </p:cViewPr>
      <p:guideLst>
        <p:guide orient="horz" pos="2166"/>
        <p:guide pos="3828"/>
        <p:guide orient="horz" pos="148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3" d="100"/>
          <a:sy n="93" d="100"/>
        </p:scale>
        <p:origin x="3784" y="21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395103-8FD5-E743-B1B1-360409A061FF}"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0E7809-7A95-1E4B-B4AC-75048279600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4CBC69-0E27-4B60-A6E8-1239BA49814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4CA1A-3854-4111-A31F-93C496ABEC3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74CA1A-3854-4111-A31F-93C496ABEC3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625A2E01-B866-4BD3-B31C-33DB99978DDE}"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A2025F5-56CD-47AA-9207-178EE14D9AB2}"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25A2E01-B866-4BD3-B31C-33DB99978D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2025F5-56CD-47AA-9207-178EE14D9AB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25A2E01-B866-4BD3-B31C-33DB99978D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2025F5-56CD-47AA-9207-178EE14D9AB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25A2E01-B866-4BD3-B31C-33DB99978D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2025F5-56CD-47AA-9207-178EE14D9AB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625A2E01-B866-4BD3-B31C-33DB99978DDE}"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A2025F5-56CD-47AA-9207-178EE14D9AB2}"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25A2E01-B866-4BD3-B31C-33DB99978DD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2025F5-56CD-47AA-9207-178EE14D9AB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25A2E01-B866-4BD3-B31C-33DB99978DD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A2025F5-56CD-47AA-9207-178EE14D9AB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5A2E01-B866-4BD3-B31C-33DB99978DD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A2025F5-56CD-47AA-9207-178EE14D9AB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5A2E01-B866-4BD3-B31C-33DB99978DD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A2025F5-56CD-47AA-9207-178EE14D9AB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25A2E01-B866-4BD3-B31C-33DB99978DDE}"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A2025F5-56CD-47AA-9207-178EE14D9AB2}"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25A2E01-B866-4BD3-B31C-33DB99978DDE}"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A2025F5-56CD-47AA-9207-178EE14D9AB2}"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25A2E01-B866-4BD3-B31C-33DB99978DDE}"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A2025F5-56CD-47AA-9207-178EE14D9AB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0"/>
    </mc:Choice>
    <mc:Fallback>
      <p:transition/>
    </mc:Fallback>
  </mc:AlternateConten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7467D"/>
            </a:gs>
            <a:gs pos="100000">
              <a:schemeClr val="accent1">
                <a:lumMod val="50000"/>
              </a:schemeClr>
            </a:gs>
          </a:gsLst>
          <a:lin ang="5400000" scaled="1"/>
          <a:tileRect/>
        </a:gradFill>
        <a:effectLst/>
      </p:bgPr>
    </p:bg>
    <p:spTree>
      <p:nvGrpSpPr>
        <p:cNvPr id="1" name=""/>
        <p:cNvGrpSpPr/>
        <p:nvPr/>
      </p:nvGrpSpPr>
      <p:grpSpPr>
        <a:xfrm>
          <a:off x="0" y="0"/>
          <a:ext cx="0" cy="0"/>
          <a:chOff x="0" y="0"/>
          <a:chExt cx="0" cy="0"/>
        </a:xfrm>
      </p:grpSpPr>
      <p:sp>
        <p:nvSpPr>
          <p:cNvPr id="4" name="文本框 3"/>
          <p:cNvSpPr txBox="1"/>
          <p:nvPr/>
        </p:nvSpPr>
        <p:spPr>
          <a:xfrm>
            <a:off x="1033669" y="2370249"/>
            <a:ext cx="10092267" cy="1106805"/>
          </a:xfrm>
          <a:prstGeom prst="rect">
            <a:avLst/>
          </a:prstGeom>
          <a:noFill/>
        </p:spPr>
        <p:txBody>
          <a:bodyPr wrap="square">
            <a:spAutoFit/>
          </a:bodyPr>
          <a:lstStyle/>
          <a:p>
            <a:pPr algn="ctr"/>
            <a:r>
              <a:rPr lang="en-US" altLang="zh-CN" sz="6600" b="1" dirty="0">
                <a:solidFill>
                  <a:schemeClr val="accent2"/>
                </a:solidFill>
                <a:effectLst>
                  <a:reflection blurRad="6350" stA="50000" endA="300" endPos="50000" dist="29997" dir="5400000" sy="-100000" algn="bl" rotWithShape="0"/>
                </a:effectLst>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Pairs Trading Strategy</a:t>
            </a:r>
            <a:endParaRPr lang="en-US" altLang="zh-CN" sz="6600" b="1" dirty="0">
              <a:solidFill>
                <a:schemeClr val="accent2"/>
              </a:solidFill>
              <a:effectLst>
                <a:reflection blurRad="6350" stA="50000" endA="300" endPos="50000" dist="29997" dir="5400000" sy="-100000" algn="bl" rotWithShape="0"/>
              </a:effectLst>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5" name="文本框 4"/>
          <p:cNvSpPr txBox="1"/>
          <p:nvPr/>
        </p:nvSpPr>
        <p:spPr>
          <a:xfrm>
            <a:off x="300760" y="6419300"/>
            <a:ext cx="2012632" cy="252730"/>
          </a:xfrm>
          <a:prstGeom prst="rect">
            <a:avLst/>
          </a:prstGeom>
          <a:noFill/>
        </p:spPr>
        <p:txBody>
          <a:bodyPr wrap="square">
            <a:spAutoFit/>
          </a:bodyPr>
          <a:lstStyle/>
          <a:p>
            <a:pPr algn="dist"/>
            <a:r>
              <a:rPr lang="en-US" sz="105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SMU QF635 Project</a:t>
            </a:r>
            <a:endParaRPr lang="en-US" sz="105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7" name="组合 36"/>
          <p:cNvGrpSpPr/>
          <p:nvPr/>
        </p:nvGrpSpPr>
        <p:grpSpPr>
          <a:xfrm>
            <a:off x="11185332" y="6437048"/>
            <a:ext cx="611380" cy="220823"/>
            <a:chOff x="10740039" y="6392507"/>
            <a:chExt cx="833590" cy="301083"/>
          </a:xfrm>
        </p:grpSpPr>
        <p:grpSp>
          <p:nvGrpSpPr>
            <p:cNvPr id="31" name="组合 30"/>
            <p:cNvGrpSpPr/>
            <p:nvPr/>
          </p:nvGrpSpPr>
          <p:grpSpPr>
            <a:xfrm>
              <a:off x="10740039" y="6392507"/>
              <a:ext cx="297810" cy="301083"/>
              <a:chOff x="10740039" y="6392507"/>
              <a:chExt cx="297810" cy="301083"/>
            </a:xfrm>
          </p:grpSpPr>
          <p:grpSp>
            <p:nvGrpSpPr>
              <p:cNvPr id="30" name="组合 29"/>
              <p:cNvGrpSpPr/>
              <p:nvPr/>
            </p:nvGrpSpPr>
            <p:grpSpPr>
              <a:xfrm>
                <a:off x="10740039" y="6392507"/>
                <a:ext cx="297810" cy="301083"/>
                <a:chOff x="10740039" y="6392507"/>
                <a:chExt cx="297810" cy="301083"/>
              </a:xfrm>
            </p:grpSpPr>
            <p:sp>
              <p:nvSpPr>
                <p:cNvPr id="10" name="椭圆 9"/>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9" name="椭圆 28"/>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1"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32" name="组合 31"/>
            <p:cNvGrpSpPr/>
            <p:nvPr/>
          </p:nvGrpSpPr>
          <p:grpSpPr>
            <a:xfrm rot="10800000">
              <a:off x="11275819" y="6392507"/>
              <a:ext cx="297810" cy="301083"/>
              <a:chOff x="10740039" y="6392507"/>
              <a:chExt cx="297810" cy="301083"/>
            </a:xfrm>
          </p:grpSpPr>
          <p:grpSp>
            <p:nvGrpSpPr>
              <p:cNvPr id="33" name="组合 32"/>
              <p:cNvGrpSpPr/>
              <p:nvPr/>
            </p:nvGrpSpPr>
            <p:grpSpPr>
              <a:xfrm>
                <a:off x="10740039" y="6392507"/>
                <a:ext cx="297810" cy="301083"/>
                <a:chOff x="10740039" y="6392507"/>
                <a:chExt cx="297810" cy="301083"/>
              </a:xfrm>
            </p:grpSpPr>
            <p:sp>
              <p:nvSpPr>
                <p:cNvPr id="35" name="椭圆 3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6" name="椭圆 3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3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38" name="矩形: 圆角 37"/>
          <p:cNvSpPr/>
          <p:nvPr/>
        </p:nvSpPr>
        <p:spPr>
          <a:xfrm>
            <a:off x="3288665" y="1596390"/>
            <a:ext cx="5615305" cy="381635"/>
          </a:xfrm>
          <a:prstGeom prst="roundRect">
            <a:avLst>
              <a:gd name="adj" fmla="val 50000"/>
            </a:avLst>
          </a:prstGeom>
          <a:gradFill flip="none" rotWithShape="1">
            <a:gsLst>
              <a:gs pos="100000">
                <a:schemeClr val="accent1">
                  <a:lumMod val="50000"/>
                </a:schemeClr>
              </a:gs>
              <a:gs pos="0">
                <a:schemeClr val="accent1">
                  <a:lumMod val="75000"/>
                </a:schemeClr>
              </a:gs>
            </a:gsLst>
            <a:lin ang="0" scaled="1"/>
            <a:tileRect/>
          </a:gradFill>
          <a:ln>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47" name="直接连接符 46"/>
          <p:cNvCxnSpPr/>
          <p:nvPr/>
        </p:nvCxnSpPr>
        <p:spPr>
          <a:xfrm>
            <a:off x="1998980" y="3961130"/>
            <a:ext cx="8225790" cy="0"/>
          </a:xfrm>
          <a:prstGeom prst="line">
            <a:avLst/>
          </a:prstGeom>
          <a:ln w="38100">
            <a:solidFill>
              <a:srgbClr val="29477E"/>
            </a:solidFill>
          </a:ln>
          <a:effectLst>
            <a:outerShdw blurRad="63500" dist="50800" dir="2700000" algn="tl" rotWithShape="0">
              <a:schemeClr val="accent1">
                <a:lumMod val="75000"/>
                <a:alpha val="20000"/>
              </a:schemeClr>
            </a:outerShdw>
          </a:effectLst>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2413193" y="6437048"/>
            <a:ext cx="1247915" cy="177937"/>
            <a:chOff x="4417219" y="521356"/>
            <a:chExt cx="1461482" cy="208389"/>
          </a:xfrm>
        </p:grpSpPr>
        <p:sp>
          <p:nvSpPr>
            <p:cNvPr id="48" name="任意多边形: 形状 47"/>
            <p:cNvSpPr/>
            <p:nvPr/>
          </p:nvSpPr>
          <p:spPr>
            <a:xfrm>
              <a:off x="441721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9" name="任意多边形: 形状 48"/>
            <p:cNvSpPr/>
            <p:nvPr/>
          </p:nvSpPr>
          <p:spPr>
            <a:xfrm>
              <a:off x="455283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0" name="任意多边形: 形状 49"/>
            <p:cNvSpPr/>
            <p:nvPr/>
          </p:nvSpPr>
          <p:spPr>
            <a:xfrm>
              <a:off x="468845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任意多边形: 形状 50"/>
            <p:cNvSpPr/>
            <p:nvPr/>
          </p:nvSpPr>
          <p:spPr>
            <a:xfrm>
              <a:off x="482407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任意多边形: 形状 51"/>
            <p:cNvSpPr/>
            <p:nvPr/>
          </p:nvSpPr>
          <p:spPr>
            <a:xfrm>
              <a:off x="495969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任意多边形: 形状 52"/>
            <p:cNvSpPr/>
            <p:nvPr/>
          </p:nvSpPr>
          <p:spPr>
            <a:xfrm>
              <a:off x="509531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4" name="任意多边形: 形状 53"/>
            <p:cNvSpPr/>
            <p:nvPr/>
          </p:nvSpPr>
          <p:spPr>
            <a:xfrm>
              <a:off x="523093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任意多边形: 形状 54"/>
            <p:cNvSpPr/>
            <p:nvPr/>
          </p:nvSpPr>
          <p:spPr>
            <a:xfrm>
              <a:off x="536655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6" name="任意多边形: 形状 55"/>
            <p:cNvSpPr/>
            <p:nvPr/>
          </p:nvSpPr>
          <p:spPr>
            <a:xfrm>
              <a:off x="550217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7" name="任意多边形: 形状 56"/>
            <p:cNvSpPr/>
            <p:nvPr/>
          </p:nvSpPr>
          <p:spPr>
            <a:xfrm>
              <a:off x="563779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8" name="任意多边形: 形状 57"/>
            <p:cNvSpPr/>
            <p:nvPr/>
          </p:nvSpPr>
          <p:spPr>
            <a:xfrm>
              <a:off x="5773421"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65" name="任意多边形: 形状 64"/>
          <p:cNvSpPr/>
          <p:nvPr/>
        </p:nvSpPr>
        <p:spPr>
          <a:xfrm>
            <a:off x="411480" y="542925"/>
            <a:ext cx="137160" cy="156210"/>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文本框 1"/>
          <p:cNvSpPr txBox="1"/>
          <p:nvPr/>
        </p:nvSpPr>
        <p:spPr>
          <a:xfrm>
            <a:off x="680289" y="361761"/>
            <a:ext cx="4020985" cy="337185"/>
          </a:xfrm>
          <a:prstGeom prst="rect">
            <a:avLst/>
          </a:prstGeom>
          <a:noFill/>
        </p:spPr>
        <p:txBody>
          <a:bodyPr wrap="square">
            <a:spAutoFit/>
          </a:bodyPr>
          <a:lstStyle/>
          <a:p>
            <a:r>
              <a:rPr lang="en-US" altLang="zh-CN" sz="1600" b="1" dirty="0">
                <a:solidFill>
                  <a:schemeClr val="bg2">
                    <a:lumMod val="9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Singapore Management University</a:t>
            </a:r>
            <a:endParaRPr lang="en-US" altLang="zh-CN" sz="1600" b="1" dirty="0">
              <a:solidFill>
                <a:schemeClr val="bg2">
                  <a:lumMod val="9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 name="文本框 2"/>
          <p:cNvSpPr txBox="1"/>
          <p:nvPr/>
        </p:nvSpPr>
        <p:spPr>
          <a:xfrm>
            <a:off x="3461385" y="1607820"/>
            <a:ext cx="5442585" cy="337185"/>
          </a:xfrm>
          <a:prstGeom prst="rect">
            <a:avLst/>
          </a:prstGeom>
          <a:noFill/>
        </p:spPr>
        <p:txBody>
          <a:bodyPr wrap="square">
            <a:spAutoFit/>
          </a:bodyPr>
          <a:lstStyle/>
          <a:p>
            <a:pPr algn="ctr" defTabSz="457200">
              <a:spcBef>
                <a:spcPts val="1200"/>
              </a:spcBef>
            </a:pPr>
            <a:r>
              <a:rPr kumimoji="1" lang="en-US" altLang="en-US" sz="16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QF </a:t>
            </a:r>
            <a:r>
              <a:rPr kumimoji="1" lang="en-US" altLang="zh-CN" sz="16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635</a:t>
            </a:r>
            <a:r>
              <a:rPr kumimoji="1" lang="en-US" altLang="en-US" sz="16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Market Microstructure and Algorithmic Trading</a:t>
            </a:r>
            <a:endParaRPr kumimoji="1" lang="en-US" altLang="en-US" sz="16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339465" y="4341495"/>
            <a:ext cx="2536190" cy="460375"/>
          </a:xfrm>
          <a:prstGeom prst="rect">
            <a:avLst/>
          </a:prstGeom>
          <a:noFill/>
        </p:spPr>
        <p:txBody>
          <a:bodyPr wrap="square">
            <a:spAutoFit/>
            <a:scene3d>
              <a:camera prst="orthographicFront"/>
              <a:lightRig rig="threePt" dir="t"/>
            </a:scene3d>
          </a:bodyPr>
          <a:lstStyle/>
          <a:p>
            <a:pPr algn="dist"/>
            <a:r>
              <a:rPr lang="en-US" altLang="zh-CN" sz="2400" b="1" dirty="0">
                <a:solidFill>
                  <a:schemeClr val="bg1"/>
                </a:solidFill>
                <a:effectLst>
                  <a:outerShdw blurRad="38100" dist="19050" dir="2700000" algn="tl" rotWithShape="0">
                    <a:schemeClr val="dk1">
                      <a:alpha val="40000"/>
                      <a:alpha val="40000"/>
                    </a:schemeClr>
                  </a:outerShdw>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Group members</a:t>
            </a:r>
            <a:r>
              <a:rPr lang="zh-CN" altLang="en-US" sz="2400" b="1" dirty="0">
                <a:solidFill>
                  <a:schemeClr val="bg1"/>
                </a:solidFill>
                <a:effectLst>
                  <a:outerShdw blurRad="38100" dist="19050" dir="2700000" algn="tl" rotWithShape="0">
                    <a:schemeClr val="dk1">
                      <a:alpha val="40000"/>
                      <a:alpha val="40000"/>
                    </a:schemeClr>
                  </a:outerShdw>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a:t>
            </a:r>
            <a:r>
              <a:rPr lang="zh-CN" altLang="en-US" dirty="0">
                <a:solidFill>
                  <a:schemeClr val="bg1"/>
                </a:solidFill>
                <a:effectLst>
                  <a:outerShdw blurRad="38100" dist="19050" dir="2700000" algn="tl" rotWithShape="0">
                    <a:schemeClr val="dk1">
                      <a:alpha val="40000"/>
                      <a:alpha val="40000"/>
                    </a:schemeClr>
                  </a:outerShdw>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a:t>
            </a:r>
            <a:endParaRPr lang="zh-CN" altLang="en-US" dirty="0">
              <a:solidFill>
                <a:schemeClr val="bg1"/>
              </a:solidFill>
              <a:effectLst>
                <a:outerShdw blurRad="38100" dist="19050" dir="2700000" algn="tl" rotWithShape="0">
                  <a:schemeClr val="dk1">
                    <a:alpha val="40000"/>
                    <a:alpha val="40000"/>
                  </a:schemeClr>
                </a:outerShdw>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sp>
        <p:nvSpPr>
          <p:cNvPr id="13" name="文本框 12"/>
          <p:cNvSpPr txBox="1"/>
          <p:nvPr/>
        </p:nvSpPr>
        <p:spPr>
          <a:xfrm>
            <a:off x="5980430" y="4341495"/>
            <a:ext cx="4022090" cy="2308324"/>
          </a:xfrm>
          <a:prstGeom prst="rect">
            <a:avLst/>
          </a:prstGeom>
          <a:noFill/>
        </p:spPr>
        <p:txBody>
          <a:bodyPr wrap="square" rtlCol="0">
            <a:spAutoFit/>
            <a:scene3d>
              <a:camera prst="orthographicFront"/>
              <a:lightRig rig="threePt" dir="t"/>
            </a:scene3d>
          </a:bodyPr>
          <a:lstStyle/>
          <a:p>
            <a:r>
              <a:rPr lang="en-US" altLang="zh-CN"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Xia Qinru, </a:t>
            </a:r>
            <a:endParaRPr lang="en-US" altLang="zh-CN"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r>
              <a:rPr lang="en-US" altLang="zh-CN"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Song Yang,</a:t>
            </a:r>
            <a:endParaRPr lang="en-US" altLang="zh-CN"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r>
              <a:rPr lang="en-US" altLang="zh-CN"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Gou Xinwen, </a:t>
            </a:r>
            <a:endParaRPr lang="en-US" altLang="zh-CN"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r>
              <a:rPr lang="en-US" altLang="zh-CN"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Liu Yue</a:t>
            </a:r>
            <a:r>
              <a:rPr lang="en-US" altLang="zh-CN" sz="2400" dirty="0">
                <a:solidFill>
                  <a:schemeClr val="bg1"/>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a:t>
            </a:r>
            <a:endParaRPr lang="en-US" altLang="zh-CN" sz="2400" dirty="0">
              <a:solidFill>
                <a:schemeClr val="bg1"/>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r>
              <a:rPr lang="en-US" altLang="zh-CN" sz="2400" dirty="0">
                <a:solidFill>
                  <a:schemeClr val="bg1"/>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Xia Tian,</a:t>
            </a:r>
            <a:endParaRPr lang="en-US" altLang="zh-CN" sz="2400" dirty="0">
              <a:solidFill>
                <a:schemeClr val="bg1"/>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r>
              <a:rPr lang="en-US" altLang="zh-CN"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Hao </a:t>
            </a:r>
            <a:r>
              <a:rPr lang="en-US" altLang="zh-CN" sz="2400" dirty="0" err="1">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Xuanheng</a:t>
            </a:r>
            <a:r>
              <a:rPr lang="en-US" altLang="zh-CN"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a:t>
            </a:r>
            <a:endParaRPr lang="zh-CN" altLang="en-US" sz="2400" dirty="0">
              <a:solidFill>
                <a:schemeClr val="bg1"/>
              </a:solidFill>
              <a:effectLst/>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reeform 5"/>
          <p:cNvSpPr>
            <a:spLocks noEditPoints="1"/>
          </p:cNvSpPr>
          <p:nvPr/>
        </p:nvSpPr>
        <p:spPr bwMode="auto">
          <a:xfrm>
            <a:off x="7825350" y="2142036"/>
            <a:ext cx="3047384" cy="3691163"/>
          </a:xfrm>
          <a:custGeom>
            <a:avLst/>
            <a:gdLst>
              <a:gd name="T0" fmla="*/ 242 w 1061"/>
              <a:gd name="T1" fmla="*/ 1266 h 1286"/>
              <a:gd name="T2" fmla="*/ 953 w 1061"/>
              <a:gd name="T3" fmla="*/ 1247 h 1286"/>
              <a:gd name="T4" fmla="*/ 953 w 1061"/>
              <a:gd name="T5" fmla="*/ 1286 h 1286"/>
              <a:gd name="T6" fmla="*/ 320 w 1061"/>
              <a:gd name="T7" fmla="*/ 776 h 1286"/>
              <a:gd name="T8" fmla="*/ 372 w 1061"/>
              <a:gd name="T9" fmla="*/ 724 h 1286"/>
              <a:gd name="T10" fmla="*/ 424 w 1061"/>
              <a:gd name="T11" fmla="*/ 776 h 1286"/>
              <a:gd name="T12" fmla="*/ 372 w 1061"/>
              <a:gd name="T13" fmla="*/ 829 h 1286"/>
              <a:gd name="T14" fmla="*/ 83 w 1061"/>
              <a:gd name="T15" fmla="*/ 1202 h 1286"/>
              <a:gd name="T16" fmla="*/ 780 w 1061"/>
              <a:gd name="T17" fmla="*/ 598 h 1286"/>
              <a:gd name="T18" fmla="*/ 815 w 1061"/>
              <a:gd name="T19" fmla="*/ 615 h 1286"/>
              <a:gd name="T20" fmla="*/ 583 w 1061"/>
              <a:gd name="T21" fmla="*/ 1064 h 1286"/>
              <a:gd name="T22" fmla="*/ 27 w 1061"/>
              <a:gd name="T23" fmla="*/ 1274 h 1286"/>
              <a:gd name="T24" fmla="*/ 18 w 1061"/>
              <a:gd name="T25" fmla="*/ 1275 h 1286"/>
              <a:gd name="T26" fmla="*/ 10 w 1061"/>
              <a:gd name="T27" fmla="*/ 1272 h 1286"/>
              <a:gd name="T28" fmla="*/ 2 w 1061"/>
              <a:gd name="T29" fmla="*/ 1263 h 1286"/>
              <a:gd name="T30" fmla="*/ 0 w 1061"/>
              <a:gd name="T31" fmla="*/ 1254 h 1286"/>
              <a:gd name="T32" fmla="*/ 28 w 1061"/>
              <a:gd name="T33" fmla="*/ 679 h 1286"/>
              <a:gd name="T34" fmla="*/ 33 w 1061"/>
              <a:gd name="T35" fmla="*/ 662 h 1286"/>
              <a:gd name="T36" fmla="*/ 398 w 1061"/>
              <a:gd name="T37" fmla="*/ 303 h 1286"/>
              <a:gd name="T38" fmla="*/ 68 w 1061"/>
              <a:gd name="T39" fmla="*/ 681 h 1286"/>
              <a:gd name="T40" fmla="*/ 328 w 1061"/>
              <a:gd name="T41" fmla="*/ 804 h 1286"/>
              <a:gd name="T42" fmla="*/ 363 w 1061"/>
              <a:gd name="T43" fmla="*/ 767 h 1286"/>
              <a:gd name="T44" fmla="*/ 363 w 1061"/>
              <a:gd name="T45" fmla="*/ 786 h 1286"/>
              <a:gd name="T46" fmla="*/ 382 w 1061"/>
              <a:gd name="T47" fmla="*/ 786 h 1286"/>
              <a:gd name="T48" fmla="*/ 382 w 1061"/>
              <a:gd name="T49" fmla="*/ 767 h 1286"/>
              <a:gd name="T50" fmla="*/ 363 w 1061"/>
              <a:gd name="T51" fmla="*/ 767 h 1286"/>
              <a:gd name="T52" fmla="*/ 503 w 1061"/>
              <a:gd name="T53" fmla="*/ 7 h 1286"/>
              <a:gd name="T54" fmla="*/ 412 w 1061"/>
              <a:gd name="T55" fmla="*/ 168 h 1286"/>
              <a:gd name="T56" fmla="*/ 1023 w 1061"/>
              <a:gd name="T57" fmla="*/ 391 h 1286"/>
              <a:gd name="T58" fmla="*/ 1054 w 1061"/>
              <a:gd name="T59" fmla="*/ 414 h 1286"/>
              <a:gd name="T60" fmla="*/ 942 w 1061"/>
              <a:gd name="T61" fmla="*/ 564 h 1286"/>
              <a:gd name="T62" fmla="*/ 373 w 1061"/>
              <a:gd name="T63" fmla="*/ 188 h 1286"/>
              <a:gd name="T64" fmla="*/ 373 w 1061"/>
              <a:gd name="T65" fmla="*/ 188 h 1286"/>
              <a:gd name="T66" fmla="*/ 476 w 1061"/>
              <a:gd name="T67" fmla="*/ 11 h 1286"/>
              <a:gd name="T68" fmla="*/ 26 w 1061"/>
              <a:gd name="T69" fmla="*/ 1274 h 1286"/>
              <a:gd name="T70" fmla="*/ 1 w 1061"/>
              <a:gd name="T71" fmla="*/ 126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1" h="1286">
                <a:moveTo>
                  <a:pt x="261" y="1286"/>
                </a:moveTo>
                <a:cubicBezTo>
                  <a:pt x="250" y="1286"/>
                  <a:pt x="242" y="1277"/>
                  <a:pt x="242" y="1266"/>
                </a:cubicBezTo>
                <a:cubicBezTo>
                  <a:pt x="242" y="1256"/>
                  <a:pt x="250" y="1247"/>
                  <a:pt x="261" y="1247"/>
                </a:cubicBezTo>
                <a:cubicBezTo>
                  <a:pt x="953" y="1247"/>
                  <a:pt x="953" y="1247"/>
                  <a:pt x="953" y="1247"/>
                </a:cubicBezTo>
                <a:cubicBezTo>
                  <a:pt x="964" y="1247"/>
                  <a:pt x="972" y="1256"/>
                  <a:pt x="972" y="1266"/>
                </a:cubicBezTo>
                <a:cubicBezTo>
                  <a:pt x="972" y="1277"/>
                  <a:pt x="964" y="1286"/>
                  <a:pt x="953" y="1286"/>
                </a:cubicBezTo>
                <a:lnTo>
                  <a:pt x="261" y="1286"/>
                </a:lnTo>
                <a:close/>
                <a:moveTo>
                  <a:pt x="320" y="776"/>
                </a:moveTo>
                <a:cubicBezTo>
                  <a:pt x="320" y="762"/>
                  <a:pt x="326" y="749"/>
                  <a:pt x="335" y="739"/>
                </a:cubicBezTo>
                <a:cubicBezTo>
                  <a:pt x="345" y="730"/>
                  <a:pt x="358" y="724"/>
                  <a:pt x="372" y="724"/>
                </a:cubicBezTo>
                <a:cubicBezTo>
                  <a:pt x="387" y="724"/>
                  <a:pt x="400" y="730"/>
                  <a:pt x="409" y="739"/>
                </a:cubicBezTo>
                <a:cubicBezTo>
                  <a:pt x="419" y="749"/>
                  <a:pt x="424" y="762"/>
                  <a:pt x="424" y="776"/>
                </a:cubicBezTo>
                <a:cubicBezTo>
                  <a:pt x="424" y="791"/>
                  <a:pt x="419" y="804"/>
                  <a:pt x="409" y="813"/>
                </a:cubicBezTo>
                <a:cubicBezTo>
                  <a:pt x="400" y="823"/>
                  <a:pt x="387" y="829"/>
                  <a:pt x="372" y="829"/>
                </a:cubicBezTo>
                <a:cubicBezTo>
                  <a:pt x="368" y="829"/>
                  <a:pt x="363" y="828"/>
                  <a:pt x="359" y="827"/>
                </a:cubicBezTo>
                <a:cubicBezTo>
                  <a:pt x="83" y="1202"/>
                  <a:pt x="83" y="1202"/>
                  <a:pt x="83" y="1202"/>
                </a:cubicBezTo>
                <a:cubicBezTo>
                  <a:pt x="189" y="1151"/>
                  <a:pt x="393" y="1060"/>
                  <a:pt x="567" y="1027"/>
                </a:cubicBezTo>
                <a:cubicBezTo>
                  <a:pt x="780" y="598"/>
                  <a:pt x="780" y="598"/>
                  <a:pt x="780" y="598"/>
                </a:cubicBezTo>
                <a:cubicBezTo>
                  <a:pt x="785" y="588"/>
                  <a:pt x="796" y="584"/>
                  <a:pt x="806" y="589"/>
                </a:cubicBezTo>
                <a:cubicBezTo>
                  <a:pt x="815" y="594"/>
                  <a:pt x="819" y="606"/>
                  <a:pt x="815" y="615"/>
                </a:cubicBezTo>
                <a:cubicBezTo>
                  <a:pt x="598" y="1052"/>
                  <a:pt x="598" y="1052"/>
                  <a:pt x="598" y="1052"/>
                </a:cubicBezTo>
                <a:cubicBezTo>
                  <a:pt x="595" y="1058"/>
                  <a:pt x="590" y="1063"/>
                  <a:pt x="583" y="1064"/>
                </a:cubicBezTo>
                <a:cubicBezTo>
                  <a:pt x="346" y="1106"/>
                  <a:pt x="41" y="1266"/>
                  <a:pt x="29" y="1273"/>
                </a:cubicBezTo>
                <a:cubicBezTo>
                  <a:pt x="28" y="1273"/>
                  <a:pt x="28" y="1273"/>
                  <a:pt x="27" y="1274"/>
                </a:cubicBezTo>
                <a:cubicBezTo>
                  <a:pt x="26" y="1274"/>
                  <a:pt x="26" y="1274"/>
                  <a:pt x="26" y="1274"/>
                </a:cubicBezTo>
                <a:cubicBezTo>
                  <a:pt x="23" y="1275"/>
                  <a:pt x="21" y="1275"/>
                  <a:pt x="18" y="1275"/>
                </a:cubicBezTo>
                <a:cubicBezTo>
                  <a:pt x="16" y="1275"/>
                  <a:pt x="13" y="1274"/>
                  <a:pt x="11" y="1273"/>
                </a:cubicBezTo>
                <a:cubicBezTo>
                  <a:pt x="10" y="1272"/>
                  <a:pt x="10" y="1272"/>
                  <a:pt x="10" y="1272"/>
                </a:cubicBezTo>
                <a:cubicBezTo>
                  <a:pt x="8" y="1271"/>
                  <a:pt x="6" y="1270"/>
                  <a:pt x="5" y="1268"/>
                </a:cubicBezTo>
                <a:cubicBezTo>
                  <a:pt x="4" y="1267"/>
                  <a:pt x="2" y="1265"/>
                  <a:pt x="2" y="1263"/>
                </a:cubicBezTo>
                <a:cubicBezTo>
                  <a:pt x="1" y="1262"/>
                  <a:pt x="1" y="1262"/>
                  <a:pt x="1" y="1262"/>
                </a:cubicBezTo>
                <a:cubicBezTo>
                  <a:pt x="0" y="1259"/>
                  <a:pt x="0" y="1257"/>
                  <a:pt x="0" y="1254"/>
                </a:cubicBezTo>
                <a:cubicBezTo>
                  <a:pt x="0" y="1253"/>
                  <a:pt x="1" y="1252"/>
                  <a:pt x="1" y="1251"/>
                </a:cubicBezTo>
                <a:cubicBezTo>
                  <a:pt x="5" y="1231"/>
                  <a:pt x="70" y="907"/>
                  <a:pt x="28" y="679"/>
                </a:cubicBezTo>
                <a:cubicBezTo>
                  <a:pt x="27" y="672"/>
                  <a:pt x="29" y="666"/>
                  <a:pt x="33" y="662"/>
                </a:cubicBezTo>
                <a:cubicBezTo>
                  <a:pt x="33" y="662"/>
                  <a:pt x="33" y="662"/>
                  <a:pt x="33" y="662"/>
                </a:cubicBezTo>
                <a:cubicBezTo>
                  <a:pt x="370" y="304"/>
                  <a:pt x="370" y="304"/>
                  <a:pt x="370" y="304"/>
                </a:cubicBezTo>
                <a:cubicBezTo>
                  <a:pt x="378" y="296"/>
                  <a:pt x="390" y="296"/>
                  <a:pt x="398" y="303"/>
                </a:cubicBezTo>
                <a:cubicBezTo>
                  <a:pt x="405" y="310"/>
                  <a:pt x="406" y="323"/>
                  <a:pt x="399" y="330"/>
                </a:cubicBezTo>
                <a:cubicBezTo>
                  <a:pt x="68" y="681"/>
                  <a:pt x="68" y="681"/>
                  <a:pt x="68" y="681"/>
                </a:cubicBezTo>
                <a:cubicBezTo>
                  <a:pt x="96" y="850"/>
                  <a:pt x="71" y="1063"/>
                  <a:pt x="53" y="1177"/>
                </a:cubicBezTo>
                <a:cubicBezTo>
                  <a:pt x="328" y="804"/>
                  <a:pt x="328" y="804"/>
                  <a:pt x="328" y="804"/>
                </a:cubicBezTo>
                <a:cubicBezTo>
                  <a:pt x="323" y="796"/>
                  <a:pt x="320" y="786"/>
                  <a:pt x="320" y="776"/>
                </a:cubicBezTo>
                <a:close/>
                <a:moveTo>
                  <a:pt x="363" y="767"/>
                </a:moveTo>
                <a:cubicBezTo>
                  <a:pt x="360" y="769"/>
                  <a:pt x="359" y="773"/>
                  <a:pt x="359" y="776"/>
                </a:cubicBezTo>
                <a:cubicBezTo>
                  <a:pt x="359" y="780"/>
                  <a:pt x="360" y="783"/>
                  <a:pt x="363" y="786"/>
                </a:cubicBezTo>
                <a:cubicBezTo>
                  <a:pt x="365" y="788"/>
                  <a:pt x="368" y="790"/>
                  <a:pt x="372" y="790"/>
                </a:cubicBezTo>
                <a:cubicBezTo>
                  <a:pt x="376" y="790"/>
                  <a:pt x="379" y="788"/>
                  <a:pt x="382" y="786"/>
                </a:cubicBezTo>
                <a:cubicBezTo>
                  <a:pt x="384" y="783"/>
                  <a:pt x="386" y="780"/>
                  <a:pt x="386" y="776"/>
                </a:cubicBezTo>
                <a:cubicBezTo>
                  <a:pt x="386" y="773"/>
                  <a:pt x="384" y="769"/>
                  <a:pt x="382" y="767"/>
                </a:cubicBezTo>
                <a:cubicBezTo>
                  <a:pt x="379" y="764"/>
                  <a:pt x="376" y="763"/>
                  <a:pt x="372" y="763"/>
                </a:cubicBezTo>
                <a:cubicBezTo>
                  <a:pt x="368" y="763"/>
                  <a:pt x="365" y="764"/>
                  <a:pt x="363" y="767"/>
                </a:cubicBezTo>
                <a:close/>
                <a:moveTo>
                  <a:pt x="476" y="11"/>
                </a:moveTo>
                <a:cubicBezTo>
                  <a:pt x="482" y="2"/>
                  <a:pt x="494" y="0"/>
                  <a:pt x="503" y="7"/>
                </a:cubicBezTo>
                <a:cubicBezTo>
                  <a:pt x="512" y="13"/>
                  <a:pt x="514" y="25"/>
                  <a:pt x="508" y="33"/>
                </a:cubicBezTo>
                <a:cubicBezTo>
                  <a:pt x="412" y="168"/>
                  <a:pt x="412" y="168"/>
                  <a:pt x="412" y="168"/>
                </a:cubicBezTo>
                <a:cubicBezTo>
                  <a:pt x="922" y="526"/>
                  <a:pt x="922" y="526"/>
                  <a:pt x="922" y="526"/>
                </a:cubicBezTo>
                <a:cubicBezTo>
                  <a:pt x="1023" y="391"/>
                  <a:pt x="1023" y="391"/>
                  <a:pt x="1023" y="391"/>
                </a:cubicBezTo>
                <a:cubicBezTo>
                  <a:pt x="1030" y="383"/>
                  <a:pt x="1042" y="381"/>
                  <a:pt x="1050" y="387"/>
                </a:cubicBezTo>
                <a:cubicBezTo>
                  <a:pt x="1059" y="394"/>
                  <a:pt x="1061" y="406"/>
                  <a:pt x="1054" y="414"/>
                </a:cubicBezTo>
                <a:cubicBezTo>
                  <a:pt x="942" y="564"/>
                  <a:pt x="942" y="564"/>
                  <a:pt x="942" y="564"/>
                </a:cubicBezTo>
                <a:cubicBezTo>
                  <a:pt x="942" y="564"/>
                  <a:pt x="942" y="564"/>
                  <a:pt x="942" y="564"/>
                </a:cubicBezTo>
                <a:cubicBezTo>
                  <a:pt x="936" y="573"/>
                  <a:pt x="924" y="575"/>
                  <a:pt x="915" y="569"/>
                </a:cubicBezTo>
                <a:cubicBezTo>
                  <a:pt x="373" y="188"/>
                  <a:pt x="373" y="188"/>
                  <a:pt x="373" y="188"/>
                </a:cubicBezTo>
                <a:cubicBezTo>
                  <a:pt x="373" y="188"/>
                  <a:pt x="373" y="188"/>
                  <a:pt x="373" y="188"/>
                </a:cubicBezTo>
                <a:cubicBezTo>
                  <a:pt x="373" y="188"/>
                  <a:pt x="373" y="188"/>
                  <a:pt x="373" y="188"/>
                </a:cubicBezTo>
                <a:cubicBezTo>
                  <a:pt x="365" y="182"/>
                  <a:pt x="363" y="170"/>
                  <a:pt x="369" y="161"/>
                </a:cubicBezTo>
                <a:lnTo>
                  <a:pt x="476" y="11"/>
                </a:lnTo>
                <a:close/>
                <a:moveTo>
                  <a:pt x="26" y="1274"/>
                </a:moveTo>
                <a:cubicBezTo>
                  <a:pt x="26" y="1274"/>
                  <a:pt x="26" y="1274"/>
                  <a:pt x="26" y="1274"/>
                </a:cubicBezTo>
                <a:close/>
                <a:moveTo>
                  <a:pt x="1" y="1262"/>
                </a:moveTo>
                <a:cubicBezTo>
                  <a:pt x="1" y="1262"/>
                  <a:pt x="1" y="1262"/>
                  <a:pt x="1" y="1262"/>
                </a:cubicBezTo>
                <a:close/>
              </a:path>
            </a:pathLst>
          </a:custGeom>
          <a:solidFill>
            <a:srgbClr val="29477E">
              <a:alpha val="8000"/>
            </a:srgbClr>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 name="组合 4"/>
          <p:cNvGrpSpPr/>
          <p:nvPr/>
        </p:nvGrpSpPr>
        <p:grpSpPr>
          <a:xfrm>
            <a:off x="11590972" y="3337560"/>
            <a:ext cx="182880" cy="182880"/>
            <a:chOff x="11605260" y="3307080"/>
            <a:chExt cx="266700" cy="266700"/>
          </a:xfrm>
        </p:grpSpPr>
        <p:sp>
          <p:nvSpPr>
            <p:cNvPr id="6" name="椭圆 5"/>
            <p:cNvSpPr/>
            <p:nvPr/>
          </p:nvSpPr>
          <p:spPr>
            <a:xfrm>
              <a:off x="11605260" y="330708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 name="任意多边形: 形状 6"/>
            <p:cNvSpPr/>
            <p:nvPr/>
          </p:nvSpPr>
          <p:spPr>
            <a:xfrm>
              <a:off x="11686626" y="3364755"/>
              <a:ext cx="137301" cy="156111"/>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 name="组合 7"/>
          <p:cNvGrpSpPr/>
          <p:nvPr/>
        </p:nvGrpSpPr>
        <p:grpSpPr>
          <a:xfrm>
            <a:off x="544217" y="6606489"/>
            <a:ext cx="764347" cy="108986"/>
            <a:chOff x="2065116" y="6574579"/>
            <a:chExt cx="764347" cy="108986"/>
          </a:xfrm>
        </p:grpSpPr>
        <p:sp>
          <p:nvSpPr>
            <p:cNvPr id="9" name="任意多边形: 形状 8"/>
            <p:cNvSpPr/>
            <p:nvPr/>
          </p:nvSpPr>
          <p:spPr>
            <a:xfrm>
              <a:off x="20651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任意多边形: 形状 9"/>
            <p:cNvSpPr/>
            <p:nvPr/>
          </p:nvSpPr>
          <p:spPr>
            <a:xfrm>
              <a:off x="2136045"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 name="任意多边形: 形状 10"/>
            <p:cNvSpPr/>
            <p:nvPr/>
          </p:nvSpPr>
          <p:spPr>
            <a:xfrm>
              <a:off x="22069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 name="任意多边形: 形状 11"/>
            <p:cNvSpPr/>
            <p:nvPr/>
          </p:nvSpPr>
          <p:spPr>
            <a:xfrm>
              <a:off x="22779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3" name="任意多边形: 形状 12"/>
            <p:cNvSpPr/>
            <p:nvPr/>
          </p:nvSpPr>
          <p:spPr>
            <a:xfrm>
              <a:off x="2348830"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 name="任意多边形: 形状 13"/>
            <p:cNvSpPr/>
            <p:nvPr/>
          </p:nvSpPr>
          <p:spPr>
            <a:xfrm>
              <a:off x="2419759"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 name="任意多边形: 形状 14"/>
            <p:cNvSpPr/>
            <p:nvPr/>
          </p:nvSpPr>
          <p:spPr>
            <a:xfrm>
              <a:off x="2490687"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 name="任意多边形: 形状 15"/>
            <p:cNvSpPr/>
            <p:nvPr/>
          </p:nvSpPr>
          <p:spPr>
            <a:xfrm>
              <a:off x="25616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 name="任意多边形: 形状 16"/>
            <p:cNvSpPr/>
            <p:nvPr/>
          </p:nvSpPr>
          <p:spPr>
            <a:xfrm>
              <a:off x="2632544"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8" name="任意多边形: 形状 17"/>
            <p:cNvSpPr/>
            <p:nvPr/>
          </p:nvSpPr>
          <p:spPr>
            <a:xfrm>
              <a:off x="27034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9" name="任意多边形: 形状 18"/>
            <p:cNvSpPr/>
            <p:nvPr/>
          </p:nvSpPr>
          <p:spPr>
            <a:xfrm>
              <a:off x="27744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0" name="组合 19"/>
          <p:cNvGrpSpPr/>
          <p:nvPr/>
        </p:nvGrpSpPr>
        <p:grpSpPr>
          <a:xfrm>
            <a:off x="11179891" y="6568112"/>
            <a:ext cx="506329" cy="182880"/>
            <a:chOff x="10740039" y="6392507"/>
            <a:chExt cx="833590" cy="301083"/>
          </a:xfrm>
        </p:grpSpPr>
        <p:grpSp>
          <p:nvGrpSpPr>
            <p:cNvPr id="21" name="组合 20"/>
            <p:cNvGrpSpPr/>
            <p:nvPr/>
          </p:nvGrpSpPr>
          <p:grpSpPr>
            <a:xfrm>
              <a:off x="10740039" y="6392507"/>
              <a:ext cx="297810" cy="301083"/>
              <a:chOff x="10740039" y="6392507"/>
              <a:chExt cx="297810" cy="301083"/>
            </a:xfrm>
          </p:grpSpPr>
          <p:grpSp>
            <p:nvGrpSpPr>
              <p:cNvPr id="27" name="组合 26"/>
              <p:cNvGrpSpPr/>
              <p:nvPr/>
            </p:nvGrpSpPr>
            <p:grpSpPr>
              <a:xfrm>
                <a:off x="10740039" y="6392507"/>
                <a:ext cx="297810" cy="301083"/>
                <a:chOff x="10740039" y="6392507"/>
                <a:chExt cx="297810" cy="301083"/>
              </a:xfrm>
            </p:grpSpPr>
            <p:sp>
              <p:nvSpPr>
                <p:cNvPr id="29" name="椭圆 28"/>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0" name="椭圆 29"/>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8"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2" name="组合 21"/>
            <p:cNvGrpSpPr/>
            <p:nvPr/>
          </p:nvGrpSpPr>
          <p:grpSpPr>
            <a:xfrm rot="10800000">
              <a:off x="11275819" y="6392507"/>
              <a:ext cx="297810" cy="301083"/>
              <a:chOff x="10740039" y="6392507"/>
              <a:chExt cx="297810" cy="301083"/>
            </a:xfrm>
          </p:grpSpPr>
          <p:grpSp>
            <p:nvGrpSpPr>
              <p:cNvPr id="23" name="组合 22"/>
              <p:cNvGrpSpPr/>
              <p:nvPr/>
            </p:nvGrpSpPr>
            <p:grpSpPr>
              <a:xfrm>
                <a:off x="10740039" y="6392507"/>
                <a:ext cx="297810" cy="301083"/>
                <a:chOff x="10740039" y="6392507"/>
                <a:chExt cx="297810" cy="301083"/>
              </a:xfrm>
            </p:grpSpPr>
            <p:sp>
              <p:nvSpPr>
                <p:cNvPr id="25" name="椭圆 2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6" name="椭圆 2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pic>
        <p:nvPicPr>
          <p:cNvPr id="2" name="图片 1"/>
          <p:cNvPicPr>
            <a:picLocks noChangeAspect="1"/>
          </p:cNvPicPr>
          <p:nvPr/>
        </p:nvPicPr>
        <p:blipFill>
          <a:blip r:embed="rId1"/>
          <a:stretch>
            <a:fillRect/>
          </a:stretch>
        </p:blipFill>
        <p:spPr>
          <a:xfrm>
            <a:off x="5716270" y="476250"/>
            <a:ext cx="5359400" cy="5822950"/>
          </a:xfrm>
          <a:prstGeom prst="rect">
            <a:avLst/>
          </a:prstGeom>
        </p:spPr>
      </p:pic>
      <p:grpSp>
        <p:nvGrpSpPr>
          <p:cNvPr id="45" name="组合 44"/>
          <p:cNvGrpSpPr/>
          <p:nvPr/>
        </p:nvGrpSpPr>
        <p:grpSpPr>
          <a:xfrm>
            <a:off x="811849" y="1439181"/>
            <a:ext cx="4531359" cy="4750528"/>
            <a:chOff x="758046" y="1494973"/>
            <a:chExt cx="4531359" cy="4750528"/>
          </a:xfrm>
        </p:grpSpPr>
        <p:sp>
          <p:nvSpPr>
            <p:cNvPr id="3" name="矩形 2"/>
            <p:cNvSpPr/>
            <p:nvPr/>
          </p:nvSpPr>
          <p:spPr>
            <a:xfrm>
              <a:off x="758046" y="1638300"/>
              <a:ext cx="4531359" cy="460720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1" name="组合 30"/>
            <p:cNvGrpSpPr/>
            <p:nvPr/>
          </p:nvGrpSpPr>
          <p:grpSpPr>
            <a:xfrm>
              <a:off x="1655440" y="1494973"/>
              <a:ext cx="2735580" cy="461665"/>
              <a:chOff x="1655440" y="1494973"/>
              <a:chExt cx="2735580" cy="461665"/>
            </a:xfrm>
          </p:grpSpPr>
          <p:sp>
            <p:nvSpPr>
              <p:cNvPr id="32" name="矩形: 圆角 22"/>
              <p:cNvSpPr/>
              <p:nvPr/>
            </p:nvSpPr>
            <p:spPr>
              <a:xfrm>
                <a:off x="1655440" y="1494973"/>
                <a:ext cx="2735580" cy="461665"/>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3" name="文本框 32"/>
              <p:cNvSpPr txBox="1"/>
              <p:nvPr/>
            </p:nvSpPr>
            <p:spPr>
              <a:xfrm>
                <a:off x="1936110" y="1494973"/>
                <a:ext cx="2174240" cy="460375"/>
              </a:xfrm>
              <a:prstGeom prst="rect">
                <a:avLst/>
              </a:prstGeom>
              <a:noFill/>
            </p:spPr>
            <p:txBody>
              <a:bodyPr wrap="square" rtlCol="0">
                <a:spAutoFit/>
              </a:bodyPr>
              <a:lstStyle/>
              <a:p>
                <a:pPr algn="ctr"/>
                <a:r>
                  <a:rPr lang="en-US" altLang="en-US"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Cointegration</a:t>
                </a:r>
                <a:endParaRPr lang="en-US" altLang="en-US"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34" name="组合 33"/>
            <p:cNvGrpSpPr/>
            <p:nvPr/>
          </p:nvGrpSpPr>
          <p:grpSpPr>
            <a:xfrm>
              <a:off x="1044892" y="2076434"/>
              <a:ext cx="4092575" cy="1271270"/>
              <a:chOff x="1044892" y="2076434"/>
              <a:chExt cx="4092575" cy="1271270"/>
            </a:xfrm>
          </p:grpSpPr>
          <p:sp>
            <p:nvSpPr>
              <p:cNvPr id="35" name="椭圆 34"/>
              <p:cNvSpPr/>
              <p:nvPr/>
            </p:nvSpPr>
            <p:spPr>
              <a:xfrm>
                <a:off x="1105459" y="2465882"/>
                <a:ext cx="410434" cy="410434"/>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6" name="文本框 35"/>
              <p:cNvSpPr txBox="1"/>
              <p:nvPr/>
            </p:nvSpPr>
            <p:spPr>
              <a:xfrm>
                <a:off x="1655440" y="2076434"/>
                <a:ext cx="3411235" cy="1271270"/>
              </a:xfrm>
              <a:prstGeom prst="rect">
                <a:avLst/>
              </a:prstGeom>
              <a:noFill/>
            </p:spPr>
            <p:txBody>
              <a:bodyPr wrap="square">
                <a:spAutoFit/>
              </a:bodyPr>
              <a:lstStyle/>
              <a:p>
                <a:pPr algn="just">
                  <a:lnSpc>
                    <a:spcPct val="120000"/>
                  </a:lnSpc>
                </a:pPr>
                <a:r>
                  <a:rPr lang="zh-CN" altLang="en-US"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Test for cointegration using </a:t>
                </a:r>
                <a:r>
                  <a:rPr lang="zh-CN" altLang="en-US" sz="16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two years </a:t>
                </a:r>
                <a:r>
                  <a:rPr lang="zh-CN" altLang="en-US"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of price information, with </a:t>
                </a:r>
                <a:r>
                  <a:rPr lang="zh-CN" altLang="en-US" sz="16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updates for each </a:t>
                </a:r>
                <a:r>
                  <a:rPr lang="en-US" altLang="zh-CN" sz="16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end </a:t>
                </a:r>
                <a:r>
                  <a:rPr lang="zh-CN" altLang="en-US" sz="16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year</a:t>
                </a:r>
                <a:r>
                  <a:rPr lang="zh-CN" altLang="en-US"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a:t>
                </a:r>
                <a:r>
                  <a:rPr lang="en-US" altLang="zh-CN"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i.e.</a:t>
                </a:r>
                <a:r>
                  <a:rPr lang="zh-CN" altLang="en-US"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January 202</a:t>
                </a:r>
                <a:r>
                  <a:rPr lang="en-US" altLang="zh-CN"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0</a:t>
                </a:r>
                <a:r>
                  <a:rPr lang="zh-CN" altLang="en-US"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to December 202</a:t>
                </a:r>
                <a:r>
                  <a:rPr lang="en-US" altLang="zh-CN"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1.</a:t>
                </a:r>
                <a:endParaRPr lang="en-US" altLang="zh-CN"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sp>
            <p:nvSpPr>
              <p:cNvPr id="37" name="文本框 36"/>
              <p:cNvSpPr txBox="1"/>
              <p:nvPr/>
            </p:nvSpPr>
            <p:spPr>
              <a:xfrm>
                <a:off x="1105459" y="2488906"/>
                <a:ext cx="410434" cy="400110"/>
              </a:xfrm>
              <a:prstGeom prst="rect">
                <a:avLst/>
              </a:prstGeom>
              <a:noFill/>
            </p:spPr>
            <p:txBody>
              <a:bodyPr wrap="square">
                <a:spAutoFit/>
              </a:bodyPr>
              <a:lstStyle/>
              <a:p>
                <a:pPr algn="ctr"/>
                <a:r>
                  <a:rPr lang="en-US" altLang="zh-CN"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1</a:t>
                </a:r>
                <a:endParaRPr lang="zh-CN" altLang="en-US"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38" name="直接连接符 37"/>
              <p:cNvCxnSpPr/>
              <p:nvPr/>
            </p:nvCxnSpPr>
            <p:spPr>
              <a:xfrm>
                <a:off x="1044892" y="3341688"/>
                <a:ext cx="4092575"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1044892" y="3519154"/>
              <a:ext cx="4092575" cy="1111584"/>
              <a:chOff x="1044892" y="2357104"/>
              <a:chExt cx="4092575" cy="1111584"/>
            </a:xfrm>
          </p:grpSpPr>
          <p:sp>
            <p:nvSpPr>
              <p:cNvPr id="40" name="椭圆 39"/>
              <p:cNvSpPr/>
              <p:nvPr/>
            </p:nvSpPr>
            <p:spPr>
              <a:xfrm>
                <a:off x="1105459" y="2465882"/>
                <a:ext cx="410434" cy="410434"/>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1" name="文本框 40"/>
              <p:cNvSpPr txBox="1"/>
              <p:nvPr/>
            </p:nvSpPr>
            <p:spPr>
              <a:xfrm>
                <a:off x="1655440" y="2357104"/>
                <a:ext cx="3411235" cy="975995"/>
              </a:xfrm>
              <a:prstGeom prst="rect">
                <a:avLst/>
              </a:prstGeom>
              <a:noFill/>
            </p:spPr>
            <p:txBody>
              <a:bodyPr wrap="square">
                <a:spAutoFit/>
              </a:bodyPr>
              <a:lstStyle/>
              <a:p>
                <a:pPr algn="just">
                  <a:lnSpc>
                    <a:spcPct val="120000"/>
                  </a:lnSpc>
                </a:pPr>
                <a:r>
                  <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The </a:t>
                </a:r>
                <a:r>
                  <a:rPr lang="zh-CN" altLang="en-US" sz="16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more times</a:t>
                </a:r>
                <a:r>
                  <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 </a:t>
                </a: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the </a:t>
                </a:r>
                <a:r>
                  <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cointegration</a:t>
                </a: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 relationship</a:t>
                </a:r>
                <a:r>
                  <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 is satisfied, the more stable the cointegration relationship.</a:t>
                </a:r>
                <a:endPar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sp>
            <p:nvSpPr>
              <p:cNvPr id="42" name="文本框 41"/>
              <p:cNvSpPr txBox="1"/>
              <p:nvPr/>
            </p:nvSpPr>
            <p:spPr>
              <a:xfrm>
                <a:off x="1105459" y="2488906"/>
                <a:ext cx="410434" cy="400110"/>
              </a:xfrm>
              <a:prstGeom prst="rect">
                <a:avLst/>
              </a:prstGeom>
              <a:noFill/>
            </p:spPr>
            <p:txBody>
              <a:bodyPr wrap="square">
                <a:spAutoFit/>
              </a:bodyPr>
              <a:lstStyle/>
              <a:p>
                <a:pPr algn="ctr"/>
                <a:r>
                  <a:rPr lang="en-US" altLang="zh-CN"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2</a:t>
                </a:r>
                <a:endParaRPr lang="zh-CN" altLang="en-US"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43" name="直接连接符 42"/>
              <p:cNvCxnSpPr/>
              <p:nvPr/>
            </p:nvCxnSpPr>
            <p:spPr>
              <a:xfrm>
                <a:off x="1044892" y="3468688"/>
                <a:ext cx="4092575"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1058227" y="4789982"/>
              <a:ext cx="4092575" cy="994551"/>
              <a:chOff x="1058227" y="2465882"/>
              <a:chExt cx="4092575" cy="994551"/>
            </a:xfrm>
          </p:grpSpPr>
          <p:sp>
            <p:nvSpPr>
              <p:cNvPr id="46" name="椭圆 45"/>
              <p:cNvSpPr/>
              <p:nvPr/>
            </p:nvSpPr>
            <p:spPr>
              <a:xfrm>
                <a:off x="1105459" y="2465882"/>
                <a:ext cx="410434" cy="410434"/>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7" name="文本框 46"/>
              <p:cNvSpPr txBox="1"/>
              <p:nvPr/>
            </p:nvSpPr>
            <p:spPr>
              <a:xfrm>
                <a:off x="1655440" y="2524744"/>
                <a:ext cx="3411235" cy="681355"/>
              </a:xfrm>
              <a:prstGeom prst="rect">
                <a:avLst/>
              </a:prstGeom>
              <a:noFill/>
            </p:spPr>
            <p:txBody>
              <a:bodyPr wrap="square">
                <a:spAutoFit/>
              </a:bodyPr>
              <a:lstStyle/>
              <a:p>
                <a:pPr algn="just">
                  <a:lnSpc>
                    <a:spcPct val="120000"/>
                  </a:lnSpc>
                  <a:buClrTx/>
                  <a:buSzTx/>
                  <a:buFontTx/>
                </a:pPr>
                <a:r>
                  <a:rPr lang="zh-CN" altLang="en-US"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Best pair：</a:t>
                </a:r>
                <a:endParaRPr lang="zh-CN" altLang="en-US" sz="16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algn="just">
                  <a:lnSpc>
                    <a:spcPct val="120000"/>
                  </a:lnSpc>
                  <a:buClrTx/>
                  <a:buSzTx/>
                  <a:buFontTx/>
                </a:pPr>
                <a:r>
                  <a:rPr lang="zh-CN" altLang="en-US" sz="16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‘XRPUSDT’VS‘BCHUSDT’</a:t>
                </a:r>
                <a:endParaRPr lang="zh-CN" altLang="en-US" sz="14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sp>
            <p:nvSpPr>
              <p:cNvPr id="48" name="文本框 47"/>
              <p:cNvSpPr txBox="1"/>
              <p:nvPr/>
            </p:nvSpPr>
            <p:spPr>
              <a:xfrm>
                <a:off x="1105459" y="2488906"/>
                <a:ext cx="410434" cy="400110"/>
              </a:xfrm>
              <a:prstGeom prst="rect">
                <a:avLst/>
              </a:prstGeom>
              <a:noFill/>
            </p:spPr>
            <p:txBody>
              <a:bodyPr wrap="square">
                <a:spAutoFit/>
              </a:bodyPr>
              <a:lstStyle/>
              <a:p>
                <a:pPr algn="ctr"/>
                <a:r>
                  <a:rPr lang="en-US" altLang="zh-CN"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3</a:t>
                </a:r>
                <a:endParaRPr lang="zh-CN" altLang="en-US"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49" name="直接连接符 48"/>
              <p:cNvCxnSpPr/>
              <p:nvPr/>
            </p:nvCxnSpPr>
            <p:spPr>
              <a:xfrm>
                <a:off x="1058227" y="3460433"/>
                <a:ext cx="4092575"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50" name="任意多边形: 形状 42"/>
            <p:cNvSpPr/>
            <p:nvPr/>
          </p:nvSpPr>
          <p:spPr>
            <a:xfrm>
              <a:off x="841375" y="1730375"/>
              <a:ext cx="749301" cy="98426"/>
            </a:xfrm>
            <a:custGeom>
              <a:avLst/>
              <a:gdLst/>
              <a:ahLst/>
              <a:cxnLst/>
              <a:rect l="0" t="0" r="0" b="0"/>
              <a:pathLst>
                <a:path w="749301" h="98426">
                  <a:moveTo>
                    <a:pt x="749300" y="0"/>
                  </a:moveTo>
                  <a:lnTo>
                    <a:pt x="151030" y="0"/>
                  </a:lnTo>
                  <a:cubicBezTo>
                    <a:pt x="117363" y="0"/>
                    <a:pt x="85034" y="13391"/>
                    <a:pt x="61228" y="37197"/>
                  </a:cubicBezTo>
                  <a:lnTo>
                    <a:pt x="0" y="98425"/>
                  </a:lnTo>
                </a:path>
              </a:pathLst>
            </a:custGeom>
            <a:noFill/>
            <a:ln cap="rnd">
              <a:solidFill>
                <a:srgbClr val="29477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任意多边形: 形状 43"/>
            <p:cNvSpPr/>
            <p:nvPr/>
          </p:nvSpPr>
          <p:spPr>
            <a:xfrm flipH="1">
              <a:off x="4455784" y="1736672"/>
              <a:ext cx="749301" cy="98426"/>
            </a:xfrm>
            <a:custGeom>
              <a:avLst/>
              <a:gdLst/>
              <a:ahLst/>
              <a:cxnLst/>
              <a:rect l="0" t="0" r="0" b="0"/>
              <a:pathLst>
                <a:path w="749301" h="98426">
                  <a:moveTo>
                    <a:pt x="749300" y="0"/>
                  </a:moveTo>
                  <a:lnTo>
                    <a:pt x="151030" y="0"/>
                  </a:lnTo>
                  <a:cubicBezTo>
                    <a:pt x="117363" y="0"/>
                    <a:pt x="85034" y="13391"/>
                    <a:pt x="61228" y="37197"/>
                  </a:cubicBezTo>
                  <a:lnTo>
                    <a:pt x="0" y="98425"/>
                  </a:lnTo>
                </a:path>
              </a:pathLst>
            </a:custGeom>
            <a:noFill/>
            <a:ln cap="rnd">
              <a:solidFill>
                <a:srgbClr val="29477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52" name="矩形 51"/>
          <p:cNvSpPr/>
          <p:nvPr/>
        </p:nvSpPr>
        <p:spPr>
          <a:xfrm>
            <a:off x="5614670" y="3597910"/>
            <a:ext cx="5525770" cy="192405"/>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4" name="组合 3"/>
          <p:cNvGrpSpPr/>
          <p:nvPr/>
        </p:nvGrpSpPr>
        <p:grpSpPr>
          <a:xfrm>
            <a:off x="479425" y="701675"/>
            <a:ext cx="283210" cy="283210"/>
            <a:chOff x="404632" y="701449"/>
            <a:chExt cx="379307" cy="379307"/>
          </a:xfrm>
        </p:grpSpPr>
        <p:sp>
          <p:nvSpPr>
            <p:cNvPr id="53" name="椭圆 52"/>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4" name="任意多边形: 形状 2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55" name="文本框 54"/>
          <p:cNvSpPr txBox="1"/>
          <p:nvPr/>
        </p:nvSpPr>
        <p:spPr>
          <a:xfrm>
            <a:off x="841375" y="605155"/>
            <a:ext cx="5100955" cy="460375"/>
          </a:xfrm>
          <a:prstGeom prst="rect">
            <a:avLst/>
          </a:prstGeom>
          <a:noFill/>
        </p:spPr>
        <p:txBody>
          <a:bodyPr wrap="square">
            <a:spAutoFit/>
          </a:bodyPr>
          <a:lstStyle/>
          <a:p>
            <a:pPr algn="l"/>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Step2: Cointegration test</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reeform 5"/>
          <p:cNvSpPr>
            <a:spLocks noEditPoints="1"/>
          </p:cNvSpPr>
          <p:nvPr/>
        </p:nvSpPr>
        <p:spPr bwMode="auto">
          <a:xfrm>
            <a:off x="7825350" y="2142036"/>
            <a:ext cx="3047384" cy="3691163"/>
          </a:xfrm>
          <a:custGeom>
            <a:avLst/>
            <a:gdLst>
              <a:gd name="T0" fmla="*/ 242 w 1061"/>
              <a:gd name="T1" fmla="*/ 1266 h 1286"/>
              <a:gd name="T2" fmla="*/ 953 w 1061"/>
              <a:gd name="T3" fmla="*/ 1247 h 1286"/>
              <a:gd name="T4" fmla="*/ 953 w 1061"/>
              <a:gd name="T5" fmla="*/ 1286 h 1286"/>
              <a:gd name="T6" fmla="*/ 320 w 1061"/>
              <a:gd name="T7" fmla="*/ 776 h 1286"/>
              <a:gd name="T8" fmla="*/ 372 w 1061"/>
              <a:gd name="T9" fmla="*/ 724 h 1286"/>
              <a:gd name="T10" fmla="*/ 424 w 1061"/>
              <a:gd name="T11" fmla="*/ 776 h 1286"/>
              <a:gd name="T12" fmla="*/ 372 w 1061"/>
              <a:gd name="T13" fmla="*/ 829 h 1286"/>
              <a:gd name="T14" fmla="*/ 83 w 1061"/>
              <a:gd name="T15" fmla="*/ 1202 h 1286"/>
              <a:gd name="T16" fmla="*/ 780 w 1061"/>
              <a:gd name="T17" fmla="*/ 598 h 1286"/>
              <a:gd name="T18" fmla="*/ 815 w 1061"/>
              <a:gd name="T19" fmla="*/ 615 h 1286"/>
              <a:gd name="T20" fmla="*/ 583 w 1061"/>
              <a:gd name="T21" fmla="*/ 1064 h 1286"/>
              <a:gd name="T22" fmla="*/ 27 w 1061"/>
              <a:gd name="T23" fmla="*/ 1274 h 1286"/>
              <a:gd name="T24" fmla="*/ 18 w 1061"/>
              <a:gd name="T25" fmla="*/ 1275 h 1286"/>
              <a:gd name="T26" fmla="*/ 10 w 1061"/>
              <a:gd name="T27" fmla="*/ 1272 h 1286"/>
              <a:gd name="T28" fmla="*/ 2 w 1061"/>
              <a:gd name="T29" fmla="*/ 1263 h 1286"/>
              <a:gd name="T30" fmla="*/ 0 w 1061"/>
              <a:gd name="T31" fmla="*/ 1254 h 1286"/>
              <a:gd name="T32" fmla="*/ 28 w 1061"/>
              <a:gd name="T33" fmla="*/ 679 h 1286"/>
              <a:gd name="T34" fmla="*/ 33 w 1061"/>
              <a:gd name="T35" fmla="*/ 662 h 1286"/>
              <a:gd name="T36" fmla="*/ 398 w 1061"/>
              <a:gd name="T37" fmla="*/ 303 h 1286"/>
              <a:gd name="T38" fmla="*/ 68 w 1061"/>
              <a:gd name="T39" fmla="*/ 681 h 1286"/>
              <a:gd name="T40" fmla="*/ 328 w 1061"/>
              <a:gd name="T41" fmla="*/ 804 h 1286"/>
              <a:gd name="T42" fmla="*/ 363 w 1061"/>
              <a:gd name="T43" fmla="*/ 767 h 1286"/>
              <a:gd name="T44" fmla="*/ 363 w 1061"/>
              <a:gd name="T45" fmla="*/ 786 h 1286"/>
              <a:gd name="T46" fmla="*/ 382 w 1061"/>
              <a:gd name="T47" fmla="*/ 786 h 1286"/>
              <a:gd name="T48" fmla="*/ 382 w 1061"/>
              <a:gd name="T49" fmla="*/ 767 h 1286"/>
              <a:gd name="T50" fmla="*/ 363 w 1061"/>
              <a:gd name="T51" fmla="*/ 767 h 1286"/>
              <a:gd name="T52" fmla="*/ 503 w 1061"/>
              <a:gd name="T53" fmla="*/ 7 h 1286"/>
              <a:gd name="T54" fmla="*/ 412 w 1061"/>
              <a:gd name="T55" fmla="*/ 168 h 1286"/>
              <a:gd name="T56" fmla="*/ 1023 w 1061"/>
              <a:gd name="T57" fmla="*/ 391 h 1286"/>
              <a:gd name="T58" fmla="*/ 1054 w 1061"/>
              <a:gd name="T59" fmla="*/ 414 h 1286"/>
              <a:gd name="T60" fmla="*/ 942 w 1061"/>
              <a:gd name="T61" fmla="*/ 564 h 1286"/>
              <a:gd name="T62" fmla="*/ 373 w 1061"/>
              <a:gd name="T63" fmla="*/ 188 h 1286"/>
              <a:gd name="T64" fmla="*/ 373 w 1061"/>
              <a:gd name="T65" fmla="*/ 188 h 1286"/>
              <a:gd name="T66" fmla="*/ 476 w 1061"/>
              <a:gd name="T67" fmla="*/ 11 h 1286"/>
              <a:gd name="T68" fmla="*/ 26 w 1061"/>
              <a:gd name="T69" fmla="*/ 1274 h 1286"/>
              <a:gd name="T70" fmla="*/ 1 w 1061"/>
              <a:gd name="T71" fmla="*/ 126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1" h="1286">
                <a:moveTo>
                  <a:pt x="261" y="1286"/>
                </a:moveTo>
                <a:cubicBezTo>
                  <a:pt x="250" y="1286"/>
                  <a:pt x="242" y="1277"/>
                  <a:pt x="242" y="1266"/>
                </a:cubicBezTo>
                <a:cubicBezTo>
                  <a:pt x="242" y="1256"/>
                  <a:pt x="250" y="1247"/>
                  <a:pt x="261" y="1247"/>
                </a:cubicBezTo>
                <a:cubicBezTo>
                  <a:pt x="953" y="1247"/>
                  <a:pt x="953" y="1247"/>
                  <a:pt x="953" y="1247"/>
                </a:cubicBezTo>
                <a:cubicBezTo>
                  <a:pt x="964" y="1247"/>
                  <a:pt x="972" y="1256"/>
                  <a:pt x="972" y="1266"/>
                </a:cubicBezTo>
                <a:cubicBezTo>
                  <a:pt x="972" y="1277"/>
                  <a:pt x="964" y="1286"/>
                  <a:pt x="953" y="1286"/>
                </a:cubicBezTo>
                <a:lnTo>
                  <a:pt x="261" y="1286"/>
                </a:lnTo>
                <a:close/>
                <a:moveTo>
                  <a:pt x="320" y="776"/>
                </a:moveTo>
                <a:cubicBezTo>
                  <a:pt x="320" y="762"/>
                  <a:pt x="326" y="749"/>
                  <a:pt x="335" y="739"/>
                </a:cubicBezTo>
                <a:cubicBezTo>
                  <a:pt x="345" y="730"/>
                  <a:pt x="358" y="724"/>
                  <a:pt x="372" y="724"/>
                </a:cubicBezTo>
                <a:cubicBezTo>
                  <a:pt x="387" y="724"/>
                  <a:pt x="400" y="730"/>
                  <a:pt x="409" y="739"/>
                </a:cubicBezTo>
                <a:cubicBezTo>
                  <a:pt x="419" y="749"/>
                  <a:pt x="424" y="762"/>
                  <a:pt x="424" y="776"/>
                </a:cubicBezTo>
                <a:cubicBezTo>
                  <a:pt x="424" y="791"/>
                  <a:pt x="419" y="804"/>
                  <a:pt x="409" y="813"/>
                </a:cubicBezTo>
                <a:cubicBezTo>
                  <a:pt x="400" y="823"/>
                  <a:pt x="387" y="829"/>
                  <a:pt x="372" y="829"/>
                </a:cubicBezTo>
                <a:cubicBezTo>
                  <a:pt x="368" y="829"/>
                  <a:pt x="363" y="828"/>
                  <a:pt x="359" y="827"/>
                </a:cubicBezTo>
                <a:cubicBezTo>
                  <a:pt x="83" y="1202"/>
                  <a:pt x="83" y="1202"/>
                  <a:pt x="83" y="1202"/>
                </a:cubicBezTo>
                <a:cubicBezTo>
                  <a:pt x="189" y="1151"/>
                  <a:pt x="393" y="1060"/>
                  <a:pt x="567" y="1027"/>
                </a:cubicBezTo>
                <a:cubicBezTo>
                  <a:pt x="780" y="598"/>
                  <a:pt x="780" y="598"/>
                  <a:pt x="780" y="598"/>
                </a:cubicBezTo>
                <a:cubicBezTo>
                  <a:pt x="785" y="588"/>
                  <a:pt x="796" y="584"/>
                  <a:pt x="806" y="589"/>
                </a:cubicBezTo>
                <a:cubicBezTo>
                  <a:pt x="815" y="594"/>
                  <a:pt x="819" y="606"/>
                  <a:pt x="815" y="615"/>
                </a:cubicBezTo>
                <a:cubicBezTo>
                  <a:pt x="598" y="1052"/>
                  <a:pt x="598" y="1052"/>
                  <a:pt x="598" y="1052"/>
                </a:cubicBezTo>
                <a:cubicBezTo>
                  <a:pt x="595" y="1058"/>
                  <a:pt x="590" y="1063"/>
                  <a:pt x="583" y="1064"/>
                </a:cubicBezTo>
                <a:cubicBezTo>
                  <a:pt x="346" y="1106"/>
                  <a:pt x="41" y="1266"/>
                  <a:pt x="29" y="1273"/>
                </a:cubicBezTo>
                <a:cubicBezTo>
                  <a:pt x="28" y="1273"/>
                  <a:pt x="28" y="1273"/>
                  <a:pt x="27" y="1274"/>
                </a:cubicBezTo>
                <a:cubicBezTo>
                  <a:pt x="26" y="1274"/>
                  <a:pt x="26" y="1274"/>
                  <a:pt x="26" y="1274"/>
                </a:cubicBezTo>
                <a:cubicBezTo>
                  <a:pt x="23" y="1275"/>
                  <a:pt x="21" y="1275"/>
                  <a:pt x="18" y="1275"/>
                </a:cubicBezTo>
                <a:cubicBezTo>
                  <a:pt x="16" y="1275"/>
                  <a:pt x="13" y="1274"/>
                  <a:pt x="11" y="1273"/>
                </a:cubicBezTo>
                <a:cubicBezTo>
                  <a:pt x="10" y="1272"/>
                  <a:pt x="10" y="1272"/>
                  <a:pt x="10" y="1272"/>
                </a:cubicBezTo>
                <a:cubicBezTo>
                  <a:pt x="8" y="1271"/>
                  <a:pt x="6" y="1270"/>
                  <a:pt x="5" y="1268"/>
                </a:cubicBezTo>
                <a:cubicBezTo>
                  <a:pt x="4" y="1267"/>
                  <a:pt x="2" y="1265"/>
                  <a:pt x="2" y="1263"/>
                </a:cubicBezTo>
                <a:cubicBezTo>
                  <a:pt x="1" y="1262"/>
                  <a:pt x="1" y="1262"/>
                  <a:pt x="1" y="1262"/>
                </a:cubicBezTo>
                <a:cubicBezTo>
                  <a:pt x="0" y="1259"/>
                  <a:pt x="0" y="1257"/>
                  <a:pt x="0" y="1254"/>
                </a:cubicBezTo>
                <a:cubicBezTo>
                  <a:pt x="0" y="1253"/>
                  <a:pt x="1" y="1252"/>
                  <a:pt x="1" y="1251"/>
                </a:cubicBezTo>
                <a:cubicBezTo>
                  <a:pt x="5" y="1231"/>
                  <a:pt x="70" y="907"/>
                  <a:pt x="28" y="679"/>
                </a:cubicBezTo>
                <a:cubicBezTo>
                  <a:pt x="27" y="672"/>
                  <a:pt x="29" y="666"/>
                  <a:pt x="33" y="662"/>
                </a:cubicBezTo>
                <a:cubicBezTo>
                  <a:pt x="33" y="662"/>
                  <a:pt x="33" y="662"/>
                  <a:pt x="33" y="662"/>
                </a:cubicBezTo>
                <a:cubicBezTo>
                  <a:pt x="370" y="304"/>
                  <a:pt x="370" y="304"/>
                  <a:pt x="370" y="304"/>
                </a:cubicBezTo>
                <a:cubicBezTo>
                  <a:pt x="378" y="296"/>
                  <a:pt x="390" y="296"/>
                  <a:pt x="398" y="303"/>
                </a:cubicBezTo>
                <a:cubicBezTo>
                  <a:pt x="405" y="310"/>
                  <a:pt x="406" y="323"/>
                  <a:pt x="399" y="330"/>
                </a:cubicBezTo>
                <a:cubicBezTo>
                  <a:pt x="68" y="681"/>
                  <a:pt x="68" y="681"/>
                  <a:pt x="68" y="681"/>
                </a:cubicBezTo>
                <a:cubicBezTo>
                  <a:pt x="96" y="850"/>
                  <a:pt x="71" y="1063"/>
                  <a:pt x="53" y="1177"/>
                </a:cubicBezTo>
                <a:cubicBezTo>
                  <a:pt x="328" y="804"/>
                  <a:pt x="328" y="804"/>
                  <a:pt x="328" y="804"/>
                </a:cubicBezTo>
                <a:cubicBezTo>
                  <a:pt x="323" y="796"/>
                  <a:pt x="320" y="786"/>
                  <a:pt x="320" y="776"/>
                </a:cubicBezTo>
                <a:close/>
                <a:moveTo>
                  <a:pt x="363" y="767"/>
                </a:moveTo>
                <a:cubicBezTo>
                  <a:pt x="360" y="769"/>
                  <a:pt x="359" y="773"/>
                  <a:pt x="359" y="776"/>
                </a:cubicBezTo>
                <a:cubicBezTo>
                  <a:pt x="359" y="780"/>
                  <a:pt x="360" y="783"/>
                  <a:pt x="363" y="786"/>
                </a:cubicBezTo>
                <a:cubicBezTo>
                  <a:pt x="365" y="788"/>
                  <a:pt x="368" y="790"/>
                  <a:pt x="372" y="790"/>
                </a:cubicBezTo>
                <a:cubicBezTo>
                  <a:pt x="376" y="790"/>
                  <a:pt x="379" y="788"/>
                  <a:pt x="382" y="786"/>
                </a:cubicBezTo>
                <a:cubicBezTo>
                  <a:pt x="384" y="783"/>
                  <a:pt x="386" y="780"/>
                  <a:pt x="386" y="776"/>
                </a:cubicBezTo>
                <a:cubicBezTo>
                  <a:pt x="386" y="773"/>
                  <a:pt x="384" y="769"/>
                  <a:pt x="382" y="767"/>
                </a:cubicBezTo>
                <a:cubicBezTo>
                  <a:pt x="379" y="764"/>
                  <a:pt x="376" y="763"/>
                  <a:pt x="372" y="763"/>
                </a:cubicBezTo>
                <a:cubicBezTo>
                  <a:pt x="368" y="763"/>
                  <a:pt x="365" y="764"/>
                  <a:pt x="363" y="767"/>
                </a:cubicBezTo>
                <a:close/>
                <a:moveTo>
                  <a:pt x="476" y="11"/>
                </a:moveTo>
                <a:cubicBezTo>
                  <a:pt x="482" y="2"/>
                  <a:pt x="494" y="0"/>
                  <a:pt x="503" y="7"/>
                </a:cubicBezTo>
                <a:cubicBezTo>
                  <a:pt x="512" y="13"/>
                  <a:pt x="514" y="25"/>
                  <a:pt x="508" y="33"/>
                </a:cubicBezTo>
                <a:cubicBezTo>
                  <a:pt x="412" y="168"/>
                  <a:pt x="412" y="168"/>
                  <a:pt x="412" y="168"/>
                </a:cubicBezTo>
                <a:cubicBezTo>
                  <a:pt x="922" y="526"/>
                  <a:pt x="922" y="526"/>
                  <a:pt x="922" y="526"/>
                </a:cubicBezTo>
                <a:cubicBezTo>
                  <a:pt x="1023" y="391"/>
                  <a:pt x="1023" y="391"/>
                  <a:pt x="1023" y="391"/>
                </a:cubicBezTo>
                <a:cubicBezTo>
                  <a:pt x="1030" y="383"/>
                  <a:pt x="1042" y="381"/>
                  <a:pt x="1050" y="387"/>
                </a:cubicBezTo>
                <a:cubicBezTo>
                  <a:pt x="1059" y="394"/>
                  <a:pt x="1061" y="406"/>
                  <a:pt x="1054" y="414"/>
                </a:cubicBezTo>
                <a:cubicBezTo>
                  <a:pt x="942" y="564"/>
                  <a:pt x="942" y="564"/>
                  <a:pt x="942" y="564"/>
                </a:cubicBezTo>
                <a:cubicBezTo>
                  <a:pt x="942" y="564"/>
                  <a:pt x="942" y="564"/>
                  <a:pt x="942" y="564"/>
                </a:cubicBezTo>
                <a:cubicBezTo>
                  <a:pt x="936" y="573"/>
                  <a:pt x="924" y="575"/>
                  <a:pt x="915" y="569"/>
                </a:cubicBezTo>
                <a:cubicBezTo>
                  <a:pt x="373" y="188"/>
                  <a:pt x="373" y="188"/>
                  <a:pt x="373" y="188"/>
                </a:cubicBezTo>
                <a:cubicBezTo>
                  <a:pt x="373" y="188"/>
                  <a:pt x="373" y="188"/>
                  <a:pt x="373" y="188"/>
                </a:cubicBezTo>
                <a:cubicBezTo>
                  <a:pt x="373" y="188"/>
                  <a:pt x="373" y="188"/>
                  <a:pt x="373" y="188"/>
                </a:cubicBezTo>
                <a:cubicBezTo>
                  <a:pt x="365" y="182"/>
                  <a:pt x="363" y="170"/>
                  <a:pt x="369" y="161"/>
                </a:cubicBezTo>
                <a:lnTo>
                  <a:pt x="476" y="11"/>
                </a:lnTo>
                <a:close/>
                <a:moveTo>
                  <a:pt x="26" y="1274"/>
                </a:moveTo>
                <a:cubicBezTo>
                  <a:pt x="26" y="1274"/>
                  <a:pt x="26" y="1274"/>
                  <a:pt x="26" y="1274"/>
                </a:cubicBezTo>
                <a:close/>
                <a:moveTo>
                  <a:pt x="1" y="1262"/>
                </a:moveTo>
                <a:cubicBezTo>
                  <a:pt x="1" y="1262"/>
                  <a:pt x="1" y="1262"/>
                  <a:pt x="1" y="1262"/>
                </a:cubicBezTo>
                <a:close/>
              </a:path>
            </a:pathLst>
          </a:custGeom>
          <a:solidFill>
            <a:srgbClr val="29477E">
              <a:alpha val="8000"/>
            </a:srgbClr>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 name="组合 4"/>
          <p:cNvGrpSpPr/>
          <p:nvPr/>
        </p:nvGrpSpPr>
        <p:grpSpPr>
          <a:xfrm>
            <a:off x="11590972" y="3337560"/>
            <a:ext cx="182880" cy="182880"/>
            <a:chOff x="11605260" y="3307080"/>
            <a:chExt cx="266700" cy="266700"/>
          </a:xfrm>
        </p:grpSpPr>
        <p:sp>
          <p:nvSpPr>
            <p:cNvPr id="6" name="椭圆 5"/>
            <p:cNvSpPr/>
            <p:nvPr/>
          </p:nvSpPr>
          <p:spPr>
            <a:xfrm>
              <a:off x="11605260" y="330708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 name="任意多边形: 形状 6"/>
            <p:cNvSpPr/>
            <p:nvPr/>
          </p:nvSpPr>
          <p:spPr>
            <a:xfrm>
              <a:off x="11686626" y="3364755"/>
              <a:ext cx="137301" cy="156111"/>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 name="组合 7"/>
          <p:cNvGrpSpPr/>
          <p:nvPr/>
        </p:nvGrpSpPr>
        <p:grpSpPr>
          <a:xfrm>
            <a:off x="544217" y="6606489"/>
            <a:ext cx="764347" cy="108986"/>
            <a:chOff x="2065116" y="6574579"/>
            <a:chExt cx="764347" cy="108986"/>
          </a:xfrm>
        </p:grpSpPr>
        <p:sp>
          <p:nvSpPr>
            <p:cNvPr id="9" name="任意多边形: 形状 8"/>
            <p:cNvSpPr/>
            <p:nvPr/>
          </p:nvSpPr>
          <p:spPr>
            <a:xfrm>
              <a:off x="20651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任意多边形: 形状 9"/>
            <p:cNvSpPr/>
            <p:nvPr/>
          </p:nvSpPr>
          <p:spPr>
            <a:xfrm>
              <a:off x="2136045"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 name="任意多边形: 形状 10"/>
            <p:cNvSpPr/>
            <p:nvPr/>
          </p:nvSpPr>
          <p:spPr>
            <a:xfrm>
              <a:off x="22069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 name="任意多边形: 形状 11"/>
            <p:cNvSpPr/>
            <p:nvPr/>
          </p:nvSpPr>
          <p:spPr>
            <a:xfrm>
              <a:off x="22779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3" name="任意多边形: 形状 12"/>
            <p:cNvSpPr/>
            <p:nvPr/>
          </p:nvSpPr>
          <p:spPr>
            <a:xfrm>
              <a:off x="2348830"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 name="任意多边形: 形状 13"/>
            <p:cNvSpPr/>
            <p:nvPr/>
          </p:nvSpPr>
          <p:spPr>
            <a:xfrm>
              <a:off x="2419759"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 name="任意多边形: 形状 14"/>
            <p:cNvSpPr/>
            <p:nvPr/>
          </p:nvSpPr>
          <p:spPr>
            <a:xfrm>
              <a:off x="2490687"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 name="任意多边形: 形状 15"/>
            <p:cNvSpPr/>
            <p:nvPr/>
          </p:nvSpPr>
          <p:spPr>
            <a:xfrm>
              <a:off x="25616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 name="任意多边形: 形状 16"/>
            <p:cNvSpPr/>
            <p:nvPr/>
          </p:nvSpPr>
          <p:spPr>
            <a:xfrm>
              <a:off x="2632544"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8" name="任意多边形: 形状 17"/>
            <p:cNvSpPr/>
            <p:nvPr/>
          </p:nvSpPr>
          <p:spPr>
            <a:xfrm>
              <a:off x="27034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9" name="任意多边形: 形状 18"/>
            <p:cNvSpPr/>
            <p:nvPr/>
          </p:nvSpPr>
          <p:spPr>
            <a:xfrm>
              <a:off x="27744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0" name="组合 19"/>
          <p:cNvGrpSpPr/>
          <p:nvPr/>
        </p:nvGrpSpPr>
        <p:grpSpPr>
          <a:xfrm>
            <a:off x="11179891" y="6568112"/>
            <a:ext cx="506329" cy="182880"/>
            <a:chOff x="10740039" y="6392507"/>
            <a:chExt cx="833590" cy="301083"/>
          </a:xfrm>
        </p:grpSpPr>
        <p:grpSp>
          <p:nvGrpSpPr>
            <p:cNvPr id="21" name="组合 20"/>
            <p:cNvGrpSpPr/>
            <p:nvPr/>
          </p:nvGrpSpPr>
          <p:grpSpPr>
            <a:xfrm>
              <a:off x="10740039" y="6392507"/>
              <a:ext cx="297810" cy="301083"/>
              <a:chOff x="10740039" y="6392507"/>
              <a:chExt cx="297810" cy="301083"/>
            </a:xfrm>
          </p:grpSpPr>
          <p:grpSp>
            <p:nvGrpSpPr>
              <p:cNvPr id="27" name="组合 26"/>
              <p:cNvGrpSpPr/>
              <p:nvPr/>
            </p:nvGrpSpPr>
            <p:grpSpPr>
              <a:xfrm>
                <a:off x="10740039" y="6392507"/>
                <a:ext cx="297810" cy="301083"/>
                <a:chOff x="10740039" y="6392507"/>
                <a:chExt cx="297810" cy="301083"/>
              </a:xfrm>
            </p:grpSpPr>
            <p:sp>
              <p:nvSpPr>
                <p:cNvPr id="29" name="椭圆 28"/>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0" name="椭圆 29"/>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8"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2" name="组合 21"/>
            <p:cNvGrpSpPr/>
            <p:nvPr/>
          </p:nvGrpSpPr>
          <p:grpSpPr>
            <a:xfrm rot="10800000">
              <a:off x="11275819" y="6392507"/>
              <a:ext cx="297810" cy="301083"/>
              <a:chOff x="10740039" y="6392507"/>
              <a:chExt cx="297810" cy="301083"/>
            </a:xfrm>
          </p:grpSpPr>
          <p:grpSp>
            <p:nvGrpSpPr>
              <p:cNvPr id="23" name="组合 22"/>
              <p:cNvGrpSpPr/>
              <p:nvPr/>
            </p:nvGrpSpPr>
            <p:grpSpPr>
              <a:xfrm>
                <a:off x="10740039" y="6392507"/>
                <a:ext cx="297810" cy="301083"/>
                <a:chOff x="10740039" y="6392507"/>
                <a:chExt cx="297810" cy="301083"/>
              </a:xfrm>
            </p:grpSpPr>
            <p:sp>
              <p:nvSpPr>
                <p:cNvPr id="25" name="椭圆 2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6" name="椭圆 2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pic>
        <p:nvPicPr>
          <p:cNvPr id="2" name="图片 1"/>
          <p:cNvPicPr>
            <a:picLocks noChangeAspect="1"/>
          </p:cNvPicPr>
          <p:nvPr/>
        </p:nvPicPr>
        <p:blipFill>
          <a:blip r:embed="rId1"/>
          <a:stretch>
            <a:fillRect/>
          </a:stretch>
        </p:blipFill>
        <p:spPr>
          <a:xfrm>
            <a:off x="1244600" y="444500"/>
            <a:ext cx="9702800" cy="5969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reeform 5"/>
          <p:cNvSpPr>
            <a:spLocks noEditPoints="1"/>
          </p:cNvSpPr>
          <p:nvPr/>
        </p:nvSpPr>
        <p:spPr bwMode="auto">
          <a:xfrm>
            <a:off x="7825350" y="2142036"/>
            <a:ext cx="3047384" cy="3691163"/>
          </a:xfrm>
          <a:custGeom>
            <a:avLst/>
            <a:gdLst>
              <a:gd name="T0" fmla="*/ 242 w 1061"/>
              <a:gd name="T1" fmla="*/ 1266 h 1286"/>
              <a:gd name="T2" fmla="*/ 953 w 1061"/>
              <a:gd name="T3" fmla="*/ 1247 h 1286"/>
              <a:gd name="T4" fmla="*/ 953 w 1061"/>
              <a:gd name="T5" fmla="*/ 1286 h 1286"/>
              <a:gd name="T6" fmla="*/ 320 w 1061"/>
              <a:gd name="T7" fmla="*/ 776 h 1286"/>
              <a:gd name="T8" fmla="*/ 372 w 1061"/>
              <a:gd name="T9" fmla="*/ 724 h 1286"/>
              <a:gd name="T10" fmla="*/ 424 w 1061"/>
              <a:gd name="T11" fmla="*/ 776 h 1286"/>
              <a:gd name="T12" fmla="*/ 372 w 1061"/>
              <a:gd name="T13" fmla="*/ 829 h 1286"/>
              <a:gd name="T14" fmla="*/ 83 w 1061"/>
              <a:gd name="T15" fmla="*/ 1202 h 1286"/>
              <a:gd name="T16" fmla="*/ 780 w 1061"/>
              <a:gd name="T17" fmla="*/ 598 h 1286"/>
              <a:gd name="T18" fmla="*/ 815 w 1061"/>
              <a:gd name="T19" fmla="*/ 615 h 1286"/>
              <a:gd name="T20" fmla="*/ 583 w 1061"/>
              <a:gd name="T21" fmla="*/ 1064 h 1286"/>
              <a:gd name="T22" fmla="*/ 27 w 1061"/>
              <a:gd name="T23" fmla="*/ 1274 h 1286"/>
              <a:gd name="T24" fmla="*/ 18 w 1061"/>
              <a:gd name="T25" fmla="*/ 1275 h 1286"/>
              <a:gd name="T26" fmla="*/ 10 w 1061"/>
              <a:gd name="T27" fmla="*/ 1272 h 1286"/>
              <a:gd name="T28" fmla="*/ 2 w 1061"/>
              <a:gd name="T29" fmla="*/ 1263 h 1286"/>
              <a:gd name="T30" fmla="*/ 0 w 1061"/>
              <a:gd name="T31" fmla="*/ 1254 h 1286"/>
              <a:gd name="T32" fmla="*/ 28 w 1061"/>
              <a:gd name="T33" fmla="*/ 679 h 1286"/>
              <a:gd name="T34" fmla="*/ 33 w 1061"/>
              <a:gd name="T35" fmla="*/ 662 h 1286"/>
              <a:gd name="T36" fmla="*/ 398 w 1061"/>
              <a:gd name="T37" fmla="*/ 303 h 1286"/>
              <a:gd name="T38" fmla="*/ 68 w 1061"/>
              <a:gd name="T39" fmla="*/ 681 h 1286"/>
              <a:gd name="T40" fmla="*/ 328 w 1061"/>
              <a:gd name="T41" fmla="*/ 804 h 1286"/>
              <a:gd name="T42" fmla="*/ 363 w 1061"/>
              <a:gd name="T43" fmla="*/ 767 h 1286"/>
              <a:gd name="T44" fmla="*/ 363 w 1061"/>
              <a:gd name="T45" fmla="*/ 786 h 1286"/>
              <a:gd name="T46" fmla="*/ 382 w 1061"/>
              <a:gd name="T47" fmla="*/ 786 h 1286"/>
              <a:gd name="T48" fmla="*/ 382 w 1061"/>
              <a:gd name="T49" fmla="*/ 767 h 1286"/>
              <a:gd name="T50" fmla="*/ 363 w 1061"/>
              <a:gd name="T51" fmla="*/ 767 h 1286"/>
              <a:gd name="T52" fmla="*/ 503 w 1061"/>
              <a:gd name="T53" fmla="*/ 7 h 1286"/>
              <a:gd name="T54" fmla="*/ 412 w 1061"/>
              <a:gd name="T55" fmla="*/ 168 h 1286"/>
              <a:gd name="T56" fmla="*/ 1023 w 1061"/>
              <a:gd name="T57" fmla="*/ 391 h 1286"/>
              <a:gd name="T58" fmla="*/ 1054 w 1061"/>
              <a:gd name="T59" fmla="*/ 414 h 1286"/>
              <a:gd name="T60" fmla="*/ 942 w 1061"/>
              <a:gd name="T61" fmla="*/ 564 h 1286"/>
              <a:gd name="T62" fmla="*/ 373 w 1061"/>
              <a:gd name="T63" fmla="*/ 188 h 1286"/>
              <a:gd name="T64" fmla="*/ 373 w 1061"/>
              <a:gd name="T65" fmla="*/ 188 h 1286"/>
              <a:gd name="T66" fmla="*/ 476 w 1061"/>
              <a:gd name="T67" fmla="*/ 11 h 1286"/>
              <a:gd name="T68" fmla="*/ 26 w 1061"/>
              <a:gd name="T69" fmla="*/ 1274 h 1286"/>
              <a:gd name="T70" fmla="*/ 1 w 1061"/>
              <a:gd name="T71" fmla="*/ 126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1" h="1286">
                <a:moveTo>
                  <a:pt x="261" y="1286"/>
                </a:moveTo>
                <a:cubicBezTo>
                  <a:pt x="250" y="1286"/>
                  <a:pt x="242" y="1277"/>
                  <a:pt x="242" y="1266"/>
                </a:cubicBezTo>
                <a:cubicBezTo>
                  <a:pt x="242" y="1256"/>
                  <a:pt x="250" y="1247"/>
                  <a:pt x="261" y="1247"/>
                </a:cubicBezTo>
                <a:cubicBezTo>
                  <a:pt x="953" y="1247"/>
                  <a:pt x="953" y="1247"/>
                  <a:pt x="953" y="1247"/>
                </a:cubicBezTo>
                <a:cubicBezTo>
                  <a:pt x="964" y="1247"/>
                  <a:pt x="972" y="1256"/>
                  <a:pt x="972" y="1266"/>
                </a:cubicBezTo>
                <a:cubicBezTo>
                  <a:pt x="972" y="1277"/>
                  <a:pt x="964" y="1286"/>
                  <a:pt x="953" y="1286"/>
                </a:cubicBezTo>
                <a:lnTo>
                  <a:pt x="261" y="1286"/>
                </a:lnTo>
                <a:close/>
                <a:moveTo>
                  <a:pt x="320" y="776"/>
                </a:moveTo>
                <a:cubicBezTo>
                  <a:pt x="320" y="762"/>
                  <a:pt x="326" y="749"/>
                  <a:pt x="335" y="739"/>
                </a:cubicBezTo>
                <a:cubicBezTo>
                  <a:pt x="345" y="730"/>
                  <a:pt x="358" y="724"/>
                  <a:pt x="372" y="724"/>
                </a:cubicBezTo>
                <a:cubicBezTo>
                  <a:pt x="387" y="724"/>
                  <a:pt x="400" y="730"/>
                  <a:pt x="409" y="739"/>
                </a:cubicBezTo>
                <a:cubicBezTo>
                  <a:pt x="419" y="749"/>
                  <a:pt x="424" y="762"/>
                  <a:pt x="424" y="776"/>
                </a:cubicBezTo>
                <a:cubicBezTo>
                  <a:pt x="424" y="791"/>
                  <a:pt x="419" y="804"/>
                  <a:pt x="409" y="813"/>
                </a:cubicBezTo>
                <a:cubicBezTo>
                  <a:pt x="400" y="823"/>
                  <a:pt x="387" y="829"/>
                  <a:pt x="372" y="829"/>
                </a:cubicBezTo>
                <a:cubicBezTo>
                  <a:pt x="368" y="829"/>
                  <a:pt x="363" y="828"/>
                  <a:pt x="359" y="827"/>
                </a:cubicBezTo>
                <a:cubicBezTo>
                  <a:pt x="83" y="1202"/>
                  <a:pt x="83" y="1202"/>
                  <a:pt x="83" y="1202"/>
                </a:cubicBezTo>
                <a:cubicBezTo>
                  <a:pt x="189" y="1151"/>
                  <a:pt x="393" y="1060"/>
                  <a:pt x="567" y="1027"/>
                </a:cubicBezTo>
                <a:cubicBezTo>
                  <a:pt x="780" y="598"/>
                  <a:pt x="780" y="598"/>
                  <a:pt x="780" y="598"/>
                </a:cubicBezTo>
                <a:cubicBezTo>
                  <a:pt x="785" y="588"/>
                  <a:pt x="796" y="584"/>
                  <a:pt x="806" y="589"/>
                </a:cubicBezTo>
                <a:cubicBezTo>
                  <a:pt x="815" y="594"/>
                  <a:pt x="819" y="606"/>
                  <a:pt x="815" y="615"/>
                </a:cubicBezTo>
                <a:cubicBezTo>
                  <a:pt x="598" y="1052"/>
                  <a:pt x="598" y="1052"/>
                  <a:pt x="598" y="1052"/>
                </a:cubicBezTo>
                <a:cubicBezTo>
                  <a:pt x="595" y="1058"/>
                  <a:pt x="590" y="1063"/>
                  <a:pt x="583" y="1064"/>
                </a:cubicBezTo>
                <a:cubicBezTo>
                  <a:pt x="346" y="1106"/>
                  <a:pt x="41" y="1266"/>
                  <a:pt x="29" y="1273"/>
                </a:cubicBezTo>
                <a:cubicBezTo>
                  <a:pt x="28" y="1273"/>
                  <a:pt x="28" y="1273"/>
                  <a:pt x="27" y="1274"/>
                </a:cubicBezTo>
                <a:cubicBezTo>
                  <a:pt x="26" y="1274"/>
                  <a:pt x="26" y="1274"/>
                  <a:pt x="26" y="1274"/>
                </a:cubicBezTo>
                <a:cubicBezTo>
                  <a:pt x="23" y="1275"/>
                  <a:pt x="21" y="1275"/>
                  <a:pt x="18" y="1275"/>
                </a:cubicBezTo>
                <a:cubicBezTo>
                  <a:pt x="16" y="1275"/>
                  <a:pt x="13" y="1274"/>
                  <a:pt x="11" y="1273"/>
                </a:cubicBezTo>
                <a:cubicBezTo>
                  <a:pt x="10" y="1272"/>
                  <a:pt x="10" y="1272"/>
                  <a:pt x="10" y="1272"/>
                </a:cubicBezTo>
                <a:cubicBezTo>
                  <a:pt x="8" y="1271"/>
                  <a:pt x="6" y="1270"/>
                  <a:pt x="5" y="1268"/>
                </a:cubicBezTo>
                <a:cubicBezTo>
                  <a:pt x="4" y="1267"/>
                  <a:pt x="2" y="1265"/>
                  <a:pt x="2" y="1263"/>
                </a:cubicBezTo>
                <a:cubicBezTo>
                  <a:pt x="1" y="1262"/>
                  <a:pt x="1" y="1262"/>
                  <a:pt x="1" y="1262"/>
                </a:cubicBezTo>
                <a:cubicBezTo>
                  <a:pt x="0" y="1259"/>
                  <a:pt x="0" y="1257"/>
                  <a:pt x="0" y="1254"/>
                </a:cubicBezTo>
                <a:cubicBezTo>
                  <a:pt x="0" y="1253"/>
                  <a:pt x="1" y="1252"/>
                  <a:pt x="1" y="1251"/>
                </a:cubicBezTo>
                <a:cubicBezTo>
                  <a:pt x="5" y="1231"/>
                  <a:pt x="70" y="907"/>
                  <a:pt x="28" y="679"/>
                </a:cubicBezTo>
                <a:cubicBezTo>
                  <a:pt x="27" y="672"/>
                  <a:pt x="29" y="666"/>
                  <a:pt x="33" y="662"/>
                </a:cubicBezTo>
                <a:cubicBezTo>
                  <a:pt x="33" y="662"/>
                  <a:pt x="33" y="662"/>
                  <a:pt x="33" y="662"/>
                </a:cubicBezTo>
                <a:cubicBezTo>
                  <a:pt x="370" y="304"/>
                  <a:pt x="370" y="304"/>
                  <a:pt x="370" y="304"/>
                </a:cubicBezTo>
                <a:cubicBezTo>
                  <a:pt x="378" y="296"/>
                  <a:pt x="390" y="296"/>
                  <a:pt x="398" y="303"/>
                </a:cubicBezTo>
                <a:cubicBezTo>
                  <a:pt x="405" y="310"/>
                  <a:pt x="406" y="323"/>
                  <a:pt x="399" y="330"/>
                </a:cubicBezTo>
                <a:cubicBezTo>
                  <a:pt x="68" y="681"/>
                  <a:pt x="68" y="681"/>
                  <a:pt x="68" y="681"/>
                </a:cubicBezTo>
                <a:cubicBezTo>
                  <a:pt x="96" y="850"/>
                  <a:pt x="71" y="1063"/>
                  <a:pt x="53" y="1177"/>
                </a:cubicBezTo>
                <a:cubicBezTo>
                  <a:pt x="328" y="804"/>
                  <a:pt x="328" y="804"/>
                  <a:pt x="328" y="804"/>
                </a:cubicBezTo>
                <a:cubicBezTo>
                  <a:pt x="323" y="796"/>
                  <a:pt x="320" y="786"/>
                  <a:pt x="320" y="776"/>
                </a:cubicBezTo>
                <a:close/>
                <a:moveTo>
                  <a:pt x="363" y="767"/>
                </a:moveTo>
                <a:cubicBezTo>
                  <a:pt x="360" y="769"/>
                  <a:pt x="359" y="773"/>
                  <a:pt x="359" y="776"/>
                </a:cubicBezTo>
                <a:cubicBezTo>
                  <a:pt x="359" y="780"/>
                  <a:pt x="360" y="783"/>
                  <a:pt x="363" y="786"/>
                </a:cubicBezTo>
                <a:cubicBezTo>
                  <a:pt x="365" y="788"/>
                  <a:pt x="368" y="790"/>
                  <a:pt x="372" y="790"/>
                </a:cubicBezTo>
                <a:cubicBezTo>
                  <a:pt x="376" y="790"/>
                  <a:pt x="379" y="788"/>
                  <a:pt x="382" y="786"/>
                </a:cubicBezTo>
                <a:cubicBezTo>
                  <a:pt x="384" y="783"/>
                  <a:pt x="386" y="780"/>
                  <a:pt x="386" y="776"/>
                </a:cubicBezTo>
                <a:cubicBezTo>
                  <a:pt x="386" y="773"/>
                  <a:pt x="384" y="769"/>
                  <a:pt x="382" y="767"/>
                </a:cubicBezTo>
                <a:cubicBezTo>
                  <a:pt x="379" y="764"/>
                  <a:pt x="376" y="763"/>
                  <a:pt x="372" y="763"/>
                </a:cubicBezTo>
                <a:cubicBezTo>
                  <a:pt x="368" y="763"/>
                  <a:pt x="365" y="764"/>
                  <a:pt x="363" y="767"/>
                </a:cubicBezTo>
                <a:close/>
                <a:moveTo>
                  <a:pt x="476" y="11"/>
                </a:moveTo>
                <a:cubicBezTo>
                  <a:pt x="482" y="2"/>
                  <a:pt x="494" y="0"/>
                  <a:pt x="503" y="7"/>
                </a:cubicBezTo>
                <a:cubicBezTo>
                  <a:pt x="512" y="13"/>
                  <a:pt x="514" y="25"/>
                  <a:pt x="508" y="33"/>
                </a:cubicBezTo>
                <a:cubicBezTo>
                  <a:pt x="412" y="168"/>
                  <a:pt x="412" y="168"/>
                  <a:pt x="412" y="168"/>
                </a:cubicBezTo>
                <a:cubicBezTo>
                  <a:pt x="922" y="526"/>
                  <a:pt x="922" y="526"/>
                  <a:pt x="922" y="526"/>
                </a:cubicBezTo>
                <a:cubicBezTo>
                  <a:pt x="1023" y="391"/>
                  <a:pt x="1023" y="391"/>
                  <a:pt x="1023" y="391"/>
                </a:cubicBezTo>
                <a:cubicBezTo>
                  <a:pt x="1030" y="383"/>
                  <a:pt x="1042" y="381"/>
                  <a:pt x="1050" y="387"/>
                </a:cubicBezTo>
                <a:cubicBezTo>
                  <a:pt x="1059" y="394"/>
                  <a:pt x="1061" y="406"/>
                  <a:pt x="1054" y="414"/>
                </a:cubicBezTo>
                <a:cubicBezTo>
                  <a:pt x="942" y="564"/>
                  <a:pt x="942" y="564"/>
                  <a:pt x="942" y="564"/>
                </a:cubicBezTo>
                <a:cubicBezTo>
                  <a:pt x="942" y="564"/>
                  <a:pt x="942" y="564"/>
                  <a:pt x="942" y="564"/>
                </a:cubicBezTo>
                <a:cubicBezTo>
                  <a:pt x="936" y="573"/>
                  <a:pt x="924" y="575"/>
                  <a:pt x="915" y="569"/>
                </a:cubicBezTo>
                <a:cubicBezTo>
                  <a:pt x="373" y="188"/>
                  <a:pt x="373" y="188"/>
                  <a:pt x="373" y="188"/>
                </a:cubicBezTo>
                <a:cubicBezTo>
                  <a:pt x="373" y="188"/>
                  <a:pt x="373" y="188"/>
                  <a:pt x="373" y="188"/>
                </a:cubicBezTo>
                <a:cubicBezTo>
                  <a:pt x="373" y="188"/>
                  <a:pt x="373" y="188"/>
                  <a:pt x="373" y="188"/>
                </a:cubicBezTo>
                <a:cubicBezTo>
                  <a:pt x="365" y="182"/>
                  <a:pt x="363" y="170"/>
                  <a:pt x="369" y="161"/>
                </a:cubicBezTo>
                <a:lnTo>
                  <a:pt x="476" y="11"/>
                </a:lnTo>
                <a:close/>
                <a:moveTo>
                  <a:pt x="26" y="1274"/>
                </a:moveTo>
                <a:cubicBezTo>
                  <a:pt x="26" y="1274"/>
                  <a:pt x="26" y="1274"/>
                  <a:pt x="26" y="1274"/>
                </a:cubicBezTo>
                <a:close/>
                <a:moveTo>
                  <a:pt x="1" y="1262"/>
                </a:moveTo>
                <a:cubicBezTo>
                  <a:pt x="1" y="1262"/>
                  <a:pt x="1" y="1262"/>
                  <a:pt x="1" y="1262"/>
                </a:cubicBezTo>
                <a:close/>
              </a:path>
            </a:pathLst>
          </a:custGeom>
          <a:solidFill>
            <a:srgbClr val="29477E">
              <a:alpha val="8000"/>
            </a:srgbClr>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 name="组合 4"/>
          <p:cNvGrpSpPr/>
          <p:nvPr/>
        </p:nvGrpSpPr>
        <p:grpSpPr>
          <a:xfrm>
            <a:off x="11590972" y="3337560"/>
            <a:ext cx="182880" cy="182880"/>
            <a:chOff x="11605260" y="3307080"/>
            <a:chExt cx="266700" cy="266700"/>
          </a:xfrm>
        </p:grpSpPr>
        <p:sp>
          <p:nvSpPr>
            <p:cNvPr id="6" name="椭圆 5"/>
            <p:cNvSpPr/>
            <p:nvPr/>
          </p:nvSpPr>
          <p:spPr>
            <a:xfrm>
              <a:off x="11605260" y="330708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 name="任意多边形: 形状 6"/>
            <p:cNvSpPr/>
            <p:nvPr/>
          </p:nvSpPr>
          <p:spPr>
            <a:xfrm>
              <a:off x="11686626" y="3364755"/>
              <a:ext cx="137301" cy="156111"/>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 name="组合 7"/>
          <p:cNvGrpSpPr/>
          <p:nvPr/>
        </p:nvGrpSpPr>
        <p:grpSpPr>
          <a:xfrm>
            <a:off x="544217" y="6606489"/>
            <a:ext cx="764347" cy="108986"/>
            <a:chOff x="2065116" y="6574579"/>
            <a:chExt cx="764347" cy="108986"/>
          </a:xfrm>
        </p:grpSpPr>
        <p:sp>
          <p:nvSpPr>
            <p:cNvPr id="9" name="任意多边形: 形状 8"/>
            <p:cNvSpPr/>
            <p:nvPr/>
          </p:nvSpPr>
          <p:spPr>
            <a:xfrm>
              <a:off x="20651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任意多边形: 形状 9"/>
            <p:cNvSpPr/>
            <p:nvPr/>
          </p:nvSpPr>
          <p:spPr>
            <a:xfrm>
              <a:off x="2136045"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 name="任意多边形: 形状 10"/>
            <p:cNvSpPr/>
            <p:nvPr/>
          </p:nvSpPr>
          <p:spPr>
            <a:xfrm>
              <a:off x="22069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 name="任意多边形: 形状 11"/>
            <p:cNvSpPr/>
            <p:nvPr/>
          </p:nvSpPr>
          <p:spPr>
            <a:xfrm>
              <a:off x="22779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3" name="任意多边形: 形状 12"/>
            <p:cNvSpPr/>
            <p:nvPr/>
          </p:nvSpPr>
          <p:spPr>
            <a:xfrm>
              <a:off x="2348830"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 name="任意多边形: 形状 13"/>
            <p:cNvSpPr/>
            <p:nvPr/>
          </p:nvSpPr>
          <p:spPr>
            <a:xfrm>
              <a:off x="2419759"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 name="任意多边形: 形状 14"/>
            <p:cNvSpPr/>
            <p:nvPr/>
          </p:nvSpPr>
          <p:spPr>
            <a:xfrm>
              <a:off x="2490687"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 name="任意多边形: 形状 15"/>
            <p:cNvSpPr/>
            <p:nvPr/>
          </p:nvSpPr>
          <p:spPr>
            <a:xfrm>
              <a:off x="25616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 name="任意多边形: 形状 16"/>
            <p:cNvSpPr/>
            <p:nvPr/>
          </p:nvSpPr>
          <p:spPr>
            <a:xfrm>
              <a:off x="2632544"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8" name="任意多边形: 形状 17"/>
            <p:cNvSpPr/>
            <p:nvPr/>
          </p:nvSpPr>
          <p:spPr>
            <a:xfrm>
              <a:off x="27034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9" name="任意多边形: 形状 18"/>
            <p:cNvSpPr/>
            <p:nvPr/>
          </p:nvSpPr>
          <p:spPr>
            <a:xfrm>
              <a:off x="27744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0" name="组合 19"/>
          <p:cNvGrpSpPr/>
          <p:nvPr/>
        </p:nvGrpSpPr>
        <p:grpSpPr>
          <a:xfrm>
            <a:off x="11179891" y="6568112"/>
            <a:ext cx="506329" cy="182880"/>
            <a:chOff x="10740039" y="6392507"/>
            <a:chExt cx="833590" cy="301083"/>
          </a:xfrm>
        </p:grpSpPr>
        <p:grpSp>
          <p:nvGrpSpPr>
            <p:cNvPr id="21" name="组合 20"/>
            <p:cNvGrpSpPr/>
            <p:nvPr/>
          </p:nvGrpSpPr>
          <p:grpSpPr>
            <a:xfrm>
              <a:off x="10740039" y="6392507"/>
              <a:ext cx="297810" cy="301083"/>
              <a:chOff x="10740039" y="6392507"/>
              <a:chExt cx="297810" cy="301083"/>
            </a:xfrm>
          </p:grpSpPr>
          <p:grpSp>
            <p:nvGrpSpPr>
              <p:cNvPr id="27" name="组合 26"/>
              <p:cNvGrpSpPr/>
              <p:nvPr/>
            </p:nvGrpSpPr>
            <p:grpSpPr>
              <a:xfrm>
                <a:off x="10740039" y="6392507"/>
                <a:ext cx="297810" cy="301083"/>
                <a:chOff x="10740039" y="6392507"/>
                <a:chExt cx="297810" cy="301083"/>
              </a:xfrm>
            </p:grpSpPr>
            <p:sp>
              <p:nvSpPr>
                <p:cNvPr id="29" name="椭圆 28"/>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0" name="椭圆 29"/>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8"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2" name="组合 21"/>
            <p:cNvGrpSpPr/>
            <p:nvPr/>
          </p:nvGrpSpPr>
          <p:grpSpPr>
            <a:xfrm rot="10800000">
              <a:off x="11275819" y="6392507"/>
              <a:ext cx="297810" cy="301083"/>
              <a:chOff x="10740039" y="6392507"/>
              <a:chExt cx="297810" cy="301083"/>
            </a:xfrm>
          </p:grpSpPr>
          <p:grpSp>
            <p:nvGrpSpPr>
              <p:cNvPr id="23" name="组合 22"/>
              <p:cNvGrpSpPr/>
              <p:nvPr/>
            </p:nvGrpSpPr>
            <p:grpSpPr>
              <a:xfrm>
                <a:off x="10740039" y="6392507"/>
                <a:ext cx="297810" cy="301083"/>
                <a:chOff x="10740039" y="6392507"/>
                <a:chExt cx="297810" cy="301083"/>
              </a:xfrm>
            </p:grpSpPr>
            <p:sp>
              <p:nvSpPr>
                <p:cNvPr id="25" name="椭圆 2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6" name="椭圆 2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1" name="组合 30"/>
          <p:cNvGrpSpPr/>
          <p:nvPr/>
        </p:nvGrpSpPr>
        <p:grpSpPr>
          <a:xfrm>
            <a:off x="1474946" y="4688297"/>
            <a:ext cx="1697355" cy="329343"/>
            <a:chOff x="1526820" y="4616278"/>
            <a:chExt cx="1697355" cy="329343"/>
          </a:xfrm>
        </p:grpSpPr>
        <p:grpSp>
          <p:nvGrpSpPr>
            <p:cNvPr id="32" name="组合 31"/>
            <p:cNvGrpSpPr/>
            <p:nvPr/>
          </p:nvGrpSpPr>
          <p:grpSpPr>
            <a:xfrm>
              <a:off x="2438828" y="4616278"/>
              <a:ext cx="329343" cy="329343"/>
              <a:chOff x="2062628" y="4929375"/>
              <a:chExt cx="397950" cy="397950"/>
            </a:xfrm>
          </p:grpSpPr>
          <p:sp>
            <p:nvSpPr>
              <p:cNvPr id="78" name="椭圆 77"/>
              <p:cNvSpPr/>
              <p:nvPr/>
            </p:nvSpPr>
            <p:spPr>
              <a:xfrm>
                <a:off x="2062628" y="4929375"/>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9" name="组合 78"/>
              <p:cNvGrpSpPr/>
              <p:nvPr/>
            </p:nvGrpSpPr>
            <p:grpSpPr>
              <a:xfrm>
                <a:off x="2175131" y="5036672"/>
                <a:ext cx="163306" cy="210665"/>
                <a:chOff x="8416926" y="2871788"/>
                <a:chExt cx="317500" cy="409575"/>
              </a:xfrm>
            </p:grpSpPr>
            <p:sp>
              <p:nvSpPr>
                <p:cNvPr id="80" name="Line 236"/>
                <p:cNvSpPr>
                  <a:spLocks noChangeShapeType="1"/>
                </p:cNvSpPr>
                <p:nvPr/>
              </p:nvSpPr>
              <p:spPr bwMode="auto">
                <a:xfrm>
                  <a:off x="8482013" y="3094038"/>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1" name="Line 237"/>
                <p:cNvSpPr>
                  <a:spLocks noChangeShapeType="1"/>
                </p:cNvSpPr>
                <p:nvPr/>
              </p:nvSpPr>
              <p:spPr bwMode="auto">
                <a:xfrm>
                  <a:off x="8482013" y="3148013"/>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Line 238"/>
                <p:cNvSpPr>
                  <a:spLocks noChangeShapeType="1"/>
                </p:cNvSpPr>
                <p:nvPr/>
              </p:nvSpPr>
              <p:spPr bwMode="auto">
                <a:xfrm>
                  <a:off x="8482013" y="3203576"/>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3" name="Freeform 239"/>
                <p:cNvSpPr/>
                <p:nvPr/>
              </p:nvSpPr>
              <p:spPr bwMode="auto">
                <a:xfrm>
                  <a:off x="8416926" y="2909888"/>
                  <a:ext cx="277813" cy="371475"/>
                </a:xfrm>
                <a:custGeom>
                  <a:avLst/>
                  <a:gdLst>
                    <a:gd name="T0" fmla="*/ 157 w 173"/>
                    <a:gd name="T1" fmla="*/ 0 h 231"/>
                    <a:gd name="T2" fmla="*/ 45 w 173"/>
                    <a:gd name="T3" fmla="*/ 0 h 231"/>
                    <a:gd name="T4" fmla="*/ 0 w 173"/>
                    <a:gd name="T5" fmla="*/ 38 h 231"/>
                    <a:gd name="T6" fmla="*/ 0 w 173"/>
                    <a:gd name="T7" fmla="*/ 215 h 231"/>
                    <a:gd name="T8" fmla="*/ 16 w 173"/>
                    <a:gd name="T9" fmla="*/ 231 h 231"/>
                    <a:gd name="T10" fmla="*/ 157 w 173"/>
                    <a:gd name="T11" fmla="*/ 231 h 231"/>
                    <a:gd name="T12" fmla="*/ 173 w 173"/>
                    <a:gd name="T13" fmla="*/ 215 h 231"/>
                    <a:gd name="T14" fmla="*/ 173 w 173"/>
                    <a:gd name="T15" fmla="*/ 16 h 231"/>
                    <a:gd name="T16" fmla="*/ 157 w 173"/>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31">
                      <a:moveTo>
                        <a:pt x="157" y="0"/>
                      </a:moveTo>
                      <a:cubicBezTo>
                        <a:pt x="45" y="0"/>
                        <a:pt x="45" y="0"/>
                        <a:pt x="45" y="0"/>
                      </a:cubicBezTo>
                      <a:cubicBezTo>
                        <a:pt x="0" y="38"/>
                        <a:pt x="0" y="38"/>
                        <a:pt x="0" y="38"/>
                      </a:cubicBezTo>
                      <a:cubicBezTo>
                        <a:pt x="0" y="215"/>
                        <a:pt x="0" y="215"/>
                        <a:pt x="0" y="215"/>
                      </a:cubicBezTo>
                      <a:cubicBezTo>
                        <a:pt x="0" y="224"/>
                        <a:pt x="7" y="231"/>
                        <a:pt x="16" y="231"/>
                      </a:cubicBezTo>
                      <a:cubicBezTo>
                        <a:pt x="157" y="231"/>
                        <a:pt x="157" y="231"/>
                        <a:pt x="157" y="231"/>
                      </a:cubicBezTo>
                      <a:cubicBezTo>
                        <a:pt x="166" y="231"/>
                        <a:pt x="173" y="224"/>
                        <a:pt x="173" y="215"/>
                      </a:cubicBezTo>
                      <a:cubicBezTo>
                        <a:pt x="173" y="16"/>
                        <a:pt x="173" y="16"/>
                        <a:pt x="173" y="16"/>
                      </a:cubicBezTo>
                      <a:cubicBezTo>
                        <a:pt x="173" y="7"/>
                        <a:pt x="166" y="0"/>
                        <a:pt x="157" y="0"/>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4" name="Freeform 240"/>
                <p:cNvSpPr/>
                <p:nvPr/>
              </p:nvSpPr>
              <p:spPr bwMode="auto">
                <a:xfrm>
                  <a:off x="8462963" y="2914651"/>
                  <a:ext cx="49213" cy="79375"/>
                </a:xfrm>
                <a:custGeom>
                  <a:avLst/>
                  <a:gdLst>
                    <a:gd name="T0" fmla="*/ 31 w 31"/>
                    <a:gd name="T1" fmla="*/ 0 h 50"/>
                    <a:gd name="T2" fmla="*/ 31 w 31"/>
                    <a:gd name="T3" fmla="*/ 50 h 50"/>
                    <a:gd name="T4" fmla="*/ 0 w 31"/>
                    <a:gd name="T5" fmla="*/ 50 h 50"/>
                  </a:gdLst>
                  <a:ahLst/>
                  <a:cxnLst>
                    <a:cxn ang="0">
                      <a:pos x="T0" y="T1"/>
                    </a:cxn>
                    <a:cxn ang="0">
                      <a:pos x="T2" y="T3"/>
                    </a:cxn>
                    <a:cxn ang="0">
                      <a:pos x="T4" y="T5"/>
                    </a:cxn>
                  </a:cxnLst>
                  <a:rect l="0" t="0" r="r" b="b"/>
                  <a:pathLst>
                    <a:path w="31" h="50">
                      <a:moveTo>
                        <a:pt x="31" y="0"/>
                      </a:moveTo>
                      <a:lnTo>
                        <a:pt x="31" y="50"/>
                      </a:lnTo>
                      <a:lnTo>
                        <a:pt x="0" y="50"/>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5" name="Freeform 241"/>
                <p:cNvSpPr/>
                <p:nvPr/>
              </p:nvSpPr>
              <p:spPr bwMode="auto">
                <a:xfrm>
                  <a:off x="8513763" y="2871788"/>
                  <a:ext cx="220663" cy="317500"/>
                </a:xfrm>
                <a:custGeom>
                  <a:avLst/>
                  <a:gdLst>
                    <a:gd name="T0" fmla="*/ 0 w 137"/>
                    <a:gd name="T1" fmla="*/ 0 h 197"/>
                    <a:gd name="T2" fmla="*/ 113 w 137"/>
                    <a:gd name="T3" fmla="*/ 0 h 197"/>
                    <a:gd name="T4" fmla="*/ 137 w 137"/>
                    <a:gd name="T5" fmla="*/ 24 h 197"/>
                    <a:gd name="T6" fmla="*/ 137 w 137"/>
                    <a:gd name="T7" fmla="*/ 197 h 197"/>
                  </a:gdLst>
                  <a:ahLst/>
                  <a:cxnLst>
                    <a:cxn ang="0">
                      <a:pos x="T0" y="T1"/>
                    </a:cxn>
                    <a:cxn ang="0">
                      <a:pos x="T2" y="T3"/>
                    </a:cxn>
                    <a:cxn ang="0">
                      <a:pos x="T4" y="T5"/>
                    </a:cxn>
                    <a:cxn ang="0">
                      <a:pos x="T6" y="T7"/>
                    </a:cxn>
                  </a:cxnLst>
                  <a:rect l="0" t="0" r="r" b="b"/>
                  <a:pathLst>
                    <a:path w="137" h="197">
                      <a:moveTo>
                        <a:pt x="0" y="0"/>
                      </a:moveTo>
                      <a:cubicBezTo>
                        <a:pt x="113" y="0"/>
                        <a:pt x="113" y="0"/>
                        <a:pt x="113" y="0"/>
                      </a:cubicBezTo>
                      <a:cubicBezTo>
                        <a:pt x="126" y="0"/>
                        <a:pt x="137" y="11"/>
                        <a:pt x="137" y="24"/>
                      </a:cubicBezTo>
                      <a:cubicBezTo>
                        <a:pt x="137" y="197"/>
                        <a:pt x="137" y="197"/>
                        <a:pt x="137" y="197"/>
                      </a:cubicBez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3" name="组合 32"/>
            <p:cNvGrpSpPr/>
            <p:nvPr/>
          </p:nvGrpSpPr>
          <p:grpSpPr>
            <a:xfrm>
              <a:off x="2894832" y="4616278"/>
              <a:ext cx="329343" cy="329343"/>
              <a:chOff x="2518632" y="4925353"/>
              <a:chExt cx="397950" cy="397950"/>
            </a:xfrm>
          </p:grpSpPr>
          <p:sp>
            <p:nvSpPr>
              <p:cNvPr id="70" name="椭圆 69"/>
              <p:cNvSpPr/>
              <p:nvPr/>
            </p:nvSpPr>
            <p:spPr>
              <a:xfrm>
                <a:off x="2518632" y="492535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1" name="组合 70"/>
              <p:cNvGrpSpPr/>
              <p:nvPr/>
            </p:nvGrpSpPr>
            <p:grpSpPr>
              <a:xfrm>
                <a:off x="2635257" y="5006578"/>
                <a:ext cx="184025" cy="224704"/>
                <a:chOff x="9248776" y="2178051"/>
                <a:chExt cx="301625" cy="368300"/>
              </a:xfrm>
            </p:grpSpPr>
            <p:sp>
              <p:nvSpPr>
                <p:cNvPr id="72" name="Line 309"/>
                <p:cNvSpPr>
                  <a:spLocks noChangeShapeType="1"/>
                </p:cNvSpPr>
                <p:nvPr/>
              </p:nvSpPr>
              <p:spPr bwMode="auto">
                <a:xfrm>
                  <a:off x="9320213" y="2546351"/>
                  <a:ext cx="204788"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3" name="Freeform 310"/>
                <p:cNvSpPr/>
                <p:nvPr/>
              </p:nvSpPr>
              <p:spPr bwMode="auto">
                <a:xfrm>
                  <a:off x="9248776" y="2351088"/>
                  <a:ext cx="230188" cy="192088"/>
                </a:xfrm>
                <a:custGeom>
                  <a:avLst/>
                  <a:gdLst>
                    <a:gd name="T0" fmla="*/ 0 w 143"/>
                    <a:gd name="T1" fmla="*/ 120 h 120"/>
                    <a:gd name="T2" fmla="*/ 103 w 143"/>
                    <a:gd name="T3" fmla="*/ 81 h 120"/>
                    <a:gd name="T4" fmla="*/ 143 w 143"/>
                    <a:gd name="T5" fmla="*/ 0 h 120"/>
                  </a:gdLst>
                  <a:ahLst/>
                  <a:cxnLst>
                    <a:cxn ang="0">
                      <a:pos x="T0" y="T1"/>
                    </a:cxn>
                    <a:cxn ang="0">
                      <a:pos x="T2" y="T3"/>
                    </a:cxn>
                    <a:cxn ang="0">
                      <a:pos x="T4" y="T5"/>
                    </a:cxn>
                  </a:cxnLst>
                  <a:rect l="0" t="0" r="r" b="b"/>
                  <a:pathLst>
                    <a:path w="143" h="120">
                      <a:moveTo>
                        <a:pt x="0" y="120"/>
                      </a:moveTo>
                      <a:cubicBezTo>
                        <a:pt x="0" y="120"/>
                        <a:pt x="58" y="89"/>
                        <a:pt x="103" y="81"/>
                      </a:cubicBezTo>
                      <a:cubicBezTo>
                        <a:pt x="143" y="0"/>
                        <a:pt x="143" y="0"/>
                        <a:pt x="143"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4" name="Freeform 311"/>
                <p:cNvSpPr/>
                <p:nvPr/>
              </p:nvSpPr>
              <p:spPr bwMode="auto">
                <a:xfrm>
                  <a:off x="9248776" y="2265363"/>
                  <a:ext cx="107950" cy="277813"/>
                </a:xfrm>
                <a:custGeom>
                  <a:avLst/>
                  <a:gdLst>
                    <a:gd name="T0" fmla="*/ 0 w 67"/>
                    <a:gd name="T1" fmla="*/ 173 h 173"/>
                    <a:gd name="T2" fmla="*/ 5 w 67"/>
                    <a:gd name="T3" fmla="*/ 66 h 173"/>
                    <a:gd name="T4" fmla="*/ 67 w 67"/>
                    <a:gd name="T5" fmla="*/ 0 h 173"/>
                  </a:gdLst>
                  <a:ahLst/>
                  <a:cxnLst>
                    <a:cxn ang="0">
                      <a:pos x="T0" y="T1"/>
                    </a:cxn>
                    <a:cxn ang="0">
                      <a:pos x="T2" y="T3"/>
                    </a:cxn>
                    <a:cxn ang="0">
                      <a:pos x="T4" y="T5"/>
                    </a:cxn>
                  </a:cxnLst>
                  <a:rect l="0" t="0" r="r" b="b"/>
                  <a:pathLst>
                    <a:path w="67" h="173">
                      <a:moveTo>
                        <a:pt x="0" y="173"/>
                      </a:moveTo>
                      <a:cubicBezTo>
                        <a:pt x="0" y="173"/>
                        <a:pt x="13" y="110"/>
                        <a:pt x="5" y="66"/>
                      </a:cubicBezTo>
                      <a:cubicBezTo>
                        <a:pt x="67" y="0"/>
                        <a:pt x="67" y="0"/>
                        <a:pt x="67"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5" name="Line 312"/>
                <p:cNvSpPr>
                  <a:spLocks noChangeShapeType="1"/>
                </p:cNvSpPr>
                <p:nvPr/>
              </p:nvSpPr>
              <p:spPr bwMode="auto">
                <a:xfrm flipH="1">
                  <a:off x="9248776" y="2411413"/>
                  <a:ext cx="96838" cy="131763"/>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6" name="Freeform 313"/>
                <p:cNvSpPr/>
                <p:nvPr/>
              </p:nvSpPr>
              <p:spPr bwMode="auto">
                <a:xfrm>
                  <a:off x="9356726" y="2178051"/>
                  <a:ext cx="193675" cy="157163"/>
                </a:xfrm>
                <a:custGeom>
                  <a:avLst/>
                  <a:gdLst>
                    <a:gd name="T0" fmla="*/ 20 w 122"/>
                    <a:gd name="T1" fmla="*/ 0 h 99"/>
                    <a:gd name="T2" fmla="*/ 0 w 122"/>
                    <a:gd name="T3" fmla="*/ 28 h 99"/>
                    <a:gd name="T4" fmla="*/ 101 w 122"/>
                    <a:gd name="T5" fmla="*/ 99 h 99"/>
                    <a:gd name="T6" fmla="*/ 122 w 122"/>
                    <a:gd name="T7" fmla="*/ 71 h 99"/>
                  </a:gdLst>
                  <a:ahLst/>
                  <a:cxnLst>
                    <a:cxn ang="0">
                      <a:pos x="T0" y="T1"/>
                    </a:cxn>
                    <a:cxn ang="0">
                      <a:pos x="T2" y="T3"/>
                    </a:cxn>
                    <a:cxn ang="0">
                      <a:pos x="T4" y="T5"/>
                    </a:cxn>
                    <a:cxn ang="0">
                      <a:pos x="T6" y="T7"/>
                    </a:cxn>
                  </a:cxnLst>
                  <a:rect l="0" t="0" r="r" b="b"/>
                  <a:pathLst>
                    <a:path w="122" h="99">
                      <a:moveTo>
                        <a:pt x="20" y="0"/>
                      </a:moveTo>
                      <a:lnTo>
                        <a:pt x="0" y="28"/>
                      </a:lnTo>
                      <a:lnTo>
                        <a:pt x="101" y="99"/>
                      </a:lnTo>
                      <a:lnTo>
                        <a:pt x="122" y="71"/>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7" name="任意多边形"/>
                <p:cNvSpPr>
                  <a:spLocks noChangeArrowheads="1"/>
                </p:cNvSpPr>
                <p:nvPr/>
              </p:nvSpPr>
              <p:spPr bwMode="auto">
                <a:xfrm>
                  <a:off x="9340851" y="2397126"/>
                  <a:ext cx="19050" cy="17463"/>
                </a:xfrm>
                <a:prstGeom prst="ellipse">
                  <a:avLst/>
                </a:prstGeom>
                <a:solidFill>
                  <a:srgbClr val="475257"/>
                </a:solidFill>
                <a:ln w="12700" cap="flat">
                  <a:solidFill>
                    <a:schemeClr val="bg1"/>
                  </a:solidFill>
                  <a:prstDash val="solid"/>
                  <a:miter lim="800000"/>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4" name="组合 33"/>
            <p:cNvGrpSpPr/>
            <p:nvPr/>
          </p:nvGrpSpPr>
          <p:grpSpPr>
            <a:xfrm>
              <a:off x="1526820" y="4616278"/>
              <a:ext cx="329343" cy="329343"/>
              <a:chOff x="1150620" y="4915051"/>
              <a:chExt cx="397950" cy="397950"/>
            </a:xfrm>
          </p:grpSpPr>
          <p:sp>
            <p:nvSpPr>
              <p:cNvPr id="58" name="椭圆 57"/>
              <p:cNvSpPr/>
              <p:nvPr/>
            </p:nvSpPr>
            <p:spPr>
              <a:xfrm>
                <a:off x="1150620" y="4915051"/>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9" name="组合 58"/>
              <p:cNvGrpSpPr/>
              <p:nvPr/>
            </p:nvGrpSpPr>
            <p:grpSpPr>
              <a:xfrm>
                <a:off x="1248896" y="5006578"/>
                <a:ext cx="252174" cy="206732"/>
                <a:chOff x="983298" y="3159125"/>
                <a:chExt cx="625475" cy="512763"/>
              </a:xfrm>
            </p:grpSpPr>
            <p:sp>
              <p:nvSpPr>
                <p:cNvPr id="60" name="Freeform 304"/>
                <p:cNvSpPr/>
                <p:nvPr/>
              </p:nvSpPr>
              <p:spPr bwMode="auto">
                <a:xfrm>
                  <a:off x="983298" y="3159125"/>
                  <a:ext cx="461963" cy="466725"/>
                </a:xfrm>
                <a:custGeom>
                  <a:avLst/>
                  <a:gdLst>
                    <a:gd name="T0" fmla="*/ 200 w 200"/>
                    <a:gd name="T1" fmla="*/ 119 h 202"/>
                    <a:gd name="T2" fmla="*/ 101 w 200"/>
                    <a:gd name="T3" fmla="*/ 202 h 202"/>
                    <a:gd name="T4" fmla="*/ 0 w 200"/>
                    <a:gd name="T5" fmla="*/ 101 h 202"/>
                    <a:gd name="T6" fmla="*/ 101 w 200"/>
                    <a:gd name="T7" fmla="*/ 0 h 202"/>
                    <a:gd name="T8" fmla="*/ 200 w 200"/>
                    <a:gd name="T9" fmla="*/ 82 h 202"/>
                  </a:gdLst>
                  <a:ahLst/>
                  <a:cxnLst>
                    <a:cxn ang="0">
                      <a:pos x="T0" y="T1"/>
                    </a:cxn>
                    <a:cxn ang="0">
                      <a:pos x="T2" y="T3"/>
                    </a:cxn>
                    <a:cxn ang="0">
                      <a:pos x="T4" y="T5"/>
                    </a:cxn>
                    <a:cxn ang="0">
                      <a:pos x="T6" y="T7"/>
                    </a:cxn>
                    <a:cxn ang="0">
                      <a:pos x="T8" y="T9"/>
                    </a:cxn>
                  </a:cxnLst>
                  <a:rect l="0" t="0" r="r" b="b"/>
                  <a:pathLst>
                    <a:path w="200" h="202">
                      <a:moveTo>
                        <a:pt x="200" y="119"/>
                      </a:moveTo>
                      <a:cubicBezTo>
                        <a:pt x="192" y="166"/>
                        <a:pt x="150" y="202"/>
                        <a:pt x="101" y="202"/>
                      </a:cubicBezTo>
                      <a:cubicBezTo>
                        <a:pt x="45" y="202"/>
                        <a:pt x="0" y="156"/>
                        <a:pt x="0" y="101"/>
                      </a:cubicBezTo>
                      <a:cubicBezTo>
                        <a:pt x="0" y="45"/>
                        <a:pt x="45" y="0"/>
                        <a:pt x="101" y="0"/>
                      </a:cubicBezTo>
                      <a:cubicBezTo>
                        <a:pt x="150" y="0"/>
                        <a:pt x="192" y="35"/>
                        <a:pt x="200" y="82"/>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1" name="Freeform 305"/>
                <p:cNvSpPr/>
                <p:nvPr/>
              </p:nvSpPr>
              <p:spPr bwMode="auto">
                <a:xfrm>
                  <a:off x="1075373" y="3249613"/>
                  <a:ext cx="277813" cy="284163"/>
                </a:xfrm>
                <a:custGeom>
                  <a:avLst/>
                  <a:gdLst>
                    <a:gd name="T0" fmla="*/ 120 w 120"/>
                    <a:gd name="T1" fmla="*/ 79 h 123"/>
                    <a:gd name="T2" fmla="*/ 61 w 120"/>
                    <a:gd name="T3" fmla="*/ 123 h 123"/>
                    <a:gd name="T4" fmla="*/ 0 w 120"/>
                    <a:gd name="T5" fmla="*/ 62 h 123"/>
                    <a:gd name="T6" fmla="*/ 61 w 120"/>
                    <a:gd name="T7" fmla="*/ 0 h 123"/>
                    <a:gd name="T8" fmla="*/ 120 w 120"/>
                    <a:gd name="T9" fmla="*/ 43 h 123"/>
                  </a:gdLst>
                  <a:ahLst/>
                  <a:cxnLst>
                    <a:cxn ang="0">
                      <a:pos x="T0" y="T1"/>
                    </a:cxn>
                    <a:cxn ang="0">
                      <a:pos x="T2" y="T3"/>
                    </a:cxn>
                    <a:cxn ang="0">
                      <a:pos x="T4" y="T5"/>
                    </a:cxn>
                    <a:cxn ang="0">
                      <a:pos x="T6" y="T7"/>
                    </a:cxn>
                    <a:cxn ang="0">
                      <a:pos x="T8" y="T9"/>
                    </a:cxn>
                  </a:cxnLst>
                  <a:rect l="0" t="0" r="r" b="b"/>
                  <a:pathLst>
                    <a:path w="120" h="123">
                      <a:moveTo>
                        <a:pt x="120" y="79"/>
                      </a:moveTo>
                      <a:cubicBezTo>
                        <a:pt x="112" y="105"/>
                        <a:pt x="89" y="123"/>
                        <a:pt x="61" y="123"/>
                      </a:cubicBezTo>
                      <a:cubicBezTo>
                        <a:pt x="27" y="123"/>
                        <a:pt x="0" y="95"/>
                        <a:pt x="0" y="62"/>
                      </a:cubicBezTo>
                      <a:cubicBezTo>
                        <a:pt x="0" y="28"/>
                        <a:pt x="27" y="0"/>
                        <a:pt x="61" y="0"/>
                      </a:cubicBezTo>
                      <a:cubicBezTo>
                        <a:pt x="89" y="0"/>
                        <a:pt x="112" y="18"/>
                        <a:pt x="120" y="43"/>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2" name="Freeform 306"/>
                <p:cNvSpPr/>
                <p:nvPr/>
              </p:nvSpPr>
              <p:spPr bwMode="auto">
                <a:xfrm>
                  <a:off x="1159511" y="3335338"/>
                  <a:ext cx="98425" cy="115888"/>
                </a:xfrm>
                <a:custGeom>
                  <a:avLst/>
                  <a:gdLst>
                    <a:gd name="T0" fmla="*/ 43 w 43"/>
                    <a:gd name="T1" fmla="*/ 42 h 50"/>
                    <a:gd name="T2" fmla="*/ 25 w 43"/>
                    <a:gd name="T3" fmla="*/ 50 h 50"/>
                    <a:gd name="T4" fmla="*/ 0 w 43"/>
                    <a:gd name="T5" fmla="*/ 25 h 50"/>
                    <a:gd name="T6" fmla="*/ 25 w 43"/>
                    <a:gd name="T7" fmla="*/ 0 h 50"/>
                    <a:gd name="T8" fmla="*/ 42 w 43"/>
                    <a:gd name="T9" fmla="*/ 6 h 50"/>
                  </a:gdLst>
                  <a:ahLst/>
                  <a:cxnLst>
                    <a:cxn ang="0">
                      <a:pos x="T0" y="T1"/>
                    </a:cxn>
                    <a:cxn ang="0">
                      <a:pos x="T2" y="T3"/>
                    </a:cxn>
                    <a:cxn ang="0">
                      <a:pos x="T4" y="T5"/>
                    </a:cxn>
                    <a:cxn ang="0">
                      <a:pos x="T6" y="T7"/>
                    </a:cxn>
                    <a:cxn ang="0">
                      <a:pos x="T8" y="T9"/>
                    </a:cxn>
                  </a:cxnLst>
                  <a:rect l="0" t="0" r="r" b="b"/>
                  <a:pathLst>
                    <a:path w="43" h="50">
                      <a:moveTo>
                        <a:pt x="43" y="42"/>
                      </a:moveTo>
                      <a:cubicBezTo>
                        <a:pt x="38" y="47"/>
                        <a:pt x="32" y="50"/>
                        <a:pt x="25" y="50"/>
                      </a:cubicBezTo>
                      <a:cubicBezTo>
                        <a:pt x="12" y="50"/>
                        <a:pt x="0" y="38"/>
                        <a:pt x="0" y="25"/>
                      </a:cubicBezTo>
                      <a:cubicBezTo>
                        <a:pt x="0" y="11"/>
                        <a:pt x="12" y="0"/>
                        <a:pt x="25" y="0"/>
                      </a:cubicBezTo>
                      <a:cubicBezTo>
                        <a:pt x="32" y="0"/>
                        <a:pt x="38" y="2"/>
                        <a:pt x="42" y="6"/>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3" name="Line 307"/>
                <p:cNvSpPr>
                  <a:spLocks noChangeShapeType="1"/>
                </p:cNvSpPr>
                <p:nvPr/>
              </p:nvSpPr>
              <p:spPr bwMode="auto">
                <a:xfrm>
                  <a:off x="1218248" y="3390900"/>
                  <a:ext cx="346075"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4" name="Line 308"/>
                <p:cNvSpPr>
                  <a:spLocks noChangeShapeType="1"/>
                </p:cNvSpPr>
                <p:nvPr/>
              </p:nvSpPr>
              <p:spPr bwMode="auto">
                <a:xfrm flipV="1">
                  <a:off x="1564323"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5" name="Line 309"/>
                <p:cNvSpPr>
                  <a:spLocks noChangeShapeType="1"/>
                </p:cNvSpPr>
                <p:nvPr/>
              </p:nvSpPr>
              <p:spPr bwMode="auto">
                <a:xfrm flipH="1" flipV="1">
                  <a:off x="1564323"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6" name="Line 310"/>
                <p:cNvSpPr>
                  <a:spLocks noChangeShapeType="1"/>
                </p:cNvSpPr>
                <p:nvPr/>
              </p:nvSpPr>
              <p:spPr bwMode="auto">
                <a:xfrm flipV="1">
                  <a:off x="1483361"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7" name="Line 311"/>
                <p:cNvSpPr>
                  <a:spLocks noChangeShapeType="1"/>
                </p:cNvSpPr>
                <p:nvPr/>
              </p:nvSpPr>
              <p:spPr bwMode="auto">
                <a:xfrm flipH="1" flipV="1">
                  <a:off x="1483361"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8" name="Freeform 312"/>
                <p:cNvSpPr/>
                <p:nvPr/>
              </p:nvSpPr>
              <p:spPr bwMode="auto">
                <a:xfrm>
                  <a:off x="1011873" y="3600450"/>
                  <a:ext cx="101600" cy="71438"/>
                </a:xfrm>
                <a:custGeom>
                  <a:avLst/>
                  <a:gdLst>
                    <a:gd name="T0" fmla="*/ 64 w 64"/>
                    <a:gd name="T1" fmla="*/ 0 h 45"/>
                    <a:gd name="T2" fmla="*/ 37 w 64"/>
                    <a:gd name="T3" fmla="*/ 45 h 45"/>
                    <a:gd name="T4" fmla="*/ 0 w 64"/>
                    <a:gd name="T5" fmla="*/ 45 h 45"/>
                    <a:gd name="T6" fmla="*/ 24 w 64"/>
                    <a:gd name="T7" fmla="*/ 6 h 45"/>
                  </a:gdLst>
                  <a:ahLst/>
                  <a:cxnLst>
                    <a:cxn ang="0">
                      <a:pos x="T0" y="T1"/>
                    </a:cxn>
                    <a:cxn ang="0">
                      <a:pos x="T2" y="T3"/>
                    </a:cxn>
                    <a:cxn ang="0">
                      <a:pos x="T4" y="T5"/>
                    </a:cxn>
                    <a:cxn ang="0">
                      <a:pos x="T6" y="T7"/>
                    </a:cxn>
                  </a:cxnLst>
                  <a:rect l="0" t="0" r="r" b="b"/>
                  <a:pathLst>
                    <a:path w="64" h="45">
                      <a:moveTo>
                        <a:pt x="64" y="0"/>
                      </a:moveTo>
                      <a:lnTo>
                        <a:pt x="37" y="45"/>
                      </a:lnTo>
                      <a:lnTo>
                        <a:pt x="0" y="45"/>
                      </a:lnTo>
                      <a:lnTo>
                        <a:pt x="24" y="6"/>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9" name="Freeform 313"/>
                <p:cNvSpPr/>
                <p:nvPr/>
              </p:nvSpPr>
              <p:spPr bwMode="auto">
                <a:xfrm>
                  <a:off x="1340486" y="3575050"/>
                  <a:ext cx="79375" cy="96838"/>
                </a:xfrm>
                <a:custGeom>
                  <a:avLst/>
                  <a:gdLst>
                    <a:gd name="T0" fmla="*/ 15 w 50"/>
                    <a:gd name="T1" fmla="*/ 0 h 61"/>
                    <a:gd name="T2" fmla="*/ 50 w 50"/>
                    <a:gd name="T3" fmla="*/ 61 h 61"/>
                    <a:gd name="T4" fmla="*/ 13 w 50"/>
                    <a:gd name="T5" fmla="*/ 61 h 61"/>
                    <a:gd name="T6" fmla="*/ 0 w 50"/>
                    <a:gd name="T7" fmla="*/ 39 h 61"/>
                  </a:gdLst>
                  <a:ahLst/>
                  <a:cxnLst>
                    <a:cxn ang="0">
                      <a:pos x="T0" y="T1"/>
                    </a:cxn>
                    <a:cxn ang="0">
                      <a:pos x="T2" y="T3"/>
                    </a:cxn>
                    <a:cxn ang="0">
                      <a:pos x="T4" y="T5"/>
                    </a:cxn>
                    <a:cxn ang="0">
                      <a:pos x="T6" y="T7"/>
                    </a:cxn>
                  </a:cxnLst>
                  <a:rect l="0" t="0" r="r" b="b"/>
                  <a:pathLst>
                    <a:path w="50" h="61">
                      <a:moveTo>
                        <a:pt x="15" y="0"/>
                      </a:moveTo>
                      <a:lnTo>
                        <a:pt x="50" y="61"/>
                      </a:lnTo>
                      <a:lnTo>
                        <a:pt x="13" y="61"/>
                      </a:lnTo>
                      <a:lnTo>
                        <a:pt x="0" y="39"/>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5" name="组合 34"/>
            <p:cNvGrpSpPr/>
            <p:nvPr/>
          </p:nvGrpSpPr>
          <p:grpSpPr>
            <a:xfrm>
              <a:off x="1982824" y="4616278"/>
              <a:ext cx="329343" cy="329343"/>
              <a:chOff x="1606624" y="4922213"/>
              <a:chExt cx="397950" cy="397950"/>
            </a:xfrm>
          </p:grpSpPr>
          <p:sp>
            <p:nvSpPr>
              <p:cNvPr id="36" name="椭圆 35"/>
              <p:cNvSpPr/>
              <p:nvPr/>
            </p:nvSpPr>
            <p:spPr>
              <a:xfrm>
                <a:off x="1606624" y="492221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7" name="组合 36"/>
              <p:cNvGrpSpPr/>
              <p:nvPr/>
            </p:nvGrpSpPr>
            <p:grpSpPr>
              <a:xfrm>
                <a:off x="1692200" y="4988460"/>
                <a:ext cx="237536" cy="247379"/>
                <a:chOff x="4634865" y="3550921"/>
                <a:chExt cx="574675" cy="598488"/>
              </a:xfrm>
            </p:grpSpPr>
            <p:sp>
              <p:nvSpPr>
                <p:cNvPr id="38" name="Line 25"/>
                <p:cNvSpPr>
                  <a:spLocks noChangeShapeType="1"/>
                </p:cNvSpPr>
                <p:nvPr/>
              </p:nvSpPr>
              <p:spPr bwMode="auto">
                <a:xfrm flipV="1">
                  <a:off x="4946015"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9" name="Line 26"/>
                <p:cNvSpPr>
                  <a:spLocks noChangeShapeType="1"/>
                </p:cNvSpPr>
                <p:nvPr/>
              </p:nvSpPr>
              <p:spPr bwMode="auto">
                <a:xfrm flipV="1">
                  <a:off x="4836478"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0" name="Oval 27"/>
                <p:cNvSpPr>
                  <a:spLocks noChangeArrowheads="1"/>
                </p:cNvSpPr>
                <p:nvPr/>
              </p:nvSpPr>
              <p:spPr bwMode="auto">
                <a:xfrm>
                  <a:off x="4842828" y="3689033"/>
                  <a:ext cx="119063" cy="117475"/>
                </a:xfrm>
                <a:prstGeom prst="ellipse">
                  <a:avLst/>
                </a:pr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1" name="Line 28"/>
                <p:cNvSpPr>
                  <a:spLocks noChangeShapeType="1"/>
                </p:cNvSpPr>
                <p:nvPr/>
              </p:nvSpPr>
              <p:spPr bwMode="auto">
                <a:xfrm flipH="1">
                  <a:off x="4942840" y="3944621"/>
                  <a:ext cx="11113"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2" name="Line 29"/>
                <p:cNvSpPr>
                  <a:spLocks noChangeShapeType="1"/>
                </p:cNvSpPr>
                <p:nvPr/>
              </p:nvSpPr>
              <p:spPr bwMode="auto">
                <a:xfrm flipH="1">
                  <a:off x="4985703" y="3838258"/>
                  <a:ext cx="11113" cy="3016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3" name="Line 30"/>
                <p:cNvSpPr>
                  <a:spLocks noChangeShapeType="1"/>
                </p:cNvSpPr>
                <p:nvPr/>
              </p:nvSpPr>
              <p:spPr bwMode="auto">
                <a:xfrm flipH="1">
                  <a:off x="4904740" y="3922396"/>
                  <a:ext cx="26988" cy="142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4" name="Line 31"/>
                <p:cNvSpPr>
                  <a:spLocks noChangeShapeType="1"/>
                </p:cNvSpPr>
                <p:nvPr/>
              </p:nvSpPr>
              <p:spPr bwMode="auto">
                <a:xfrm flipH="1">
                  <a:off x="5009515" y="3877946"/>
                  <a:ext cx="26988" cy="1270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5" name="Line 32"/>
                <p:cNvSpPr>
                  <a:spLocks noChangeShapeType="1"/>
                </p:cNvSpPr>
                <p:nvPr/>
              </p:nvSpPr>
              <p:spPr bwMode="auto">
                <a:xfrm>
                  <a:off x="5009515" y="3922396"/>
                  <a:ext cx="28575"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6" name="Line 33"/>
                <p:cNvSpPr>
                  <a:spLocks noChangeShapeType="1"/>
                </p:cNvSpPr>
                <p:nvPr/>
              </p:nvSpPr>
              <p:spPr bwMode="auto">
                <a:xfrm>
                  <a:off x="4901565" y="3879533"/>
                  <a:ext cx="30163"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7" name="Freeform 34"/>
                <p:cNvSpPr/>
                <p:nvPr/>
              </p:nvSpPr>
              <p:spPr bwMode="auto">
                <a:xfrm>
                  <a:off x="4922203" y="3858896"/>
                  <a:ext cx="93663" cy="93663"/>
                </a:xfrm>
                <a:custGeom>
                  <a:avLst/>
                  <a:gdLst>
                    <a:gd name="T0" fmla="*/ 38 w 41"/>
                    <a:gd name="T1" fmla="*/ 28 h 41"/>
                    <a:gd name="T2" fmla="*/ 14 w 41"/>
                    <a:gd name="T3" fmla="*/ 38 h 41"/>
                    <a:gd name="T4" fmla="*/ 4 w 41"/>
                    <a:gd name="T5" fmla="*/ 14 h 41"/>
                    <a:gd name="T6" fmla="*/ 28 w 41"/>
                    <a:gd name="T7" fmla="*/ 4 h 41"/>
                    <a:gd name="T8" fmla="*/ 38 w 41"/>
                    <a:gd name="T9" fmla="*/ 28 h 41"/>
                  </a:gdLst>
                  <a:ahLst/>
                  <a:cxnLst>
                    <a:cxn ang="0">
                      <a:pos x="T0" y="T1"/>
                    </a:cxn>
                    <a:cxn ang="0">
                      <a:pos x="T2" y="T3"/>
                    </a:cxn>
                    <a:cxn ang="0">
                      <a:pos x="T4" y="T5"/>
                    </a:cxn>
                    <a:cxn ang="0">
                      <a:pos x="T6" y="T7"/>
                    </a:cxn>
                    <a:cxn ang="0">
                      <a:pos x="T8" y="T9"/>
                    </a:cxn>
                  </a:cxnLst>
                  <a:rect l="0" t="0" r="r" b="b"/>
                  <a:pathLst>
                    <a:path w="41" h="41">
                      <a:moveTo>
                        <a:pt x="38" y="28"/>
                      </a:moveTo>
                      <a:cubicBezTo>
                        <a:pt x="34" y="37"/>
                        <a:pt x="24" y="41"/>
                        <a:pt x="14" y="38"/>
                      </a:cubicBezTo>
                      <a:cubicBezTo>
                        <a:pt x="5" y="34"/>
                        <a:pt x="0" y="24"/>
                        <a:pt x="4" y="14"/>
                      </a:cubicBezTo>
                      <a:cubicBezTo>
                        <a:pt x="8" y="5"/>
                        <a:pt x="18" y="0"/>
                        <a:pt x="28" y="4"/>
                      </a:cubicBezTo>
                      <a:cubicBezTo>
                        <a:pt x="37" y="8"/>
                        <a:pt x="41" y="18"/>
                        <a:pt x="38" y="28"/>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8" name="Freeform 35"/>
                <p:cNvSpPr/>
                <p:nvPr/>
              </p:nvSpPr>
              <p:spPr bwMode="auto">
                <a:xfrm>
                  <a:off x="4634865" y="3550921"/>
                  <a:ext cx="574675" cy="598488"/>
                </a:xfrm>
                <a:custGeom>
                  <a:avLst/>
                  <a:gdLst>
                    <a:gd name="T0" fmla="*/ 194 w 254"/>
                    <a:gd name="T1" fmla="*/ 264 h 264"/>
                    <a:gd name="T2" fmla="*/ 190 w 254"/>
                    <a:gd name="T3" fmla="*/ 214 h 264"/>
                    <a:gd name="T4" fmla="*/ 210 w 254"/>
                    <a:gd name="T5" fmla="*/ 164 h 264"/>
                    <a:gd name="T6" fmla="*/ 189 w 254"/>
                    <a:gd name="T7" fmla="*/ 42 h 264"/>
                    <a:gd name="T8" fmla="*/ 62 w 254"/>
                    <a:gd name="T9" fmla="*/ 39 h 264"/>
                    <a:gd name="T10" fmla="*/ 32 w 254"/>
                    <a:gd name="T11" fmla="*/ 109 h 264"/>
                    <a:gd name="T12" fmla="*/ 29 w 254"/>
                    <a:gd name="T13" fmla="*/ 131 h 264"/>
                    <a:gd name="T14" fmla="*/ 3 w 254"/>
                    <a:gd name="T15" fmla="*/ 161 h 264"/>
                    <a:gd name="T16" fmla="*/ 10 w 254"/>
                    <a:gd name="T17" fmla="*/ 171 h 264"/>
                    <a:gd name="T18" fmla="*/ 26 w 254"/>
                    <a:gd name="T19" fmla="*/ 174 h 264"/>
                    <a:gd name="T20" fmla="*/ 33 w 254"/>
                    <a:gd name="T21" fmla="*/ 197 h 264"/>
                    <a:gd name="T22" fmla="*/ 31 w 254"/>
                    <a:gd name="T23" fmla="*/ 219 h 264"/>
                    <a:gd name="T24" fmla="*/ 34 w 254"/>
                    <a:gd name="T25" fmla="*/ 240 h 264"/>
                    <a:gd name="T26" fmla="*/ 88 w 254"/>
                    <a:gd name="T27" fmla="*/ 238 h 264"/>
                    <a:gd name="T28" fmla="*/ 95 w 254"/>
                    <a:gd name="T2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64">
                      <a:moveTo>
                        <a:pt x="194" y="264"/>
                      </a:moveTo>
                      <a:cubicBezTo>
                        <a:pt x="192" y="252"/>
                        <a:pt x="189" y="233"/>
                        <a:pt x="190" y="214"/>
                      </a:cubicBezTo>
                      <a:cubicBezTo>
                        <a:pt x="190" y="214"/>
                        <a:pt x="197" y="184"/>
                        <a:pt x="210" y="164"/>
                      </a:cubicBezTo>
                      <a:cubicBezTo>
                        <a:pt x="210" y="164"/>
                        <a:pt x="254" y="90"/>
                        <a:pt x="189" y="42"/>
                      </a:cubicBezTo>
                      <a:cubicBezTo>
                        <a:pt x="189" y="42"/>
                        <a:pt x="132" y="0"/>
                        <a:pt x="62" y="39"/>
                      </a:cubicBezTo>
                      <a:cubicBezTo>
                        <a:pt x="62" y="39"/>
                        <a:pt x="24" y="56"/>
                        <a:pt x="32" y="109"/>
                      </a:cubicBezTo>
                      <a:cubicBezTo>
                        <a:pt x="32" y="109"/>
                        <a:pt x="33" y="124"/>
                        <a:pt x="29" y="131"/>
                      </a:cubicBezTo>
                      <a:cubicBezTo>
                        <a:pt x="3" y="161"/>
                        <a:pt x="3" y="161"/>
                        <a:pt x="3" y="161"/>
                      </a:cubicBezTo>
                      <a:cubicBezTo>
                        <a:pt x="3" y="161"/>
                        <a:pt x="0" y="170"/>
                        <a:pt x="10" y="171"/>
                      </a:cubicBezTo>
                      <a:cubicBezTo>
                        <a:pt x="26" y="174"/>
                        <a:pt x="26" y="174"/>
                        <a:pt x="26" y="174"/>
                      </a:cubicBezTo>
                      <a:cubicBezTo>
                        <a:pt x="26" y="174"/>
                        <a:pt x="32" y="187"/>
                        <a:pt x="33" y="197"/>
                      </a:cubicBezTo>
                      <a:cubicBezTo>
                        <a:pt x="33" y="207"/>
                        <a:pt x="31" y="219"/>
                        <a:pt x="31" y="219"/>
                      </a:cubicBezTo>
                      <a:cubicBezTo>
                        <a:pt x="31" y="219"/>
                        <a:pt x="26" y="233"/>
                        <a:pt x="34" y="240"/>
                      </a:cubicBezTo>
                      <a:cubicBezTo>
                        <a:pt x="36" y="240"/>
                        <a:pt x="42" y="248"/>
                        <a:pt x="88" y="238"/>
                      </a:cubicBezTo>
                      <a:cubicBezTo>
                        <a:pt x="88" y="238"/>
                        <a:pt x="92" y="240"/>
                        <a:pt x="95" y="264"/>
                      </a:cubicBezTo>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9" name="Line 36"/>
                <p:cNvSpPr>
                  <a:spLocks noChangeShapeType="1"/>
                </p:cNvSpPr>
                <p:nvPr/>
              </p:nvSpPr>
              <p:spPr bwMode="auto">
                <a:xfrm>
                  <a:off x="4714240" y="4000183"/>
                  <a:ext cx="42863"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0" name="Line 37"/>
                <p:cNvSpPr>
                  <a:spLocks noChangeShapeType="1"/>
                </p:cNvSpPr>
                <p:nvPr/>
              </p:nvSpPr>
              <p:spPr bwMode="auto">
                <a:xfrm flipV="1">
                  <a:off x="4901565" y="3652521"/>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Line 38"/>
                <p:cNvSpPr>
                  <a:spLocks noChangeShapeType="1"/>
                </p:cNvSpPr>
                <p:nvPr/>
              </p:nvSpPr>
              <p:spPr bwMode="auto">
                <a:xfrm flipV="1">
                  <a:off x="4901565" y="3806508"/>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Line 39"/>
                <p:cNvSpPr>
                  <a:spLocks noChangeShapeType="1"/>
                </p:cNvSpPr>
                <p:nvPr/>
              </p:nvSpPr>
              <p:spPr bwMode="auto">
                <a:xfrm>
                  <a:off x="4961890"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Line 40"/>
                <p:cNvSpPr>
                  <a:spLocks noChangeShapeType="1"/>
                </p:cNvSpPr>
                <p:nvPr/>
              </p:nvSpPr>
              <p:spPr bwMode="auto">
                <a:xfrm>
                  <a:off x="4807903"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4" name="Line 41"/>
                <p:cNvSpPr>
                  <a:spLocks noChangeShapeType="1"/>
                </p:cNvSpPr>
                <p:nvPr/>
              </p:nvSpPr>
              <p:spPr bwMode="auto">
                <a:xfrm flipH="1" flipV="1">
                  <a:off x="4836478"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Line 42"/>
                <p:cNvSpPr>
                  <a:spLocks noChangeShapeType="1"/>
                </p:cNvSpPr>
                <p:nvPr/>
              </p:nvSpPr>
              <p:spPr bwMode="auto">
                <a:xfrm flipH="1" flipV="1">
                  <a:off x="4946015"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6" name="Line 43"/>
                <p:cNvSpPr>
                  <a:spLocks noChangeShapeType="1"/>
                </p:cNvSpPr>
                <p:nvPr/>
              </p:nvSpPr>
              <p:spPr bwMode="auto">
                <a:xfrm>
                  <a:off x="4985703" y="3944621"/>
                  <a:ext cx="14288"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7" name="Line 44"/>
                <p:cNvSpPr>
                  <a:spLocks noChangeShapeType="1"/>
                </p:cNvSpPr>
                <p:nvPr/>
              </p:nvSpPr>
              <p:spPr bwMode="auto">
                <a:xfrm>
                  <a:off x="4941253" y="3841433"/>
                  <a:ext cx="12700"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sp>
        <p:nvSpPr>
          <p:cNvPr id="91" name="矩形: 圆角 90"/>
          <p:cNvSpPr/>
          <p:nvPr/>
        </p:nvSpPr>
        <p:spPr>
          <a:xfrm>
            <a:off x="1414798" y="1681887"/>
            <a:ext cx="1227139" cy="12271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88" name="直接连接符 87"/>
          <p:cNvCxnSpPr/>
          <p:nvPr/>
        </p:nvCxnSpPr>
        <p:spPr>
          <a:xfrm>
            <a:off x="1442528" y="4196806"/>
            <a:ext cx="691438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442528" y="1681887"/>
            <a:ext cx="1171677" cy="1323440"/>
          </a:xfrm>
          <a:prstGeom prst="rect">
            <a:avLst/>
          </a:prstGeom>
          <a:noFill/>
        </p:spPr>
        <p:txBody>
          <a:bodyPr wrap="square">
            <a:spAutoFit/>
          </a:bodyPr>
          <a:lstStyle/>
          <a:p>
            <a:pPr algn="ctr"/>
            <a:r>
              <a:rPr lang="en-US" altLang="zh-CN" sz="8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3</a:t>
            </a:r>
            <a:endParaRPr lang="zh-CN" altLang="en-US" sz="8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3" name="文本框 92"/>
          <p:cNvSpPr txBox="1"/>
          <p:nvPr/>
        </p:nvSpPr>
        <p:spPr>
          <a:xfrm>
            <a:off x="2968659" y="2265021"/>
            <a:ext cx="1781569" cy="400110"/>
          </a:xfrm>
          <a:prstGeom prst="rect">
            <a:avLst/>
          </a:prstGeom>
          <a:noFill/>
        </p:spPr>
        <p:txBody>
          <a:bodyPr wrap="square">
            <a:spAutoFit/>
          </a:bodyPr>
          <a:lstStyle/>
          <a:p>
            <a:pPr algn="dist"/>
            <a:r>
              <a:rPr lang="en-US" altLang="zh-CN"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PART</a:t>
            </a:r>
            <a:endParaRPr lang="zh-CN" altLang="en-US"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8" name="文本框 97"/>
          <p:cNvSpPr txBox="1"/>
          <p:nvPr/>
        </p:nvSpPr>
        <p:spPr>
          <a:xfrm>
            <a:off x="1414780" y="3156585"/>
            <a:ext cx="8669655" cy="891540"/>
          </a:xfrm>
          <a:prstGeom prst="rect">
            <a:avLst/>
          </a:prstGeom>
          <a:noFill/>
        </p:spPr>
        <p:txBody>
          <a:bodyPr wrap="square">
            <a:noAutofit/>
          </a:bodyPr>
          <a:lstStyle/>
          <a:p>
            <a:r>
              <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 strategy and backtest</a:t>
            </a:r>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79246" y="641736"/>
            <a:ext cx="2821305" cy="460375"/>
            <a:chOff x="479246" y="641736"/>
            <a:chExt cx="2821305" cy="460375"/>
          </a:xfrm>
        </p:grpSpPr>
        <p:sp>
          <p:nvSpPr>
            <p:cNvPr id="17" name="文本框 16"/>
            <p:cNvSpPr txBox="1"/>
            <p:nvPr/>
          </p:nvSpPr>
          <p:spPr>
            <a:xfrm>
              <a:off x="698321" y="641736"/>
              <a:ext cx="260223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18" name="组合 17"/>
            <p:cNvGrpSpPr/>
            <p:nvPr/>
          </p:nvGrpSpPr>
          <p:grpSpPr>
            <a:xfrm>
              <a:off x="479246" y="701605"/>
              <a:ext cx="283452" cy="283452"/>
              <a:chOff x="404632" y="701449"/>
              <a:chExt cx="379307" cy="379307"/>
            </a:xfrm>
          </p:grpSpPr>
          <p:sp>
            <p:nvSpPr>
              <p:cNvPr id="20" name="椭圆 19"/>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1" name="任意多边形: 形状 20"/>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22" name="矩形 21"/>
          <p:cNvSpPr/>
          <p:nvPr/>
        </p:nvSpPr>
        <p:spPr>
          <a:xfrm>
            <a:off x="571480" y="1229716"/>
            <a:ext cx="11238014" cy="349927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3" name="箭头: 右 22"/>
          <p:cNvSpPr/>
          <p:nvPr/>
        </p:nvSpPr>
        <p:spPr>
          <a:xfrm rot="5400000">
            <a:off x="6080462" y="4437350"/>
            <a:ext cx="241421" cy="950945"/>
          </a:xfrm>
          <a:prstGeom prst="rightArrow">
            <a:avLst>
              <a:gd name="adj1" fmla="val 50000"/>
              <a:gd name="adj2" fmla="val 77391"/>
            </a:avLst>
          </a:prstGeom>
          <a:gradFill flip="none" rotWithShape="1">
            <a:gsLst>
              <a:gs pos="0">
                <a:srgbClr val="29477E"/>
              </a:gs>
              <a:gs pos="100000">
                <a:srgbClr val="29477E">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4" name="矩形 23"/>
          <p:cNvSpPr/>
          <p:nvPr/>
        </p:nvSpPr>
        <p:spPr>
          <a:xfrm>
            <a:off x="571480" y="5033532"/>
            <a:ext cx="11238014" cy="542899"/>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5" name="文本框 24"/>
          <p:cNvSpPr txBox="1"/>
          <p:nvPr/>
        </p:nvSpPr>
        <p:spPr>
          <a:xfrm>
            <a:off x="1061085" y="5113020"/>
            <a:ext cx="10249535" cy="398780"/>
          </a:xfrm>
          <a:prstGeom prst="rect">
            <a:avLst/>
          </a:prstGeom>
          <a:noFill/>
        </p:spPr>
        <p:txBody>
          <a:bodyPr wrap="square" anchor="ctr" anchorCtr="0">
            <a:spAutoFit/>
          </a:bodyPr>
          <a:lstStyle/>
          <a:p>
            <a:pPr>
              <a:lnSpc>
                <a:spcPct val="125000"/>
              </a:lnSpc>
            </a:pPr>
            <a:r>
              <a:rPr lang="en-US" altLang="zh-CN" sz="16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Calculate performance: Sharp ratio, Average annual return, Total return, Max drawdown, Max drawdown period</a:t>
            </a:r>
            <a:endParaRPr lang="en-US" altLang="zh-CN" sz="16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6" name="箭头: 右 25"/>
          <p:cNvSpPr/>
          <p:nvPr/>
        </p:nvSpPr>
        <p:spPr>
          <a:xfrm rot="5400000">
            <a:off x="6091149" y="5303607"/>
            <a:ext cx="241422" cy="950945"/>
          </a:xfrm>
          <a:prstGeom prst="rightArrow">
            <a:avLst>
              <a:gd name="adj1" fmla="val 50000"/>
              <a:gd name="adj2" fmla="val 77391"/>
            </a:avLst>
          </a:prstGeom>
          <a:gradFill flip="none" rotWithShape="1">
            <a:gsLst>
              <a:gs pos="0">
                <a:srgbClr val="29477E"/>
              </a:gs>
              <a:gs pos="100000">
                <a:srgbClr val="29477E">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7" name="矩形 26"/>
          <p:cNvSpPr/>
          <p:nvPr/>
        </p:nvSpPr>
        <p:spPr>
          <a:xfrm>
            <a:off x="582167" y="5899788"/>
            <a:ext cx="11238014" cy="542899"/>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8" name="文本框 27"/>
          <p:cNvSpPr txBox="1"/>
          <p:nvPr/>
        </p:nvSpPr>
        <p:spPr>
          <a:xfrm>
            <a:off x="1170520" y="5979197"/>
            <a:ext cx="10074853" cy="398780"/>
          </a:xfrm>
          <a:prstGeom prst="rect">
            <a:avLst/>
          </a:prstGeom>
          <a:noFill/>
        </p:spPr>
        <p:txBody>
          <a:bodyPr wrap="square">
            <a:spAutoFit/>
          </a:bodyPr>
          <a:lstStyle/>
          <a:p>
            <a:pPr algn="ctr">
              <a:lnSpc>
                <a:spcPct val="125000"/>
              </a:lnSpc>
            </a:pPr>
            <a:r>
              <a:rPr lang="en-US" altLang="zh-CN" sz="16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Backtest in training data and test data and check the profit and loss situation of the strategy </a:t>
            </a:r>
            <a:endParaRPr lang="zh-CN" altLang="en-US" sz="16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9" name="任意多边形: 形状 28"/>
          <p:cNvSpPr/>
          <p:nvPr/>
        </p:nvSpPr>
        <p:spPr>
          <a:xfrm>
            <a:off x="4666482" y="1241723"/>
            <a:ext cx="2893274" cy="455726"/>
          </a:xfrm>
          <a:custGeom>
            <a:avLst/>
            <a:gdLst/>
            <a:ahLst/>
            <a:cxnLst/>
            <a:rect l="0" t="0" r="0" b="0"/>
            <a:pathLst>
              <a:path w="2893274" h="455726">
                <a:moveTo>
                  <a:pt x="0" y="0"/>
                </a:moveTo>
                <a:lnTo>
                  <a:pt x="341485" y="390608"/>
                </a:lnTo>
                <a:cubicBezTo>
                  <a:pt x="377634" y="431957"/>
                  <a:pt x="429983" y="455725"/>
                  <a:pt x="484905" y="455725"/>
                </a:cubicBezTo>
                <a:lnTo>
                  <a:pt x="2408367" y="455725"/>
                </a:lnTo>
                <a:cubicBezTo>
                  <a:pt x="2463290" y="455725"/>
                  <a:pt x="2515638" y="431957"/>
                  <a:pt x="2551787" y="390608"/>
                </a:cubicBezTo>
                <a:lnTo>
                  <a:pt x="2893273" y="0"/>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0" name="组合 29"/>
          <p:cNvGrpSpPr/>
          <p:nvPr/>
        </p:nvGrpSpPr>
        <p:grpSpPr>
          <a:xfrm>
            <a:off x="789423" y="1879600"/>
            <a:ext cx="2270261" cy="2578456"/>
            <a:chOff x="789423" y="1879600"/>
            <a:chExt cx="2270261" cy="2578456"/>
          </a:xfrm>
        </p:grpSpPr>
        <p:sp>
          <p:nvSpPr>
            <p:cNvPr id="31" name="矩形 30"/>
            <p:cNvSpPr/>
            <p:nvPr/>
          </p:nvSpPr>
          <p:spPr>
            <a:xfrm>
              <a:off x="789423" y="1879600"/>
              <a:ext cx="2270261" cy="2578456"/>
            </a:xfrm>
            <a:prstGeom prst="rect">
              <a:avLst/>
            </a:prstGeom>
            <a:solidFill>
              <a:schemeClr val="bg1">
                <a:alpha val="72000"/>
              </a:schemeClr>
            </a:solidFill>
            <a:ln w="6350">
              <a:gradFill flip="none" rotWithShape="1">
                <a:gsLst>
                  <a:gs pos="0">
                    <a:schemeClr val="bg1">
                      <a:lumMod val="95000"/>
                    </a:schemeClr>
                  </a:gs>
                  <a:gs pos="100000">
                    <a:schemeClr val="bg1">
                      <a:lumMod val="85000"/>
                    </a:schemeClr>
                  </a:gs>
                </a:gsLst>
                <a:lin ang="5400000" scaled="1"/>
                <a:tileRect/>
              </a:gradFill>
            </a:ln>
            <a:effectLst>
              <a:outerShdw blurRad="114300" dist="508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2" name="矩形: 圆角 31"/>
            <p:cNvSpPr/>
            <p:nvPr/>
          </p:nvSpPr>
          <p:spPr>
            <a:xfrm flipV="1">
              <a:off x="996997" y="2098578"/>
              <a:ext cx="1879601" cy="461665"/>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162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3" name="文本框 32"/>
            <p:cNvSpPr txBox="1"/>
            <p:nvPr/>
          </p:nvSpPr>
          <p:spPr>
            <a:xfrm>
              <a:off x="847843" y="2724785"/>
              <a:ext cx="2148840" cy="1476375"/>
            </a:xfrm>
            <a:prstGeom prst="rect">
              <a:avLst/>
            </a:prstGeom>
            <a:noFill/>
          </p:spPr>
          <p:txBody>
            <a:bodyPr wrap="square">
              <a:noAutofit/>
            </a:bodyPr>
            <a:lstStyle/>
            <a:p>
              <a:pPr marL="285750" indent="-285750">
                <a:lnSpc>
                  <a:spcPct val="150000"/>
                </a:lnSpc>
                <a:buFont typeface="Arial" panose="020B0604020202090204" pitchFamily="34" charset="0"/>
                <a:buChar char="•"/>
              </a:pPr>
              <a:r>
                <a:rPr 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Training Data:</a:t>
              </a:r>
              <a:endParaRPr 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pPr indent="0">
                <a:lnSpc>
                  <a:spcPct val="150000"/>
                </a:lnSpc>
                <a:buFont typeface="Arial" panose="020B0604020202090204" pitchFamily="34" charset="0"/>
                <a:buNone/>
              </a:pPr>
              <a:r>
                <a:rPr lang="en-US" sz="14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a:t>
              </a: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2020-01 to 2023-12</a:t>
              </a:r>
              <a:endParaRPr lang="en-US" sz="14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marL="285750" indent="-285750">
                <a:lnSpc>
                  <a:spcPct val="150000"/>
                </a:lnSpc>
                <a:buFont typeface="Arial" panose="020B0604020202090204" pitchFamily="34" charset="0"/>
                <a:buChar char="•"/>
              </a:pPr>
              <a:r>
                <a:rPr 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Test Data</a:t>
              </a:r>
              <a:r>
                <a:rPr lang="zh-CN" altLang="en-US" sz="14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a:t>
              </a:r>
              <a:endParaRPr lang="zh-CN" altLang="en-US" sz="14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indent="0">
                <a:lnSpc>
                  <a:spcPct val="150000"/>
                </a:lnSpc>
                <a:buFont typeface="Arial" panose="020B0604020202090204" pitchFamily="34" charset="0"/>
                <a:buNone/>
              </a:pPr>
              <a:r>
                <a:rPr lang="en-US" sz="1400" dirty="0">
                  <a:latin typeface="Times New Roman Regular" panose="02020603050405020304" charset="0"/>
                  <a:ea typeface="黑体" charset="0"/>
                  <a:cs typeface="Times New Roman Regular" panose="02020603050405020304" charset="0"/>
                  <a:sym typeface="汉仪旗黑-55简" panose="00020600040101010101" pitchFamily="18" charset="-122"/>
                </a:rPr>
                <a:t>      2024-01 to 2024-05</a:t>
              </a:r>
              <a:endParaRPr lang="zh-CN" altLang="en-US" sz="1400" dirty="0">
                <a:latin typeface="Times New Roman Regular" panose="02020603050405020304" charset="0"/>
                <a:ea typeface="黑体" charset="0"/>
                <a:cs typeface="Times New Roman Regular" panose="02020603050405020304" charset="0"/>
                <a:sym typeface="汉仪旗黑-55简" panose="00020600040101010101" pitchFamily="18" charset="-122"/>
              </a:endParaRPr>
            </a:p>
            <a:p>
              <a:pPr marL="285750" indent="-285750">
                <a:lnSpc>
                  <a:spcPct val="150000"/>
                </a:lnSpc>
                <a:buFont typeface="Arial" panose="020B0604020202090204" pitchFamily="34" charset="0"/>
                <a:buChar char="•"/>
              </a:pPr>
              <a:endParaRPr lang="en-US" sz="14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indent="0">
                <a:lnSpc>
                  <a:spcPct val="150000"/>
                </a:lnSpc>
                <a:buFont typeface="Arial" panose="020B0604020202090204" pitchFamily="34" charset="0"/>
                <a:buNone/>
              </a:pPr>
              <a:r>
                <a:rPr lang="en-US" sz="14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a:t>
              </a:r>
              <a:endParaRPr lang="en-US" sz="14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indent="0">
                <a:lnSpc>
                  <a:spcPct val="150000"/>
                </a:lnSpc>
                <a:buFont typeface="Arial" panose="020B0604020202090204" pitchFamily="34" charset="0"/>
                <a:buNone/>
              </a:pPr>
              <a:endParaRPr lang="en-US" sz="1400" b="1"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sp>
          <p:nvSpPr>
            <p:cNvPr id="34" name="文本框 33"/>
            <p:cNvSpPr txBox="1"/>
            <p:nvPr/>
          </p:nvSpPr>
          <p:spPr>
            <a:xfrm>
              <a:off x="803894" y="2144746"/>
              <a:ext cx="2171566" cy="368300"/>
            </a:xfrm>
            <a:prstGeom prst="rect">
              <a:avLst/>
            </a:prstGeom>
            <a:noFill/>
          </p:spPr>
          <p:txBody>
            <a:bodyPr wrap="square">
              <a:spAutoFit/>
            </a:bodyPr>
            <a:lstStyle/>
            <a:p>
              <a:pPr algn="ctr" defTabSz="457200"/>
              <a:r>
                <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Divide data</a:t>
              </a:r>
              <a:endPar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35" name="组合 34"/>
          <p:cNvGrpSpPr/>
          <p:nvPr/>
        </p:nvGrpSpPr>
        <p:grpSpPr>
          <a:xfrm>
            <a:off x="3600746" y="1879600"/>
            <a:ext cx="2270261" cy="2578735"/>
            <a:chOff x="789423" y="1879600"/>
            <a:chExt cx="2270261" cy="2578735"/>
          </a:xfrm>
        </p:grpSpPr>
        <p:sp>
          <p:nvSpPr>
            <p:cNvPr id="36" name="矩形 35"/>
            <p:cNvSpPr/>
            <p:nvPr/>
          </p:nvSpPr>
          <p:spPr>
            <a:xfrm>
              <a:off x="789423" y="1879600"/>
              <a:ext cx="2270261" cy="2578456"/>
            </a:xfrm>
            <a:prstGeom prst="rect">
              <a:avLst/>
            </a:prstGeom>
            <a:solidFill>
              <a:schemeClr val="bg1">
                <a:alpha val="72000"/>
              </a:schemeClr>
            </a:solidFill>
            <a:ln w="6350">
              <a:gradFill flip="none" rotWithShape="1">
                <a:gsLst>
                  <a:gs pos="0">
                    <a:schemeClr val="bg1">
                      <a:lumMod val="95000"/>
                    </a:schemeClr>
                  </a:gs>
                  <a:gs pos="100000">
                    <a:schemeClr val="bg1">
                      <a:lumMod val="85000"/>
                    </a:schemeClr>
                  </a:gs>
                </a:gsLst>
                <a:lin ang="5400000" scaled="1"/>
                <a:tileRect/>
              </a:gradFill>
            </a:ln>
            <a:effectLst>
              <a:outerShdw blurRad="114300" dist="508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7" name="矩形: 圆角 36"/>
            <p:cNvSpPr/>
            <p:nvPr/>
          </p:nvSpPr>
          <p:spPr>
            <a:xfrm flipV="1">
              <a:off x="996997" y="2098578"/>
              <a:ext cx="1879601" cy="461665"/>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162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mc:AlternateContent xmlns:mc="http://schemas.openxmlformats.org/markup-compatibility/2006">
          <mc:Choice xmlns:a14="http://schemas.microsoft.com/office/drawing/2010/main" Requires="a14">
            <p:sp>
              <p:nvSpPr>
                <p:cNvPr id="38" name="文本框 37"/>
                <p:cNvSpPr txBox="1"/>
                <p:nvPr/>
              </p:nvSpPr>
              <p:spPr>
                <a:xfrm>
                  <a:off x="847843" y="2724785"/>
                  <a:ext cx="2148840" cy="1733550"/>
                </a:xfrm>
                <a:prstGeom prst="rect">
                  <a:avLst/>
                </a:prstGeom>
                <a:noFill/>
              </p:spPr>
              <p:txBody>
                <a:bodyPr wrap="square">
                  <a:noAutofit/>
                </a:bodyPr>
                <a:lstStyle/>
                <a:p>
                  <a:pPr marL="285750" indent="-285750" algn="just">
                    <a:lnSpc>
                      <a:spcPct val="150000"/>
                    </a:lnSpc>
                    <a:buFont typeface="Arial" panose="020B0604020202090204" pitchFamily="34" charset="0"/>
                    <a:buChar char="•"/>
                  </a:pP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Using data from the past year to conduct an OLS regression</a:t>
                  </a: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indent="0" algn="just">
                    <a:lnSpc>
                      <a:spcPct val="150000"/>
                    </a:lnSpc>
                    <a:buFont typeface="Arial" panose="020B0604020202090204" pitchFamily="34" charset="0"/>
                    <a:buNone/>
                  </a:pPr>
                  <a:r>
                    <a:rPr lang="en-US" altLang="zh-CN"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(Hourl</a:t>
                  </a: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y update </a:t>
                  </a:r>
                  <a14:m>
                    <m:oMath xmlns:m="http://schemas.openxmlformats.org/officeDocument/2006/math">
                      <m:r>
                        <a:rPr lang="en-US" sz="1400" i="1" dirty="0">
                          <a:latin typeface="DejaVu Math TeX Gyre" panose="02000503000000000000" charset="0"/>
                          <a:ea typeface="汉仪旗黑-55简" panose="00020600040101010101" pitchFamily="18" charset="-122"/>
                          <a:cs typeface="DejaVu Math TeX Gyre" panose="02000503000000000000" charset="0"/>
                          <a:sym typeface="汉仪旗黑-55简" panose="00020600040101010101" pitchFamily="18" charset="-122"/>
                        </a:rPr>
                        <m:t>𝛽</m:t>
                      </m:r>
                      <m:r>
                        <a:rPr lang="en-US" sz="1400" i="1" dirty="0">
                          <a:latin typeface="DejaVu Math TeX Gyre" panose="02000503000000000000" charset="0"/>
                          <a:ea typeface="汉仪旗黑-55简" panose="00020600040101010101" pitchFamily="18" charset="-122"/>
                          <a:cs typeface="DejaVu Math TeX Gyre" panose="02000503000000000000" charset="0"/>
                          <a:sym typeface="汉仪旗黑-55简" panose="00020600040101010101" pitchFamily="18" charset="-122"/>
                        </a:rPr>
                        <m:t>, </m:t>
                      </m:r>
                      <m:r>
                        <a:rPr lang="en-US" sz="1400" i="1" dirty="0">
                          <a:latin typeface="DejaVu Math TeX Gyre" panose="02000503000000000000" charset="0"/>
                          <a:ea typeface="汉仪旗黑-55简" panose="00020600040101010101" pitchFamily="18" charset="-122"/>
                          <a:cs typeface="DejaVu Math TeX Gyre" panose="02000503000000000000" charset="0"/>
                          <a:sym typeface="汉仪旗黑-55简" panose="00020600040101010101" pitchFamily="18" charset="-122"/>
                        </a:rPr>
                        <m:t>𝛼</m:t>
                      </m:r>
                    </m:oMath>
                  </a14:m>
                  <a:r>
                    <a:rPr lang="en-US" altLang="zh-CN"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a:t>
                  </a:r>
                  <a:endParaRPr lang="zh-CN" alt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marL="285750" indent="-285750" algn="just">
                    <a:lnSpc>
                      <a:spcPct val="150000"/>
                    </a:lnSpc>
                    <a:buFont typeface="Arial" panose="020B0604020202090204" pitchFamily="34" charset="0"/>
                    <a:buChar char="•"/>
                  </a:pP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window = 365*24</a:t>
                  </a: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indent="0" algn="just">
                    <a:lnSpc>
                      <a:spcPct val="150000"/>
                    </a:lnSpc>
                    <a:buFont typeface="Arial" panose="020B0604020202090204" pitchFamily="34" charset="0"/>
                    <a:buNone/>
                  </a:pP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mc:Choice>
          <mc:Fallback>
            <p:sp>
              <p:nvSpPr>
                <p:cNvPr id="38" name="文本框 37"/>
                <p:cNvSpPr txBox="1">
                  <a:spLocks noRot="1" noChangeAspect="1" noMove="1" noResize="1" noEditPoints="1" noAdjustHandles="1" noChangeArrowheads="1" noChangeShapeType="1" noTextEdit="1"/>
                </p:cNvSpPr>
                <p:nvPr/>
              </p:nvSpPr>
              <p:spPr>
                <a:xfrm>
                  <a:off x="847843" y="2724785"/>
                  <a:ext cx="2148840" cy="1733550"/>
                </a:xfrm>
                <a:prstGeom prst="rect">
                  <a:avLst/>
                </a:prstGeom>
                <a:blipFill rotWithShape="1">
                  <a:blip r:embed="rId1"/>
                </a:blipFill>
              </p:spPr>
              <p:txBody>
                <a:bodyPr/>
                <a:lstStyle/>
                <a:p>
                  <a:r>
                    <a:rPr lang="zh-CN" altLang="en-US">
                      <a:noFill/>
                    </a:rPr>
                    <a:t> </a:t>
                  </a:r>
                </a:p>
              </p:txBody>
            </p:sp>
          </mc:Fallback>
        </mc:AlternateContent>
        <p:sp>
          <p:nvSpPr>
            <p:cNvPr id="39" name="文本框 38"/>
            <p:cNvSpPr txBox="1"/>
            <p:nvPr/>
          </p:nvSpPr>
          <p:spPr>
            <a:xfrm>
              <a:off x="803894" y="2144746"/>
              <a:ext cx="2171566" cy="368300"/>
            </a:xfrm>
            <a:prstGeom prst="rect">
              <a:avLst/>
            </a:prstGeom>
            <a:noFill/>
          </p:spPr>
          <p:txBody>
            <a:bodyPr wrap="square">
              <a:spAutoFit/>
            </a:bodyPr>
            <a:lstStyle/>
            <a:p>
              <a:pPr algn="ctr" defTabSz="457200"/>
              <a:r>
                <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Rolling OLS</a:t>
              </a:r>
              <a:endPar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40" name="组合 39"/>
          <p:cNvGrpSpPr/>
          <p:nvPr/>
        </p:nvGrpSpPr>
        <p:grpSpPr>
          <a:xfrm>
            <a:off x="6412069" y="1879600"/>
            <a:ext cx="2270261" cy="2578456"/>
            <a:chOff x="789423" y="1879600"/>
            <a:chExt cx="2270261" cy="2578456"/>
          </a:xfrm>
        </p:grpSpPr>
        <p:sp>
          <p:nvSpPr>
            <p:cNvPr id="41" name="矩形 40"/>
            <p:cNvSpPr/>
            <p:nvPr/>
          </p:nvSpPr>
          <p:spPr>
            <a:xfrm>
              <a:off x="789423" y="1879600"/>
              <a:ext cx="2270261" cy="2578456"/>
            </a:xfrm>
            <a:prstGeom prst="rect">
              <a:avLst/>
            </a:prstGeom>
            <a:solidFill>
              <a:schemeClr val="bg1">
                <a:alpha val="72000"/>
              </a:schemeClr>
            </a:solidFill>
            <a:ln w="6350">
              <a:gradFill flip="none" rotWithShape="1">
                <a:gsLst>
                  <a:gs pos="0">
                    <a:schemeClr val="bg1">
                      <a:lumMod val="95000"/>
                    </a:schemeClr>
                  </a:gs>
                  <a:gs pos="100000">
                    <a:schemeClr val="bg1">
                      <a:lumMod val="85000"/>
                    </a:schemeClr>
                  </a:gs>
                </a:gsLst>
                <a:lin ang="5400000" scaled="1"/>
                <a:tileRect/>
              </a:gradFill>
            </a:ln>
            <a:effectLst>
              <a:outerShdw blurRad="114300" dist="508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2" name="矩形: 圆角 41"/>
            <p:cNvSpPr/>
            <p:nvPr/>
          </p:nvSpPr>
          <p:spPr>
            <a:xfrm flipV="1">
              <a:off x="996997" y="2098578"/>
              <a:ext cx="1879601" cy="461665"/>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162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mc:AlternateContent xmlns:mc="http://schemas.openxmlformats.org/markup-compatibility/2006">
          <mc:Choice xmlns:a14="http://schemas.microsoft.com/office/drawing/2010/main" Requires="a14">
            <p:sp>
              <p:nvSpPr>
                <p:cNvPr id="43" name="文本框 42"/>
                <p:cNvSpPr txBox="1"/>
                <p:nvPr/>
              </p:nvSpPr>
              <p:spPr>
                <a:xfrm>
                  <a:off x="848092" y="2724981"/>
                  <a:ext cx="2148699" cy="1706880"/>
                </a:xfrm>
                <a:prstGeom prst="rect">
                  <a:avLst/>
                </a:prstGeom>
                <a:noFill/>
              </p:spPr>
              <p:txBody>
                <a:bodyPr wrap="square">
                  <a:spAutoFit/>
                </a:bodyPr>
                <a:lstStyle/>
                <a:p>
                  <a:pPr marL="285750" indent="-285750" algn="just">
                    <a:lnSpc>
                      <a:spcPct val="150000"/>
                    </a:lnSpc>
                    <a:buFont typeface="Arial" panose="020B0604020202090204" pitchFamily="34" charset="0"/>
                    <a:buChar char="•"/>
                  </a:pP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spread = Y-</a:t>
                  </a:r>
                  <a14:m>
                    <m:oMath xmlns:m="http://schemas.openxmlformats.org/officeDocument/2006/math">
                      <m:r>
                        <a:rPr lang="en-US" sz="1400" dirty="0">
                          <a:latin typeface="Cambria Math" panose="02040503050406030204" pitchFamily="18" charset="0"/>
                          <a:ea typeface="汉仪旗黑-55简" panose="00020600040101010101" pitchFamily="18" charset="-122"/>
                          <a:cs typeface="Times New Roman Regular" panose="02020603050405020304" charset="0"/>
                          <a:sym typeface="汉仪旗黑-55简" panose="00020600040101010101" pitchFamily="18" charset="-122"/>
                        </a:rPr>
                        <m:t>𝛼</m:t>
                      </m:r>
                    </m:oMath>
                  </a14:m>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a:t>
                  </a:r>
                  <a14:m>
                    <m:oMath xmlns:m="http://schemas.openxmlformats.org/officeDocument/2006/math">
                      <m:r>
                        <a:rPr lang="en-US" sz="1400" dirty="0">
                          <a:latin typeface="Cambria Math" panose="02040503050406030204" pitchFamily="18" charset="0"/>
                          <a:ea typeface="汉仪旗黑-55简" panose="00020600040101010101" pitchFamily="18" charset="-122"/>
                          <a:cs typeface="Times New Roman Regular" panose="02020603050405020304" charset="0"/>
                          <a:sym typeface="汉仪旗黑-55简" panose="00020600040101010101" pitchFamily="18" charset="-122"/>
                        </a:rPr>
                        <m:t>𝛽</m:t>
                      </m:r>
                    </m:oMath>
                  </a14:m>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X</a:t>
                  </a: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marL="285750" indent="-285750" algn="just">
                    <a:lnSpc>
                      <a:spcPct val="150000"/>
                    </a:lnSpc>
                    <a:buFont typeface="Arial" panose="020B0604020202090204" pitchFamily="34" charset="0"/>
                    <a:buChar char="•"/>
                  </a:pP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window = 90 </a:t>
                  </a: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marL="285750" indent="-285750" algn="just">
                    <a:lnSpc>
                      <a:spcPct val="150000"/>
                    </a:lnSpc>
                    <a:buFont typeface="Arial" panose="020B0604020202090204" pitchFamily="34" charset="0"/>
                    <a:buChar char="•"/>
                  </a:pP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Calculate the MA and Std of the spread</a:t>
                  </a: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marL="285750" indent="-285750" algn="just">
                    <a:lnSpc>
                      <a:spcPct val="150000"/>
                    </a:lnSpc>
                    <a:buFont typeface="Arial" panose="020B0604020202090204" pitchFamily="34" charset="0"/>
                    <a:buChar char="•"/>
                  </a:pP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Z = (spread - MA)/Std</a:t>
                  </a: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mc:Choice>
          <mc:Fallback>
            <p:sp>
              <p:nvSpPr>
                <p:cNvPr id="43" name="文本框 42"/>
                <p:cNvSpPr txBox="1">
                  <a:spLocks noRot="1" noChangeAspect="1" noMove="1" noResize="1" noEditPoints="1" noAdjustHandles="1" noChangeArrowheads="1" noChangeShapeType="1" noTextEdit="1"/>
                </p:cNvSpPr>
                <p:nvPr/>
              </p:nvSpPr>
              <p:spPr>
                <a:xfrm>
                  <a:off x="848092" y="2724981"/>
                  <a:ext cx="2148699" cy="1706880"/>
                </a:xfrm>
                <a:prstGeom prst="rect">
                  <a:avLst/>
                </a:prstGeom>
                <a:blipFill rotWithShape="1">
                  <a:blip r:embed="rId2"/>
                </a:blipFill>
              </p:spPr>
              <p:txBody>
                <a:bodyPr/>
                <a:lstStyle/>
                <a:p>
                  <a:r>
                    <a:rPr lang="zh-CN" altLang="en-US">
                      <a:noFill/>
                    </a:rPr>
                    <a:t> </a:t>
                  </a:r>
                </a:p>
              </p:txBody>
            </p:sp>
          </mc:Fallback>
        </mc:AlternateContent>
        <p:sp>
          <p:nvSpPr>
            <p:cNvPr id="44" name="文本框 43"/>
            <p:cNvSpPr txBox="1"/>
            <p:nvPr/>
          </p:nvSpPr>
          <p:spPr>
            <a:xfrm>
              <a:off x="847709" y="2144746"/>
              <a:ext cx="2171566" cy="368300"/>
            </a:xfrm>
            <a:prstGeom prst="rect">
              <a:avLst/>
            </a:prstGeom>
            <a:noFill/>
          </p:spPr>
          <p:txBody>
            <a:bodyPr wrap="square">
              <a:spAutoFit/>
            </a:bodyPr>
            <a:lstStyle/>
            <a:p>
              <a:pPr algn="ctr" defTabSz="457200"/>
              <a:r>
                <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Calculate Z-scores</a:t>
              </a:r>
              <a:endPar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45" name="组合 44"/>
          <p:cNvGrpSpPr/>
          <p:nvPr/>
        </p:nvGrpSpPr>
        <p:grpSpPr>
          <a:xfrm>
            <a:off x="9223392" y="1879600"/>
            <a:ext cx="2270261" cy="2578456"/>
            <a:chOff x="789423" y="1879600"/>
            <a:chExt cx="2270261" cy="2578456"/>
          </a:xfrm>
        </p:grpSpPr>
        <p:sp>
          <p:nvSpPr>
            <p:cNvPr id="46" name="矩形 45"/>
            <p:cNvSpPr/>
            <p:nvPr/>
          </p:nvSpPr>
          <p:spPr>
            <a:xfrm>
              <a:off x="789423" y="1879600"/>
              <a:ext cx="2270261" cy="2578456"/>
            </a:xfrm>
            <a:prstGeom prst="rect">
              <a:avLst/>
            </a:prstGeom>
            <a:solidFill>
              <a:schemeClr val="bg1">
                <a:alpha val="72000"/>
              </a:schemeClr>
            </a:solidFill>
            <a:ln w="6350">
              <a:gradFill flip="none" rotWithShape="1">
                <a:gsLst>
                  <a:gs pos="0">
                    <a:schemeClr val="bg1">
                      <a:lumMod val="95000"/>
                    </a:schemeClr>
                  </a:gs>
                  <a:gs pos="100000">
                    <a:schemeClr val="bg1">
                      <a:lumMod val="85000"/>
                    </a:schemeClr>
                  </a:gs>
                </a:gsLst>
                <a:lin ang="5400000" scaled="1"/>
                <a:tileRect/>
              </a:gradFill>
            </a:ln>
            <a:effectLst>
              <a:outerShdw blurRad="114300" dist="508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7" name="矩形: 圆角 46"/>
            <p:cNvSpPr/>
            <p:nvPr/>
          </p:nvSpPr>
          <p:spPr>
            <a:xfrm flipV="1">
              <a:off x="996997" y="2098578"/>
              <a:ext cx="1879601" cy="461665"/>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162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8" name="文本框 47"/>
            <p:cNvSpPr txBox="1"/>
            <p:nvPr/>
          </p:nvSpPr>
          <p:spPr>
            <a:xfrm>
              <a:off x="848092" y="2724981"/>
              <a:ext cx="2148699" cy="1706880"/>
            </a:xfrm>
            <a:prstGeom prst="rect">
              <a:avLst/>
            </a:prstGeom>
            <a:noFill/>
          </p:spPr>
          <p:txBody>
            <a:bodyPr wrap="square">
              <a:spAutoFit/>
            </a:bodyPr>
            <a:lstStyle/>
            <a:p>
              <a:pPr marL="285750" indent="-285750" algn="just">
                <a:lnSpc>
                  <a:spcPct val="150000"/>
                </a:lnSpc>
                <a:buClrTx/>
                <a:buSzTx/>
                <a:buFont typeface="Arial" panose="020B0604020202090204" pitchFamily="34" charset="0"/>
                <a:buChar char="•"/>
              </a:pP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If Z &gt; 1.96 and |spread| &gt; 0.005, short spread</a:t>
              </a: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marL="285750" indent="-285750" algn="just">
                <a:lnSpc>
                  <a:spcPct val="150000"/>
                </a:lnSpc>
                <a:buClrTx/>
                <a:buSzTx/>
                <a:buFont typeface="Arial" panose="020B0604020202090204" pitchFamily="34" charset="0"/>
                <a:buChar char="•"/>
              </a:pP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If Z &lt; 1.96 and |spread| &gt; 0.005, long spread</a:t>
              </a: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a:p>
              <a:pPr marL="285750" indent="-285750" algn="just">
                <a:lnSpc>
                  <a:spcPct val="150000"/>
                </a:lnSpc>
                <a:buClrTx/>
                <a:buSzTx/>
                <a:buFont typeface="Arial" panose="020B0604020202090204" pitchFamily="34" charset="0"/>
                <a:buChar char="•"/>
              </a:pPr>
              <a:r>
                <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If Z &lt; 0.25, close out</a:t>
              </a:r>
              <a:endParaRPr lang="en-US" sz="1400"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sp>
          <p:nvSpPr>
            <p:cNvPr id="49" name="文本框 48"/>
            <p:cNvSpPr txBox="1"/>
            <p:nvPr/>
          </p:nvSpPr>
          <p:spPr>
            <a:xfrm>
              <a:off x="803894" y="2144746"/>
              <a:ext cx="2171566" cy="368300"/>
            </a:xfrm>
            <a:prstGeom prst="rect">
              <a:avLst/>
            </a:prstGeom>
            <a:noFill/>
          </p:spPr>
          <p:txBody>
            <a:bodyPr wrap="square">
              <a:spAutoFit/>
            </a:bodyPr>
            <a:lstStyle/>
            <a:p>
              <a:pPr algn="ctr" defTabSz="457200"/>
              <a:r>
                <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Find Signals</a:t>
              </a:r>
              <a:endPar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50" name="文本框 49"/>
          <p:cNvSpPr txBox="1"/>
          <p:nvPr/>
        </p:nvSpPr>
        <p:spPr>
          <a:xfrm>
            <a:off x="4781769" y="1284127"/>
            <a:ext cx="2602727" cy="398780"/>
          </a:xfrm>
          <a:prstGeom prst="rect">
            <a:avLst/>
          </a:prstGeom>
          <a:noFill/>
        </p:spPr>
        <p:txBody>
          <a:bodyPr wrap="square">
            <a:spAutoFit/>
          </a:bodyPr>
          <a:lstStyle/>
          <a:p>
            <a:pPr algn="ctr"/>
            <a:r>
              <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Pairs trading</a:t>
            </a:r>
            <a:endPar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51" name="箭头: 右 50"/>
          <p:cNvSpPr/>
          <p:nvPr/>
        </p:nvSpPr>
        <p:spPr>
          <a:xfrm>
            <a:off x="3120001" y="2234262"/>
            <a:ext cx="425900" cy="279816"/>
          </a:xfrm>
          <a:prstGeom prst="rightArrow">
            <a:avLst>
              <a:gd name="adj1" fmla="val 50000"/>
              <a:gd name="adj2" fmla="val 75615"/>
            </a:avLst>
          </a:prstGeom>
          <a:gradFill flip="none" rotWithShape="1">
            <a:gsLst>
              <a:gs pos="0">
                <a:srgbClr val="29477E"/>
              </a:gs>
              <a:gs pos="100000">
                <a:srgbClr val="29477E">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箭头: 右 51"/>
          <p:cNvSpPr/>
          <p:nvPr/>
        </p:nvSpPr>
        <p:spPr>
          <a:xfrm>
            <a:off x="5923212" y="2221306"/>
            <a:ext cx="425900" cy="279816"/>
          </a:xfrm>
          <a:prstGeom prst="rightArrow">
            <a:avLst>
              <a:gd name="adj1" fmla="val 50000"/>
              <a:gd name="adj2" fmla="val 75615"/>
            </a:avLst>
          </a:prstGeom>
          <a:gradFill flip="none" rotWithShape="1">
            <a:gsLst>
              <a:gs pos="0">
                <a:srgbClr val="29477E"/>
              </a:gs>
              <a:gs pos="100000">
                <a:srgbClr val="29477E">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箭头: 右 52"/>
          <p:cNvSpPr/>
          <p:nvPr/>
        </p:nvSpPr>
        <p:spPr>
          <a:xfrm>
            <a:off x="8789315" y="2221306"/>
            <a:ext cx="425900" cy="279816"/>
          </a:xfrm>
          <a:prstGeom prst="rightArrow">
            <a:avLst>
              <a:gd name="adj1" fmla="val 50000"/>
              <a:gd name="adj2" fmla="val 75615"/>
            </a:avLst>
          </a:prstGeom>
          <a:gradFill flip="none" rotWithShape="1">
            <a:gsLst>
              <a:gs pos="0">
                <a:srgbClr val="29477E"/>
              </a:gs>
              <a:gs pos="100000">
                <a:srgbClr val="29477E">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文本框 1"/>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 name="文本框 2"/>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 name="文本框 9"/>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59" name="文本框 58"/>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762698" y="2072917"/>
              <a:ext cx="10089246" cy="783590"/>
            </a:xfrm>
            <a:prstGeom prst="rect">
              <a:avLst/>
            </a:prstGeom>
            <a:noFill/>
          </p:spPr>
          <p:txBody>
            <a:bodyPr wrap="square">
              <a:spAutoFit/>
            </a:bodyPr>
            <a:lstStyle/>
            <a:p>
              <a:pPr>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The spread fluctuated around zero from January 2021 to December 2023, indicating that the pairs trading strategy maybe feasible.At the same time, it can be seen that extreme market conditions occurred in 2021.</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Spread from 2021 to 2023</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Z-scores from 2021 to 2023</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23" name="图片 22"/>
          <p:cNvPicPr>
            <a:picLocks noChangeAspect="1"/>
          </p:cNvPicPr>
          <p:nvPr/>
        </p:nvPicPr>
        <p:blipFill>
          <a:blip r:embed="rId1"/>
          <a:srcRect/>
          <a:stretch>
            <a:fillRect/>
          </a:stretch>
        </p:blipFill>
        <p:spPr>
          <a:xfrm>
            <a:off x="828040" y="1482725"/>
            <a:ext cx="5032291" cy="3060000"/>
          </a:xfrm>
          <a:prstGeom prst="rect">
            <a:avLst/>
          </a:prstGeom>
        </p:spPr>
      </p:pic>
      <p:pic>
        <p:nvPicPr>
          <p:cNvPr id="24" name="图片 23"/>
          <p:cNvPicPr>
            <a:picLocks noChangeAspect="1"/>
          </p:cNvPicPr>
          <p:nvPr/>
        </p:nvPicPr>
        <p:blipFill>
          <a:blip r:embed="rId2"/>
          <a:stretch>
            <a:fillRect/>
          </a:stretch>
        </p:blipFill>
        <p:spPr>
          <a:xfrm>
            <a:off x="6360160" y="1391285"/>
            <a:ext cx="4892040" cy="3156585"/>
          </a:xfrm>
          <a:prstGeom prst="rect">
            <a:avLst/>
          </a:prstGeom>
        </p:spPr>
      </p:pic>
      <p:sp>
        <p:nvSpPr>
          <p:cNvPr id="26" name="文本框 25"/>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27" name="文本框 26"/>
          <p:cNvSpPr txBox="1"/>
          <p:nvPr/>
        </p:nvSpPr>
        <p:spPr>
          <a:xfrm>
            <a:off x="698500" y="641985"/>
            <a:ext cx="539750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1. Backtest in training data (2021-2023)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194" y="5093756"/>
            <a:ext cx="10942976" cy="1584960"/>
            <a:chOff x="462065" y="1387261"/>
            <a:chExt cx="10942976"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462065" y="2073061"/>
              <a:ext cx="10942955" cy="783590"/>
            </a:xfrm>
            <a:prstGeom prst="rect">
              <a:avLst/>
            </a:prstGeom>
            <a:noFill/>
          </p:spPr>
          <p:txBody>
            <a:bodyPr wrap="square">
              <a:spAutoFit/>
            </a:bodyPr>
            <a:lstStyle/>
            <a:p>
              <a:pPr>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The strategy performed poorly overall from 2021 to 2023, likely due to the extreme market conditions in 2021. Next, we will exclude abnormal market conditions and backtest the strategy's combined performance from 2022 to 2023.</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Trading signals</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performance</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2" name="文本框 21"/>
          <p:cNvSpPr txBox="1"/>
          <p:nvPr/>
        </p:nvSpPr>
        <p:spPr>
          <a:xfrm>
            <a:off x="698500" y="641985"/>
            <a:ext cx="539750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1. Backtest in training data (2021-2023)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4" name="图片 3"/>
          <p:cNvPicPr>
            <a:picLocks noChangeAspect="1"/>
          </p:cNvPicPr>
          <p:nvPr/>
        </p:nvPicPr>
        <p:blipFill>
          <a:blip r:embed="rId1"/>
          <a:stretch>
            <a:fillRect/>
          </a:stretch>
        </p:blipFill>
        <p:spPr>
          <a:xfrm>
            <a:off x="908685" y="1410970"/>
            <a:ext cx="4977425" cy="3060000"/>
          </a:xfrm>
          <a:prstGeom prst="rect">
            <a:avLst/>
          </a:prstGeom>
        </p:spPr>
      </p:pic>
      <p:pic>
        <p:nvPicPr>
          <p:cNvPr id="5" name="图片 4"/>
          <p:cNvPicPr>
            <a:picLocks noChangeAspect="1"/>
          </p:cNvPicPr>
          <p:nvPr/>
        </p:nvPicPr>
        <p:blipFill>
          <a:blip r:embed="rId2"/>
          <a:stretch>
            <a:fillRect/>
          </a:stretch>
        </p:blipFill>
        <p:spPr>
          <a:xfrm>
            <a:off x="6486525" y="1422400"/>
            <a:ext cx="4820920" cy="3014345"/>
          </a:xfrm>
          <a:prstGeom prst="rect">
            <a:avLst/>
          </a:prstGeom>
        </p:spPr>
      </p:pic>
      <p:sp>
        <p:nvSpPr>
          <p:cNvPr id="6" name="文本框 5"/>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762420" y="2073061"/>
              <a:ext cx="10400665" cy="783590"/>
            </a:xfrm>
            <a:prstGeom prst="rect">
              <a:avLst/>
            </a:prstGeom>
            <a:noFill/>
          </p:spPr>
          <p:txBody>
            <a:bodyPr wrap="square">
              <a:spAutoFit/>
            </a:bodyPr>
            <a:lstStyle/>
            <a:p>
              <a:pPr>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Compared to the period from 2021 to 2023, the spread has shown significantly reduced variance, with no drastic fluctuations, maintaining stable movement around zero.Thus, the strategy's performance may improve.</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Spread from 2022 to 2023</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Z-scores from 2022 to 2023</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539750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2. Backtest in training data (2022-2023)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4" name="图片 3"/>
          <p:cNvPicPr>
            <a:picLocks noChangeAspect="1"/>
          </p:cNvPicPr>
          <p:nvPr/>
        </p:nvPicPr>
        <p:blipFill>
          <a:blip r:embed="rId1"/>
          <a:stretch>
            <a:fillRect/>
          </a:stretch>
        </p:blipFill>
        <p:spPr>
          <a:xfrm>
            <a:off x="876935" y="1482725"/>
            <a:ext cx="5040774" cy="3060000"/>
          </a:xfrm>
          <a:prstGeom prst="rect">
            <a:avLst/>
          </a:prstGeom>
        </p:spPr>
      </p:pic>
      <p:pic>
        <p:nvPicPr>
          <p:cNvPr id="5" name="图片 4"/>
          <p:cNvPicPr>
            <a:picLocks noChangeAspect="1"/>
          </p:cNvPicPr>
          <p:nvPr/>
        </p:nvPicPr>
        <p:blipFill>
          <a:blip r:embed="rId2"/>
          <a:stretch>
            <a:fillRect/>
          </a:stretch>
        </p:blipFill>
        <p:spPr>
          <a:xfrm>
            <a:off x="6379210" y="1439545"/>
            <a:ext cx="5035550" cy="3131820"/>
          </a:xfrm>
          <a:prstGeom prst="rect">
            <a:avLst/>
          </a:prstGeom>
        </p:spPr>
      </p:pic>
      <p:sp>
        <p:nvSpPr>
          <p:cNvPr id="6" name="文本框 5"/>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194" y="5093756"/>
            <a:ext cx="10942976" cy="1584960"/>
            <a:chOff x="462065" y="1387261"/>
            <a:chExt cx="10942976"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462065" y="2073061"/>
              <a:ext cx="10942955" cy="783590"/>
            </a:xfrm>
            <a:prstGeom prst="rect">
              <a:avLst/>
            </a:prstGeom>
            <a:noFill/>
          </p:spPr>
          <p:txBody>
            <a:bodyPr wrap="square">
              <a:spAutoFit/>
            </a:bodyPr>
            <a:lstStyle/>
            <a:p>
              <a:pPr>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After excluding extreme market conditions, the strategy performed well overall from 2022 to 2023. Next, we will separately backtest the strategy's performance in each individual year: 2021, 2022, and 2023.</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Trading signals</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performance</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2" name="文本框 21"/>
          <p:cNvSpPr txBox="1"/>
          <p:nvPr/>
        </p:nvSpPr>
        <p:spPr>
          <a:xfrm>
            <a:off x="698500" y="641985"/>
            <a:ext cx="539750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2. Backtest in training data (2022-2023)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6" name="图片 5"/>
          <p:cNvPicPr>
            <a:picLocks noChangeAspect="1"/>
          </p:cNvPicPr>
          <p:nvPr/>
        </p:nvPicPr>
        <p:blipFill>
          <a:blip r:embed="rId1"/>
          <a:stretch>
            <a:fillRect/>
          </a:stretch>
        </p:blipFill>
        <p:spPr>
          <a:xfrm>
            <a:off x="969010" y="1388745"/>
            <a:ext cx="4856226" cy="3060000"/>
          </a:xfrm>
          <a:prstGeom prst="rect">
            <a:avLst/>
          </a:prstGeom>
        </p:spPr>
      </p:pic>
      <p:pic>
        <p:nvPicPr>
          <p:cNvPr id="7" name="图片 6"/>
          <p:cNvPicPr>
            <a:picLocks noChangeAspect="1"/>
          </p:cNvPicPr>
          <p:nvPr/>
        </p:nvPicPr>
        <p:blipFill>
          <a:blip r:embed="rId2"/>
          <a:stretch>
            <a:fillRect/>
          </a:stretch>
        </p:blipFill>
        <p:spPr>
          <a:xfrm>
            <a:off x="6469380" y="1407795"/>
            <a:ext cx="4855210" cy="2947670"/>
          </a:xfrm>
          <a:prstGeom prst="rect">
            <a:avLst/>
          </a:prstGeom>
        </p:spPr>
      </p:pic>
      <p:sp>
        <p:nvSpPr>
          <p:cNvPr id="8" name="文本框 7"/>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762698" y="2072917"/>
              <a:ext cx="10089246" cy="783590"/>
            </a:xfrm>
            <a:prstGeom prst="rect">
              <a:avLst/>
            </a:prstGeom>
            <a:noFill/>
          </p:spPr>
          <p:txBody>
            <a:bodyPr wrap="square">
              <a:spAutoFit/>
            </a:bodyPr>
            <a:lstStyle/>
            <a:p>
              <a:pPr>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May 2021, the spread experienced significant fluctuations. Our pairs trading strategy anticipated that the spread would revert to zero soon. This market condition posed a substantial risk of losses.</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Spread in Year 2021</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Z-scores in Year 2021</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644842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3. Backtest in training data (Single year-2021)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6" name="图片 5"/>
          <p:cNvPicPr>
            <a:picLocks noChangeAspect="1"/>
          </p:cNvPicPr>
          <p:nvPr/>
        </p:nvPicPr>
        <p:blipFill>
          <a:blip r:embed="rId1"/>
          <a:stretch>
            <a:fillRect/>
          </a:stretch>
        </p:blipFill>
        <p:spPr>
          <a:xfrm>
            <a:off x="859790" y="1480820"/>
            <a:ext cx="4967532" cy="3060000"/>
          </a:xfrm>
          <a:prstGeom prst="rect">
            <a:avLst/>
          </a:prstGeom>
        </p:spPr>
      </p:pic>
      <p:pic>
        <p:nvPicPr>
          <p:cNvPr id="7" name="图片 6"/>
          <p:cNvPicPr>
            <a:picLocks noChangeAspect="1"/>
          </p:cNvPicPr>
          <p:nvPr/>
        </p:nvPicPr>
        <p:blipFill>
          <a:blip r:embed="rId2"/>
          <a:stretch>
            <a:fillRect/>
          </a:stretch>
        </p:blipFill>
        <p:spPr>
          <a:xfrm>
            <a:off x="6355080" y="1376680"/>
            <a:ext cx="4900930" cy="3192145"/>
          </a:xfrm>
          <a:prstGeom prst="rect">
            <a:avLst/>
          </a:prstGeom>
        </p:spPr>
      </p:pic>
      <p:sp>
        <p:nvSpPr>
          <p:cNvPr id="8" name="文本框 7"/>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462700" y="2084491"/>
              <a:ext cx="10855960" cy="752385"/>
            </a:xfrm>
            <a:prstGeom prst="rect">
              <a:avLst/>
            </a:prstGeom>
            <a:noFill/>
          </p:spPr>
          <p:txBody>
            <a:bodyPr wrap="square">
              <a:spAutoFit/>
            </a:bodyPr>
            <a:lstStyle/>
            <a:p>
              <a:pPr>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It can be seen that the strategy sustained negative returns throughout 2021, indicating very poor performance during extreme market conditions. We need to consider implementing a stop-loss strategy. We will discuss this later.</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Trading signals</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performance</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644842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3. Backtest in training data (Single year-2021)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4" name="图片 3"/>
          <p:cNvPicPr>
            <a:picLocks noChangeAspect="1"/>
          </p:cNvPicPr>
          <p:nvPr/>
        </p:nvPicPr>
        <p:blipFill>
          <a:blip r:embed="rId1"/>
          <a:stretch>
            <a:fillRect/>
          </a:stretch>
        </p:blipFill>
        <p:spPr>
          <a:xfrm>
            <a:off x="768350" y="1343025"/>
            <a:ext cx="5152308" cy="3060000"/>
          </a:xfrm>
          <a:prstGeom prst="rect">
            <a:avLst/>
          </a:prstGeom>
        </p:spPr>
      </p:pic>
      <p:pic>
        <p:nvPicPr>
          <p:cNvPr id="5" name="图片 4"/>
          <p:cNvPicPr>
            <a:picLocks noChangeAspect="1"/>
          </p:cNvPicPr>
          <p:nvPr/>
        </p:nvPicPr>
        <p:blipFill>
          <a:blip r:embed="rId2"/>
          <a:stretch>
            <a:fillRect/>
          </a:stretch>
        </p:blipFill>
        <p:spPr>
          <a:xfrm>
            <a:off x="6303010" y="1330325"/>
            <a:ext cx="5006667" cy="3060000"/>
          </a:xfrm>
          <a:prstGeom prst="rect">
            <a:avLst/>
          </a:prstGeom>
        </p:spPr>
      </p:pic>
      <p:sp>
        <p:nvSpPr>
          <p:cNvPr id="8" name="文本框 7"/>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1590972" y="3337560"/>
            <a:ext cx="182880" cy="182880"/>
            <a:chOff x="11605260" y="3307080"/>
            <a:chExt cx="266700" cy="266700"/>
          </a:xfrm>
        </p:grpSpPr>
        <p:sp>
          <p:nvSpPr>
            <p:cNvPr id="18" name="椭圆 17"/>
            <p:cNvSpPr/>
            <p:nvPr/>
          </p:nvSpPr>
          <p:spPr>
            <a:xfrm>
              <a:off x="11605260" y="330708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9" name="任意多边形: 形状 18"/>
            <p:cNvSpPr/>
            <p:nvPr/>
          </p:nvSpPr>
          <p:spPr>
            <a:xfrm>
              <a:off x="11686626" y="3364755"/>
              <a:ext cx="137301" cy="156111"/>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cxnSp>
        <p:nvCxnSpPr>
          <p:cNvPr id="30" name="直接连接符 29"/>
          <p:cNvCxnSpPr>
            <a:stCxn id="27" idx="0"/>
          </p:cNvCxnSpPr>
          <p:nvPr/>
        </p:nvCxnSpPr>
        <p:spPr>
          <a:xfrm flipV="1">
            <a:off x="2371091" y="381000"/>
            <a:ext cx="0" cy="2093099"/>
          </a:xfrm>
          <a:prstGeom prst="line">
            <a:avLst/>
          </a:prstGeom>
          <a:ln w="19050">
            <a:solidFill>
              <a:srgbClr val="29477E"/>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44217" y="6606489"/>
            <a:ext cx="764347" cy="108986"/>
            <a:chOff x="2065116" y="6574579"/>
            <a:chExt cx="764347" cy="108986"/>
          </a:xfrm>
        </p:grpSpPr>
        <p:sp>
          <p:nvSpPr>
            <p:cNvPr id="32" name="任意多边形: 形状 31"/>
            <p:cNvSpPr/>
            <p:nvPr/>
          </p:nvSpPr>
          <p:spPr>
            <a:xfrm>
              <a:off x="20651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3" name="任意多边形: 形状 32"/>
            <p:cNvSpPr/>
            <p:nvPr/>
          </p:nvSpPr>
          <p:spPr>
            <a:xfrm>
              <a:off x="2136045"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4" name="任意多边形: 形状 33"/>
            <p:cNvSpPr/>
            <p:nvPr/>
          </p:nvSpPr>
          <p:spPr>
            <a:xfrm>
              <a:off x="22069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5" name="任意多边形: 形状 34"/>
            <p:cNvSpPr/>
            <p:nvPr/>
          </p:nvSpPr>
          <p:spPr>
            <a:xfrm>
              <a:off x="22779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6" name="任意多边形: 形状 35"/>
            <p:cNvSpPr/>
            <p:nvPr/>
          </p:nvSpPr>
          <p:spPr>
            <a:xfrm>
              <a:off x="2348830"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7" name="任意多边形: 形状 36"/>
            <p:cNvSpPr/>
            <p:nvPr/>
          </p:nvSpPr>
          <p:spPr>
            <a:xfrm>
              <a:off x="2419759"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8" name="任意多边形: 形状 37"/>
            <p:cNvSpPr/>
            <p:nvPr/>
          </p:nvSpPr>
          <p:spPr>
            <a:xfrm>
              <a:off x="2490687"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9" name="任意多边形: 形状 38"/>
            <p:cNvSpPr/>
            <p:nvPr/>
          </p:nvSpPr>
          <p:spPr>
            <a:xfrm>
              <a:off x="25616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0" name="任意多边形: 形状 39"/>
            <p:cNvSpPr/>
            <p:nvPr/>
          </p:nvSpPr>
          <p:spPr>
            <a:xfrm>
              <a:off x="2632544"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1" name="任意多边形: 形状 40"/>
            <p:cNvSpPr/>
            <p:nvPr/>
          </p:nvSpPr>
          <p:spPr>
            <a:xfrm>
              <a:off x="27034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2" name="任意多边形: 形状 41"/>
            <p:cNvSpPr/>
            <p:nvPr/>
          </p:nvSpPr>
          <p:spPr>
            <a:xfrm>
              <a:off x="27744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47" name="组合 46"/>
          <p:cNvGrpSpPr/>
          <p:nvPr/>
        </p:nvGrpSpPr>
        <p:grpSpPr>
          <a:xfrm>
            <a:off x="11179891" y="6568112"/>
            <a:ext cx="506329" cy="182880"/>
            <a:chOff x="10740039" y="6392507"/>
            <a:chExt cx="833590" cy="301083"/>
          </a:xfrm>
        </p:grpSpPr>
        <p:grpSp>
          <p:nvGrpSpPr>
            <p:cNvPr id="48" name="组合 47"/>
            <p:cNvGrpSpPr/>
            <p:nvPr/>
          </p:nvGrpSpPr>
          <p:grpSpPr>
            <a:xfrm>
              <a:off x="10740039" y="6392507"/>
              <a:ext cx="297810" cy="301083"/>
              <a:chOff x="10740039" y="6392507"/>
              <a:chExt cx="297810" cy="301083"/>
            </a:xfrm>
          </p:grpSpPr>
          <p:grpSp>
            <p:nvGrpSpPr>
              <p:cNvPr id="54" name="组合 53"/>
              <p:cNvGrpSpPr/>
              <p:nvPr/>
            </p:nvGrpSpPr>
            <p:grpSpPr>
              <a:xfrm>
                <a:off x="10740039" y="6392507"/>
                <a:ext cx="297810" cy="301083"/>
                <a:chOff x="10740039" y="6392507"/>
                <a:chExt cx="297810" cy="301083"/>
              </a:xfrm>
            </p:grpSpPr>
            <p:sp>
              <p:nvSpPr>
                <p:cNvPr id="56" name="椭圆 55"/>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7" name="椭圆 56"/>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55"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49" name="组合 48"/>
            <p:cNvGrpSpPr/>
            <p:nvPr/>
          </p:nvGrpSpPr>
          <p:grpSpPr>
            <a:xfrm rot="10800000">
              <a:off x="11275819" y="6392507"/>
              <a:ext cx="297810" cy="301083"/>
              <a:chOff x="10740039" y="6392507"/>
              <a:chExt cx="297810" cy="301083"/>
            </a:xfrm>
          </p:grpSpPr>
          <p:grpSp>
            <p:nvGrpSpPr>
              <p:cNvPr id="50" name="组合 49"/>
              <p:cNvGrpSpPr/>
              <p:nvPr/>
            </p:nvGrpSpPr>
            <p:grpSpPr>
              <a:xfrm>
                <a:off x="10740039" y="6392507"/>
                <a:ext cx="297810" cy="301083"/>
                <a:chOff x="10740039" y="6392507"/>
                <a:chExt cx="297810" cy="301083"/>
              </a:xfrm>
            </p:grpSpPr>
            <p:sp>
              <p:nvSpPr>
                <p:cNvPr id="52" name="椭圆 51"/>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椭圆 52"/>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51"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65" name="组合 64"/>
          <p:cNvGrpSpPr/>
          <p:nvPr/>
        </p:nvGrpSpPr>
        <p:grpSpPr>
          <a:xfrm>
            <a:off x="4699532" y="1412009"/>
            <a:ext cx="5010997" cy="597240"/>
            <a:chOff x="4505536" y="1562625"/>
            <a:chExt cx="5010997" cy="597240"/>
          </a:xfrm>
        </p:grpSpPr>
        <p:grpSp>
          <p:nvGrpSpPr>
            <p:cNvPr id="60" name="组合 59"/>
            <p:cNvGrpSpPr/>
            <p:nvPr/>
          </p:nvGrpSpPr>
          <p:grpSpPr>
            <a:xfrm>
              <a:off x="4505536" y="1562625"/>
              <a:ext cx="4807796" cy="561839"/>
              <a:chOff x="4505536" y="1562625"/>
              <a:chExt cx="4807796" cy="561839"/>
            </a:xfrm>
          </p:grpSpPr>
          <p:sp>
            <p:nvSpPr>
              <p:cNvPr id="21" name="文本框 20"/>
              <p:cNvSpPr txBox="1"/>
              <p:nvPr/>
            </p:nvSpPr>
            <p:spPr>
              <a:xfrm>
                <a:off x="5171309" y="1581934"/>
                <a:ext cx="4142023" cy="521970"/>
              </a:xfrm>
              <a:prstGeom prst="rect">
                <a:avLst/>
              </a:prstGeom>
              <a:noFill/>
            </p:spPr>
            <p:txBody>
              <a:bodyPr wrap="square">
                <a:spAutoFit/>
              </a:bodyPr>
              <a:lstStyle/>
              <a:p>
                <a:r>
                  <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Introduction</a:t>
                </a:r>
                <a:endPar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59" name="矩形: 圆角 58"/>
              <p:cNvSpPr/>
              <p:nvPr/>
            </p:nvSpPr>
            <p:spPr>
              <a:xfrm>
                <a:off x="4505536" y="1562625"/>
                <a:ext cx="561839" cy="5618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cxnSp>
          <p:nvCxnSpPr>
            <p:cNvPr id="62" name="直接连接符 61"/>
            <p:cNvCxnSpPr/>
            <p:nvPr/>
          </p:nvCxnSpPr>
          <p:spPr>
            <a:xfrm>
              <a:off x="5171309" y="2124464"/>
              <a:ext cx="4345224"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4505536" y="1575090"/>
              <a:ext cx="536446" cy="584775"/>
            </a:xfrm>
            <a:prstGeom prst="rect">
              <a:avLst/>
            </a:prstGeom>
            <a:noFill/>
          </p:spPr>
          <p:txBody>
            <a:bodyPr wrap="square">
              <a:spAutoFit/>
            </a:bodyPr>
            <a:lstStyle/>
            <a:p>
              <a:pPr algn="ctr"/>
              <a:r>
                <a:rPr lang="en-US" altLang="zh-CN" sz="32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1</a:t>
              </a:r>
              <a:endParaRPr lang="zh-CN" altLang="en-US" sz="32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66" name="组合 65"/>
          <p:cNvGrpSpPr/>
          <p:nvPr/>
        </p:nvGrpSpPr>
        <p:grpSpPr>
          <a:xfrm>
            <a:off x="4699532" y="2274317"/>
            <a:ext cx="5010997" cy="597240"/>
            <a:chOff x="4505536" y="1562625"/>
            <a:chExt cx="5010997" cy="597240"/>
          </a:xfrm>
        </p:grpSpPr>
        <p:grpSp>
          <p:nvGrpSpPr>
            <p:cNvPr id="67" name="组合 66"/>
            <p:cNvGrpSpPr/>
            <p:nvPr/>
          </p:nvGrpSpPr>
          <p:grpSpPr>
            <a:xfrm>
              <a:off x="4505536" y="1562625"/>
              <a:ext cx="4807796" cy="561839"/>
              <a:chOff x="4505536" y="1562625"/>
              <a:chExt cx="4807796" cy="561839"/>
            </a:xfrm>
          </p:grpSpPr>
          <p:sp>
            <p:nvSpPr>
              <p:cNvPr id="70" name="文本框 69"/>
              <p:cNvSpPr txBox="1"/>
              <p:nvPr/>
            </p:nvSpPr>
            <p:spPr>
              <a:xfrm>
                <a:off x="5171309" y="1581934"/>
                <a:ext cx="4142023" cy="521970"/>
              </a:xfrm>
              <a:prstGeom prst="rect">
                <a:avLst/>
              </a:prstGeom>
              <a:noFill/>
            </p:spPr>
            <p:txBody>
              <a:bodyPr wrap="square">
                <a:spAutoFit/>
              </a:bodyPr>
              <a:lstStyle/>
              <a:p>
                <a:r>
                  <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Cointegration Test</a:t>
                </a:r>
                <a:endPar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71" name="矩形: 圆角 70"/>
              <p:cNvSpPr/>
              <p:nvPr/>
            </p:nvSpPr>
            <p:spPr>
              <a:xfrm>
                <a:off x="4505536" y="1562625"/>
                <a:ext cx="561839" cy="5618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cxnSp>
          <p:nvCxnSpPr>
            <p:cNvPr id="68" name="直接连接符 67"/>
            <p:cNvCxnSpPr/>
            <p:nvPr/>
          </p:nvCxnSpPr>
          <p:spPr>
            <a:xfrm>
              <a:off x="5171309" y="2124464"/>
              <a:ext cx="4345224"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4505536" y="1575090"/>
              <a:ext cx="536446" cy="584775"/>
            </a:xfrm>
            <a:prstGeom prst="rect">
              <a:avLst/>
            </a:prstGeom>
            <a:noFill/>
          </p:spPr>
          <p:txBody>
            <a:bodyPr wrap="square">
              <a:spAutoFit/>
            </a:bodyPr>
            <a:lstStyle/>
            <a:p>
              <a:pPr algn="ctr"/>
              <a:r>
                <a:rPr lang="en-US" altLang="zh-CN" sz="32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2</a:t>
              </a:r>
              <a:endParaRPr lang="zh-CN" altLang="en-US" sz="32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72" name="组合 71"/>
          <p:cNvGrpSpPr/>
          <p:nvPr/>
        </p:nvGrpSpPr>
        <p:grpSpPr>
          <a:xfrm>
            <a:off x="4699532" y="3136625"/>
            <a:ext cx="5729605" cy="597240"/>
            <a:chOff x="4505536" y="1562625"/>
            <a:chExt cx="5729605" cy="597240"/>
          </a:xfrm>
        </p:grpSpPr>
        <p:grpSp>
          <p:nvGrpSpPr>
            <p:cNvPr id="73" name="组合 72"/>
            <p:cNvGrpSpPr/>
            <p:nvPr/>
          </p:nvGrpSpPr>
          <p:grpSpPr>
            <a:xfrm>
              <a:off x="4505536" y="1562625"/>
              <a:ext cx="5729605" cy="561839"/>
              <a:chOff x="4505536" y="1562625"/>
              <a:chExt cx="5729605" cy="561839"/>
            </a:xfrm>
          </p:grpSpPr>
          <p:sp>
            <p:nvSpPr>
              <p:cNvPr id="76" name="文本框 75"/>
              <p:cNvSpPr txBox="1"/>
              <p:nvPr/>
            </p:nvSpPr>
            <p:spPr>
              <a:xfrm>
                <a:off x="5171016" y="1581675"/>
                <a:ext cx="5064125" cy="521970"/>
              </a:xfrm>
              <a:prstGeom prst="rect">
                <a:avLst/>
              </a:prstGeom>
              <a:noFill/>
            </p:spPr>
            <p:txBody>
              <a:bodyPr wrap="square">
                <a:spAutoFit/>
              </a:bodyPr>
              <a:lstStyle/>
              <a:p>
                <a:r>
                  <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 strategy and backtest</a:t>
                </a:r>
                <a:endPar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77" name="矩形: 圆角 76"/>
              <p:cNvSpPr/>
              <p:nvPr/>
            </p:nvSpPr>
            <p:spPr>
              <a:xfrm>
                <a:off x="4505536" y="1562625"/>
                <a:ext cx="561839" cy="5618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cxnSp>
          <p:nvCxnSpPr>
            <p:cNvPr id="74" name="直接连接符 73"/>
            <p:cNvCxnSpPr/>
            <p:nvPr/>
          </p:nvCxnSpPr>
          <p:spPr>
            <a:xfrm>
              <a:off x="5171309" y="2124464"/>
              <a:ext cx="4345224"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505536" y="1575090"/>
              <a:ext cx="536446" cy="584775"/>
            </a:xfrm>
            <a:prstGeom prst="rect">
              <a:avLst/>
            </a:prstGeom>
            <a:noFill/>
          </p:spPr>
          <p:txBody>
            <a:bodyPr wrap="square">
              <a:spAutoFit/>
            </a:bodyPr>
            <a:lstStyle/>
            <a:p>
              <a:pPr algn="ctr"/>
              <a:r>
                <a:rPr lang="en-US" altLang="zh-CN" sz="32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3</a:t>
              </a:r>
              <a:endParaRPr lang="zh-CN" altLang="en-US" sz="32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78" name="组合 77"/>
          <p:cNvGrpSpPr/>
          <p:nvPr/>
        </p:nvGrpSpPr>
        <p:grpSpPr>
          <a:xfrm>
            <a:off x="4699532" y="3998933"/>
            <a:ext cx="5010997" cy="604570"/>
            <a:chOff x="4505536" y="1562625"/>
            <a:chExt cx="5010997" cy="604570"/>
          </a:xfrm>
        </p:grpSpPr>
        <p:grpSp>
          <p:nvGrpSpPr>
            <p:cNvPr id="79" name="组合 78"/>
            <p:cNvGrpSpPr/>
            <p:nvPr/>
          </p:nvGrpSpPr>
          <p:grpSpPr>
            <a:xfrm>
              <a:off x="4505536" y="1562625"/>
              <a:ext cx="4807796" cy="561839"/>
              <a:chOff x="4505536" y="1562625"/>
              <a:chExt cx="4807796" cy="561839"/>
            </a:xfrm>
          </p:grpSpPr>
          <p:sp>
            <p:nvSpPr>
              <p:cNvPr id="82" name="文本框 81"/>
              <p:cNvSpPr txBox="1"/>
              <p:nvPr/>
            </p:nvSpPr>
            <p:spPr>
              <a:xfrm>
                <a:off x="5171309" y="1581934"/>
                <a:ext cx="4142023" cy="521970"/>
              </a:xfrm>
              <a:prstGeom prst="rect">
                <a:avLst/>
              </a:prstGeom>
              <a:noFill/>
            </p:spPr>
            <p:txBody>
              <a:bodyPr wrap="square">
                <a:spAutoFit/>
              </a:bodyPr>
              <a:lstStyle/>
              <a:p>
                <a:r>
                  <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Add Stop-Loss Strategy</a:t>
                </a:r>
                <a:endPar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83" name="矩形: 圆角 82"/>
              <p:cNvSpPr/>
              <p:nvPr/>
            </p:nvSpPr>
            <p:spPr>
              <a:xfrm>
                <a:off x="4505536" y="1562625"/>
                <a:ext cx="561839" cy="5618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cxnSp>
          <p:nvCxnSpPr>
            <p:cNvPr id="80" name="直接连接符 79"/>
            <p:cNvCxnSpPr/>
            <p:nvPr/>
          </p:nvCxnSpPr>
          <p:spPr>
            <a:xfrm>
              <a:off x="5171309" y="2124464"/>
              <a:ext cx="4345224"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4505536" y="1582420"/>
              <a:ext cx="536446" cy="584775"/>
            </a:xfrm>
            <a:prstGeom prst="rect">
              <a:avLst/>
            </a:prstGeom>
            <a:noFill/>
          </p:spPr>
          <p:txBody>
            <a:bodyPr wrap="square">
              <a:spAutoFit/>
            </a:bodyPr>
            <a:lstStyle/>
            <a:p>
              <a:pPr algn="ctr"/>
              <a:r>
                <a:rPr lang="en-US" altLang="zh-CN" sz="32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4</a:t>
              </a:r>
              <a:endParaRPr lang="zh-CN" altLang="en-US" sz="32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4" name="组合 83"/>
          <p:cNvGrpSpPr/>
          <p:nvPr/>
        </p:nvGrpSpPr>
        <p:grpSpPr>
          <a:xfrm>
            <a:off x="4699532" y="4861241"/>
            <a:ext cx="5010997" cy="597240"/>
            <a:chOff x="4505536" y="1562625"/>
            <a:chExt cx="5010997" cy="597240"/>
          </a:xfrm>
        </p:grpSpPr>
        <p:grpSp>
          <p:nvGrpSpPr>
            <p:cNvPr id="85" name="组合 84"/>
            <p:cNvGrpSpPr/>
            <p:nvPr/>
          </p:nvGrpSpPr>
          <p:grpSpPr>
            <a:xfrm>
              <a:off x="4505536" y="1562625"/>
              <a:ext cx="4807796" cy="561839"/>
              <a:chOff x="4505536" y="1562625"/>
              <a:chExt cx="4807796" cy="561839"/>
            </a:xfrm>
          </p:grpSpPr>
          <p:sp>
            <p:nvSpPr>
              <p:cNvPr id="88" name="文本框 87"/>
              <p:cNvSpPr txBox="1"/>
              <p:nvPr/>
            </p:nvSpPr>
            <p:spPr>
              <a:xfrm>
                <a:off x="5171309" y="1581934"/>
                <a:ext cx="4142023" cy="521970"/>
              </a:xfrm>
              <a:prstGeom prst="rect">
                <a:avLst/>
              </a:prstGeom>
              <a:noFill/>
            </p:spPr>
            <p:txBody>
              <a:bodyPr wrap="square">
                <a:spAutoFit/>
              </a:bodyPr>
              <a:lstStyle/>
              <a:p>
                <a:r>
                  <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Other Risk Management</a:t>
                </a:r>
                <a:endParaRPr lang="en-US" altLang="zh-CN" sz="2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89" name="矩形: 圆角 88"/>
              <p:cNvSpPr/>
              <p:nvPr/>
            </p:nvSpPr>
            <p:spPr>
              <a:xfrm>
                <a:off x="4505536" y="1562625"/>
                <a:ext cx="561839" cy="5618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cxnSp>
          <p:nvCxnSpPr>
            <p:cNvPr id="86" name="直接连接符 85"/>
            <p:cNvCxnSpPr/>
            <p:nvPr/>
          </p:nvCxnSpPr>
          <p:spPr>
            <a:xfrm>
              <a:off x="5171309" y="2124464"/>
              <a:ext cx="4345224"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4505536" y="1575090"/>
              <a:ext cx="536446" cy="584775"/>
            </a:xfrm>
            <a:prstGeom prst="rect">
              <a:avLst/>
            </a:prstGeom>
            <a:noFill/>
          </p:spPr>
          <p:txBody>
            <a:bodyPr wrap="square">
              <a:spAutoFit/>
            </a:bodyPr>
            <a:lstStyle/>
            <a:p>
              <a:pPr algn="ctr"/>
              <a:r>
                <a:rPr lang="en-US" altLang="zh-CN" sz="32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5</a:t>
              </a:r>
              <a:endParaRPr lang="zh-CN" altLang="en-US" sz="32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 name="文本框 1"/>
          <p:cNvSpPr txBox="1"/>
          <p:nvPr/>
        </p:nvSpPr>
        <p:spPr>
          <a:xfrm>
            <a:off x="427355" y="2903855"/>
            <a:ext cx="3887470" cy="829945"/>
          </a:xfrm>
          <a:prstGeom prst="rect">
            <a:avLst/>
          </a:prstGeom>
          <a:noFill/>
        </p:spPr>
        <p:txBody>
          <a:bodyPr wrap="square">
            <a:spAutoFit/>
          </a:bodyPr>
          <a:lstStyle/>
          <a:p>
            <a:pPr algn="ctr"/>
            <a:r>
              <a:rPr lang="en-US" altLang="zh-CN" sz="4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CONTENTS</a:t>
            </a:r>
            <a:endParaRPr lang="en-US" altLang="zh-CN" sz="48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3" name="组合 2"/>
          <p:cNvGrpSpPr/>
          <p:nvPr/>
        </p:nvGrpSpPr>
        <p:grpSpPr>
          <a:xfrm>
            <a:off x="1543083" y="3865169"/>
            <a:ext cx="1697355" cy="329343"/>
            <a:chOff x="1526820" y="4616278"/>
            <a:chExt cx="1697355" cy="329343"/>
          </a:xfrm>
        </p:grpSpPr>
        <p:grpSp>
          <p:nvGrpSpPr>
            <p:cNvPr id="4" name="组合 3"/>
            <p:cNvGrpSpPr/>
            <p:nvPr/>
          </p:nvGrpSpPr>
          <p:grpSpPr>
            <a:xfrm>
              <a:off x="2438828" y="4616278"/>
              <a:ext cx="329343" cy="329343"/>
              <a:chOff x="2062628" y="4929375"/>
              <a:chExt cx="397950" cy="397950"/>
            </a:xfrm>
          </p:grpSpPr>
          <p:sp>
            <p:nvSpPr>
              <p:cNvPr id="5" name="椭圆 4"/>
              <p:cNvSpPr/>
              <p:nvPr/>
            </p:nvSpPr>
            <p:spPr>
              <a:xfrm>
                <a:off x="2062628" y="4929375"/>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6" name="组合 5"/>
              <p:cNvGrpSpPr/>
              <p:nvPr/>
            </p:nvGrpSpPr>
            <p:grpSpPr>
              <a:xfrm>
                <a:off x="2175131" y="5036672"/>
                <a:ext cx="163306" cy="210665"/>
                <a:chOff x="8416926" y="2871788"/>
                <a:chExt cx="317500" cy="409575"/>
              </a:xfrm>
            </p:grpSpPr>
            <p:sp>
              <p:nvSpPr>
                <p:cNvPr id="7" name="Line 236"/>
                <p:cNvSpPr>
                  <a:spLocks noChangeShapeType="1"/>
                </p:cNvSpPr>
                <p:nvPr/>
              </p:nvSpPr>
              <p:spPr bwMode="auto">
                <a:xfrm>
                  <a:off x="8482013" y="3094038"/>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 name="Line 237"/>
                <p:cNvSpPr>
                  <a:spLocks noChangeShapeType="1"/>
                </p:cNvSpPr>
                <p:nvPr/>
              </p:nvSpPr>
              <p:spPr bwMode="auto">
                <a:xfrm>
                  <a:off x="8482013" y="3148013"/>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 name="Line 238"/>
                <p:cNvSpPr>
                  <a:spLocks noChangeShapeType="1"/>
                </p:cNvSpPr>
                <p:nvPr/>
              </p:nvSpPr>
              <p:spPr bwMode="auto">
                <a:xfrm>
                  <a:off x="8482013" y="3203576"/>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Freeform 239"/>
                <p:cNvSpPr/>
                <p:nvPr/>
              </p:nvSpPr>
              <p:spPr bwMode="auto">
                <a:xfrm>
                  <a:off x="8416926" y="2909888"/>
                  <a:ext cx="277813" cy="371475"/>
                </a:xfrm>
                <a:custGeom>
                  <a:avLst/>
                  <a:gdLst>
                    <a:gd name="T0" fmla="*/ 157 w 173"/>
                    <a:gd name="T1" fmla="*/ 0 h 231"/>
                    <a:gd name="T2" fmla="*/ 45 w 173"/>
                    <a:gd name="T3" fmla="*/ 0 h 231"/>
                    <a:gd name="T4" fmla="*/ 0 w 173"/>
                    <a:gd name="T5" fmla="*/ 38 h 231"/>
                    <a:gd name="T6" fmla="*/ 0 w 173"/>
                    <a:gd name="T7" fmla="*/ 215 h 231"/>
                    <a:gd name="T8" fmla="*/ 16 w 173"/>
                    <a:gd name="T9" fmla="*/ 231 h 231"/>
                    <a:gd name="T10" fmla="*/ 157 w 173"/>
                    <a:gd name="T11" fmla="*/ 231 h 231"/>
                    <a:gd name="T12" fmla="*/ 173 w 173"/>
                    <a:gd name="T13" fmla="*/ 215 h 231"/>
                    <a:gd name="T14" fmla="*/ 173 w 173"/>
                    <a:gd name="T15" fmla="*/ 16 h 231"/>
                    <a:gd name="T16" fmla="*/ 157 w 173"/>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31">
                      <a:moveTo>
                        <a:pt x="157" y="0"/>
                      </a:moveTo>
                      <a:cubicBezTo>
                        <a:pt x="45" y="0"/>
                        <a:pt x="45" y="0"/>
                        <a:pt x="45" y="0"/>
                      </a:cubicBezTo>
                      <a:cubicBezTo>
                        <a:pt x="0" y="38"/>
                        <a:pt x="0" y="38"/>
                        <a:pt x="0" y="38"/>
                      </a:cubicBezTo>
                      <a:cubicBezTo>
                        <a:pt x="0" y="215"/>
                        <a:pt x="0" y="215"/>
                        <a:pt x="0" y="215"/>
                      </a:cubicBezTo>
                      <a:cubicBezTo>
                        <a:pt x="0" y="224"/>
                        <a:pt x="7" y="231"/>
                        <a:pt x="16" y="231"/>
                      </a:cubicBezTo>
                      <a:cubicBezTo>
                        <a:pt x="157" y="231"/>
                        <a:pt x="157" y="231"/>
                        <a:pt x="157" y="231"/>
                      </a:cubicBezTo>
                      <a:cubicBezTo>
                        <a:pt x="166" y="231"/>
                        <a:pt x="173" y="224"/>
                        <a:pt x="173" y="215"/>
                      </a:cubicBezTo>
                      <a:cubicBezTo>
                        <a:pt x="173" y="16"/>
                        <a:pt x="173" y="16"/>
                        <a:pt x="173" y="16"/>
                      </a:cubicBezTo>
                      <a:cubicBezTo>
                        <a:pt x="173" y="7"/>
                        <a:pt x="166" y="0"/>
                        <a:pt x="157" y="0"/>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 name="Freeform 240"/>
                <p:cNvSpPr/>
                <p:nvPr/>
              </p:nvSpPr>
              <p:spPr bwMode="auto">
                <a:xfrm>
                  <a:off x="8462963" y="2914651"/>
                  <a:ext cx="49213" cy="79375"/>
                </a:xfrm>
                <a:custGeom>
                  <a:avLst/>
                  <a:gdLst>
                    <a:gd name="T0" fmla="*/ 31 w 31"/>
                    <a:gd name="T1" fmla="*/ 0 h 50"/>
                    <a:gd name="T2" fmla="*/ 31 w 31"/>
                    <a:gd name="T3" fmla="*/ 50 h 50"/>
                    <a:gd name="T4" fmla="*/ 0 w 31"/>
                    <a:gd name="T5" fmla="*/ 50 h 50"/>
                  </a:gdLst>
                  <a:ahLst/>
                  <a:cxnLst>
                    <a:cxn ang="0">
                      <a:pos x="T0" y="T1"/>
                    </a:cxn>
                    <a:cxn ang="0">
                      <a:pos x="T2" y="T3"/>
                    </a:cxn>
                    <a:cxn ang="0">
                      <a:pos x="T4" y="T5"/>
                    </a:cxn>
                  </a:cxnLst>
                  <a:rect l="0" t="0" r="r" b="b"/>
                  <a:pathLst>
                    <a:path w="31" h="50">
                      <a:moveTo>
                        <a:pt x="31" y="0"/>
                      </a:moveTo>
                      <a:lnTo>
                        <a:pt x="31" y="50"/>
                      </a:lnTo>
                      <a:lnTo>
                        <a:pt x="0" y="50"/>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 name="Freeform 241"/>
                <p:cNvSpPr/>
                <p:nvPr/>
              </p:nvSpPr>
              <p:spPr bwMode="auto">
                <a:xfrm>
                  <a:off x="8513763" y="2871788"/>
                  <a:ext cx="220663" cy="317500"/>
                </a:xfrm>
                <a:custGeom>
                  <a:avLst/>
                  <a:gdLst>
                    <a:gd name="T0" fmla="*/ 0 w 137"/>
                    <a:gd name="T1" fmla="*/ 0 h 197"/>
                    <a:gd name="T2" fmla="*/ 113 w 137"/>
                    <a:gd name="T3" fmla="*/ 0 h 197"/>
                    <a:gd name="T4" fmla="*/ 137 w 137"/>
                    <a:gd name="T5" fmla="*/ 24 h 197"/>
                    <a:gd name="T6" fmla="*/ 137 w 137"/>
                    <a:gd name="T7" fmla="*/ 197 h 197"/>
                  </a:gdLst>
                  <a:ahLst/>
                  <a:cxnLst>
                    <a:cxn ang="0">
                      <a:pos x="T0" y="T1"/>
                    </a:cxn>
                    <a:cxn ang="0">
                      <a:pos x="T2" y="T3"/>
                    </a:cxn>
                    <a:cxn ang="0">
                      <a:pos x="T4" y="T5"/>
                    </a:cxn>
                    <a:cxn ang="0">
                      <a:pos x="T6" y="T7"/>
                    </a:cxn>
                  </a:cxnLst>
                  <a:rect l="0" t="0" r="r" b="b"/>
                  <a:pathLst>
                    <a:path w="137" h="197">
                      <a:moveTo>
                        <a:pt x="0" y="0"/>
                      </a:moveTo>
                      <a:cubicBezTo>
                        <a:pt x="113" y="0"/>
                        <a:pt x="113" y="0"/>
                        <a:pt x="113" y="0"/>
                      </a:cubicBezTo>
                      <a:cubicBezTo>
                        <a:pt x="126" y="0"/>
                        <a:pt x="137" y="11"/>
                        <a:pt x="137" y="24"/>
                      </a:cubicBezTo>
                      <a:cubicBezTo>
                        <a:pt x="137" y="197"/>
                        <a:pt x="137" y="197"/>
                        <a:pt x="137" y="197"/>
                      </a:cubicBez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13" name="组合 12"/>
            <p:cNvGrpSpPr/>
            <p:nvPr/>
          </p:nvGrpSpPr>
          <p:grpSpPr>
            <a:xfrm>
              <a:off x="2894832" y="4616278"/>
              <a:ext cx="329343" cy="329343"/>
              <a:chOff x="2518632" y="4925353"/>
              <a:chExt cx="397950" cy="397950"/>
            </a:xfrm>
          </p:grpSpPr>
          <p:sp>
            <p:nvSpPr>
              <p:cNvPr id="14" name="椭圆 13"/>
              <p:cNvSpPr/>
              <p:nvPr/>
            </p:nvSpPr>
            <p:spPr>
              <a:xfrm>
                <a:off x="2518632" y="492535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15" name="组合 14"/>
              <p:cNvGrpSpPr/>
              <p:nvPr/>
            </p:nvGrpSpPr>
            <p:grpSpPr>
              <a:xfrm>
                <a:off x="2635257" y="5006578"/>
                <a:ext cx="184025" cy="224704"/>
                <a:chOff x="9248776" y="2178051"/>
                <a:chExt cx="301625" cy="368300"/>
              </a:xfrm>
            </p:grpSpPr>
            <p:sp>
              <p:nvSpPr>
                <p:cNvPr id="16" name="Line 309"/>
                <p:cNvSpPr>
                  <a:spLocks noChangeShapeType="1"/>
                </p:cNvSpPr>
                <p:nvPr/>
              </p:nvSpPr>
              <p:spPr bwMode="auto">
                <a:xfrm>
                  <a:off x="9320213" y="2546351"/>
                  <a:ext cx="204788"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 name="Freeform 310"/>
                <p:cNvSpPr/>
                <p:nvPr/>
              </p:nvSpPr>
              <p:spPr bwMode="auto">
                <a:xfrm>
                  <a:off x="9248776" y="2351088"/>
                  <a:ext cx="230188" cy="192088"/>
                </a:xfrm>
                <a:custGeom>
                  <a:avLst/>
                  <a:gdLst>
                    <a:gd name="T0" fmla="*/ 0 w 143"/>
                    <a:gd name="T1" fmla="*/ 120 h 120"/>
                    <a:gd name="T2" fmla="*/ 103 w 143"/>
                    <a:gd name="T3" fmla="*/ 81 h 120"/>
                    <a:gd name="T4" fmla="*/ 143 w 143"/>
                    <a:gd name="T5" fmla="*/ 0 h 120"/>
                  </a:gdLst>
                  <a:ahLst/>
                  <a:cxnLst>
                    <a:cxn ang="0">
                      <a:pos x="T0" y="T1"/>
                    </a:cxn>
                    <a:cxn ang="0">
                      <a:pos x="T2" y="T3"/>
                    </a:cxn>
                    <a:cxn ang="0">
                      <a:pos x="T4" y="T5"/>
                    </a:cxn>
                  </a:cxnLst>
                  <a:rect l="0" t="0" r="r" b="b"/>
                  <a:pathLst>
                    <a:path w="143" h="120">
                      <a:moveTo>
                        <a:pt x="0" y="120"/>
                      </a:moveTo>
                      <a:cubicBezTo>
                        <a:pt x="0" y="120"/>
                        <a:pt x="58" y="89"/>
                        <a:pt x="103" y="81"/>
                      </a:cubicBezTo>
                      <a:cubicBezTo>
                        <a:pt x="143" y="0"/>
                        <a:pt x="143" y="0"/>
                        <a:pt x="143"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2" name="Freeform 311"/>
                <p:cNvSpPr/>
                <p:nvPr/>
              </p:nvSpPr>
              <p:spPr bwMode="auto">
                <a:xfrm>
                  <a:off x="9248776" y="2265363"/>
                  <a:ext cx="107950" cy="277813"/>
                </a:xfrm>
                <a:custGeom>
                  <a:avLst/>
                  <a:gdLst>
                    <a:gd name="T0" fmla="*/ 0 w 67"/>
                    <a:gd name="T1" fmla="*/ 173 h 173"/>
                    <a:gd name="T2" fmla="*/ 5 w 67"/>
                    <a:gd name="T3" fmla="*/ 66 h 173"/>
                    <a:gd name="T4" fmla="*/ 67 w 67"/>
                    <a:gd name="T5" fmla="*/ 0 h 173"/>
                  </a:gdLst>
                  <a:ahLst/>
                  <a:cxnLst>
                    <a:cxn ang="0">
                      <a:pos x="T0" y="T1"/>
                    </a:cxn>
                    <a:cxn ang="0">
                      <a:pos x="T2" y="T3"/>
                    </a:cxn>
                    <a:cxn ang="0">
                      <a:pos x="T4" y="T5"/>
                    </a:cxn>
                  </a:cxnLst>
                  <a:rect l="0" t="0" r="r" b="b"/>
                  <a:pathLst>
                    <a:path w="67" h="173">
                      <a:moveTo>
                        <a:pt x="0" y="173"/>
                      </a:moveTo>
                      <a:cubicBezTo>
                        <a:pt x="0" y="173"/>
                        <a:pt x="13" y="110"/>
                        <a:pt x="5" y="66"/>
                      </a:cubicBezTo>
                      <a:cubicBezTo>
                        <a:pt x="67" y="0"/>
                        <a:pt x="67" y="0"/>
                        <a:pt x="67"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3" name="Line 312"/>
                <p:cNvSpPr>
                  <a:spLocks noChangeShapeType="1"/>
                </p:cNvSpPr>
                <p:nvPr/>
              </p:nvSpPr>
              <p:spPr bwMode="auto">
                <a:xfrm flipH="1">
                  <a:off x="9248776" y="2411413"/>
                  <a:ext cx="96838" cy="131763"/>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4" name="Freeform 313"/>
                <p:cNvSpPr/>
                <p:nvPr/>
              </p:nvSpPr>
              <p:spPr bwMode="auto">
                <a:xfrm>
                  <a:off x="9356726" y="2178051"/>
                  <a:ext cx="193675" cy="157163"/>
                </a:xfrm>
                <a:custGeom>
                  <a:avLst/>
                  <a:gdLst>
                    <a:gd name="T0" fmla="*/ 20 w 122"/>
                    <a:gd name="T1" fmla="*/ 0 h 99"/>
                    <a:gd name="T2" fmla="*/ 0 w 122"/>
                    <a:gd name="T3" fmla="*/ 28 h 99"/>
                    <a:gd name="T4" fmla="*/ 101 w 122"/>
                    <a:gd name="T5" fmla="*/ 99 h 99"/>
                    <a:gd name="T6" fmla="*/ 122 w 122"/>
                    <a:gd name="T7" fmla="*/ 71 h 99"/>
                  </a:gdLst>
                  <a:ahLst/>
                  <a:cxnLst>
                    <a:cxn ang="0">
                      <a:pos x="T0" y="T1"/>
                    </a:cxn>
                    <a:cxn ang="0">
                      <a:pos x="T2" y="T3"/>
                    </a:cxn>
                    <a:cxn ang="0">
                      <a:pos x="T4" y="T5"/>
                    </a:cxn>
                    <a:cxn ang="0">
                      <a:pos x="T6" y="T7"/>
                    </a:cxn>
                  </a:cxnLst>
                  <a:rect l="0" t="0" r="r" b="b"/>
                  <a:pathLst>
                    <a:path w="122" h="99">
                      <a:moveTo>
                        <a:pt x="20" y="0"/>
                      </a:moveTo>
                      <a:lnTo>
                        <a:pt x="0" y="28"/>
                      </a:lnTo>
                      <a:lnTo>
                        <a:pt x="101" y="99"/>
                      </a:lnTo>
                      <a:lnTo>
                        <a:pt x="122" y="71"/>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5" name="Oval 314"/>
                <p:cNvSpPr>
                  <a:spLocks noChangeArrowheads="1"/>
                </p:cNvSpPr>
                <p:nvPr/>
              </p:nvSpPr>
              <p:spPr bwMode="auto">
                <a:xfrm>
                  <a:off x="9340851" y="2397126"/>
                  <a:ext cx="19050" cy="17463"/>
                </a:xfrm>
                <a:prstGeom prst="ellipse">
                  <a:avLst/>
                </a:prstGeom>
                <a:solidFill>
                  <a:srgbClr val="475257"/>
                </a:solidFill>
                <a:ln w="12700" cap="flat">
                  <a:solidFill>
                    <a:schemeClr val="bg1"/>
                  </a:solidFill>
                  <a:prstDash val="solid"/>
                  <a:miter lim="800000"/>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29" name="组合 28"/>
            <p:cNvGrpSpPr/>
            <p:nvPr/>
          </p:nvGrpSpPr>
          <p:grpSpPr>
            <a:xfrm>
              <a:off x="1526820" y="4616278"/>
              <a:ext cx="329343" cy="329343"/>
              <a:chOff x="1150620" y="4915051"/>
              <a:chExt cx="397950" cy="397950"/>
            </a:xfrm>
          </p:grpSpPr>
          <p:sp>
            <p:nvSpPr>
              <p:cNvPr id="31" name="椭圆 30"/>
              <p:cNvSpPr/>
              <p:nvPr/>
            </p:nvSpPr>
            <p:spPr>
              <a:xfrm>
                <a:off x="1150620" y="4915051"/>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8" name="组合 57"/>
              <p:cNvGrpSpPr/>
              <p:nvPr/>
            </p:nvGrpSpPr>
            <p:grpSpPr>
              <a:xfrm>
                <a:off x="1248896" y="5006578"/>
                <a:ext cx="252174" cy="206732"/>
                <a:chOff x="983298" y="3159125"/>
                <a:chExt cx="625475" cy="512763"/>
              </a:xfrm>
            </p:grpSpPr>
            <p:sp>
              <p:nvSpPr>
                <p:cNvPr id="61" name="Freeform 304"/>
                <p:cNvSpPr/>
                <p:nvPr/>
              </p:nvSpPr>
              <p:spPr bwMode="auto">
                <a:xfrm>
                  <a:off x="983298" y="3159125"/>
                  <a:ext cx="461963" cy="466725"/>
                </a:xfrm>
                <a:custGeom>
                  <a:avLst/>
                  <a:gdLst>
                    <a:gd name="T0" fmla="*/ 200 w 200"/>
                    <a:gd name="T1" fmla="*/ 119 h 202"/>
                    <a:gd name="T2" fmla="*/ 101 w 200"/>
                    <a:gd name="T3" fmla="*/ 202 h 202"/>
                    <a:gd name="T4" fmla="*/ 0 w 200"/>
                    <a:gd name="T5" fmla="*/ 101 h 202"/>
                    <a:gd name="T6" fmla="*/ 101 w 200"/>
                    <a:gd name="T7" fmla="*/ 0 h 202"/>
                    <a:gd name="T8" fmla="*/ 200 w 200"/>
                    <a:gd name="T9" fmla="*/ 82 h 202"/>
                  </a:gdLst>
                  <a:ahLst/>
                  <a:cxnLst>
                    <a:cxn ang="0">
                      <a:pos x="T0" y="T1"/>
                    </a:cxn>
                    <a:cxn ang="0">
                      <a:pos x="T2" y="T3"/>
                    </a:cxn>
                    <a:cxn ang="0">
                      <a:pos x="T4" y="T5"/>
                    </a:cxn>
                    <a:cxn ang="0">
                      <a:pos x="T6" y="T7"/>
                    </a:cxn>
                    <a:cxn ang="0">
                      <a:pos x="T8" y="T9"/>
                    </a:cxn>
                  </a:cxnLst>
                  <a:rect l="0" t="0" r="r" b="b"/>
                  <a:pathLst>
                    <a:path w="200" h="202">
                      <a:moveTo>
                        <a:pt x="200" y="119"/>
                      </a:moveTo>
                      <a:cubicBezTo>
                        <a:pt x="192" y="166"/>
                        <a:pt x="150" y="202"/>
                        <a:pt x="101" y="202"/>
                      </a:cubicBezTo>
                      <a:cubicBezTo>
                        <a:pt x="45" y="202"/>
                        <a:pt x="0" y="156"/>
                        <a:pt x="0" y="101"/>
                      </a:cubicBezTo>
                      <a:cubicBezTo>
                        <a:pt x="0" y="45"/>
                        <a:pt x="45" y="0"/>
                        <a:pt x="101" y="0"/>
                      </a:cubicBezTo>
                      <a:cubicBezTo>
                        <a:pt x="150" y="0"/>
                        <a:pt x="192" y="35"/>
                        <a:pt x="200" y="82"/>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3" name="Freeform 305"/>
                <p:cNvSpPr/>
                <p:nvPr/>
              </p:nvSpPr>
              <p:spPr bwMode="auto">
                <a:xfrm>
                  <a:off x="1075373" y="3249613"/>
                  <a:ext cx="277813" cy="284163"/>
                </a:xfrm>
                <a:custGeom>
                  <a:avLst/>
                  <a:gdLst>
                    <a:gd name="T0" fmla="*/ 120 w 120"/>
                    <a:gd name="T1" fmla="*/ 79 h 123"/>
                    <a:gd name="T2" fmla="*/ 61 w 120"/>
                    <a:gd name="T3" fmla="*/ 123 h 123"/>
                    <a:gd name="T4" fmla="*/ 0 w 120"/>
                    <a:gd name="T5" fmla="*/ 62 h 123"/>
                    <a:gd name="T6" fmla="*/ 61 w 120"/>
                    <a:gd name="T7" fmla="*/ 0 h 123"/>
                    <a:gd name="T8" fmla="*/ 120 w 120"/>
                    <a:gd name="T9" fmla="*/ 43 h 123"/>
                  </a:gdLst>
                  <a:ahLst/>
                  <a:cxnLst>
                    <a:cxn ang="0">
                      <a:pos x="T0" y="T1"/>
                    </a:cxn>
                    <a:cxn ang="0">
                      <a:pos x="T2" y="T3"/>
                    </a:cxn>
                    <a:cxn ang="0">
                      <a:pos x="T4" y="T5"/>
                    </a:cxn>
                    <a:cxn ang="0">
                      <a:pos x="T6" y="T7"/>
                    </a:cxn>
                    <a:cxn ang="0">
                      <a:pos x="T8" y="T9"/>
                    </a:cxn>
                  </a:cxnLst>
                  <a:rect l="0" t="0" r="r" b="b"/>
                  <a:pathLst>
                    <a:path w="120" h="123">
                      <a:moveTo>
                        <a:pt x="120" y="79"/>
                      </a:moveTo>
                      <a:cubicBezTo>
                        <a:pt x="112" y="105"/>
                        <a:pt x="89" y="123"/>
                        <a:pt x="61" y="123"/>
                      </a:cubicBezTo>
                      <a:cubicBezTo>
                        <a:pt x="27" y="123"/>
                        <a:pt x="0" y="95"/>
                        <a:pt x="0" y="62"/>
                      </a:cubicBezTo>
                      <a:cubicBezTo>
                        <a:pt x="0" y="28"/>
                        <a:pt x="27" y="0"/>
                        <a:pt x="61" y="0"/>
                      </a:cubicBezTo>
                      <a:cubicBezTo>
                        <a:pt x="89" y="0"/>
                        <a:pt x="112" y="18"/>
                        <a:pt x="120" y="43"/>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0" name="Freeform 306"/>
                <p:cNvSpPr/>
                <p:nvPr/>
              </p:nvSpPr>
              <p:spPr bwMode="auto">
                <a:xfrm>
                  <a:off x="1159511" y="3335338"/>
                  <a:ext cx="98425" cy="115888"/>
                </a:xfrm>
                <a:custGeom>
                  <a:avLst/>
                  <a:gdLst>
                    <a:gd name="T0" fmla="*/ 43 w 43"/>
                    <a:gd name="T1" fmla="*/ 42 h 50"/>
                    <a:gd name="T2" fmla="*/ 25 w 43"/>
                    <a:gd name="T3" fmla="*/ 50 h 50"/>
                    <a:gd name="T4" fmla="*/ 0 w 43"/>
                    <a:gd name="T5" fmla="*/ 25 h 50"/>
                    <a:gd name="T6" fmla="*/ 25 w 43"/>
                    <a:gd name="T7" fmla="*/ 0 h 50"/>
                    <a:gd name="T8" fmla="*/ 42 w 43"/>
                    <a:gd name="T9" fmla="*/ 6 h 50"/>
                  </a:gdLst>
                  <a:ahLst/>
                  <a:cxnLst>
                    <a:cxn ang="0">
                      <a:pos x="T0" y="T1"/>
                    </a:cxn>
                    <a:cxn ang="0">
                      <a:pos x="T2" y="T3"/>
                    </a:cxn>
                    <a:cxn ang="0">
                      <a:pos x="T4" y="T5"/>
                    </a:cxn>
                    <a:cxn ang="0">
                      <a:pos x="T6" y="T7"/>
                    </a:cxn>
                    <a:cxn ang="0">
                      <a:pos x="T8" y="T9"/>
                    </a:cxn>
                  </a:cxnLst>
                  <a:rect l="0" t="0" r="r" b="b"/>
                  <a:pathLst>
                    <a:path w="43" h="50">
                      <a:moveTo>
                        <a:pt x="43" y="42"/>
                      </a:moveTo>
                      <a:cubicBezTo>
                        <a:pt x="38" y="47"/>
                        <a:pt x="32" y="50"/>
                        <a:pt x="25" y="50"/>
                      </a:cubicBezTo>
                      <a:cubicBezTo>
                        <a:pt x="12" y="50"/>
                        <a:pt x="0" y="38"/>
                        <a:pt x="0" y="25"/>
                      </a:cubicBezTo>
                      <a:cubicBezTo>
                        <a:pt x="0" y="11"/>
                        <a:pt x="12" y="0"/>
                        <a:pt x="25" y="0"/>
                      </a:cubicBezTo>
                      <a:cubicBezTo>
                        <a:pt x="32" y="0"/>
                        <a:pt x="38" y="2"/>
                        <a:pt x="42" y="6"/>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Line 307"/>
                <p:cNvSpPr>
                  <a:spLocks noChangeShapeType="1"/>
                </p:cNvSpPr>
                <p:nvPr/>
              </p:nvSpPr>
              <p:spPr bwMode="auto">
                <a:xfrm>
                  <a:off x="1218248" y="3390900"/>
                  <a:ext cx="346075"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39" name="Line 308"/>
                <p:cNvSpPr>
                  <a:spLocks noChangeShapeType="1"/>
                </p:cNvSpPr>
                <p:nvPr/>
              </p:nvSpPr>
              <p:spPr bwMode="auto">
                <a:xfrm flipV="1">
                  <a:off x="1564323"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0" name="Line 309"/>
                <p:cNvSpPr>
                  <a:spLocks noChangeShapeType="1"/>
                </p:cNvSpPr>
                <p:nvPr/>
              </p:nvSpPr>
              <p:spPr bwMode="auto">
                <a:xfrm flipH="1" flipV="1">
                  <a:off x="1564323"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1" name="Line 310"/>
                <p:cNvSpPr>
                  <a:spLocks noChangeShapeType="1"/>
                </p:cNvSpPr>
                <p:nvPr/>
              </p:nvSpPr>
              <p:spPr bwMode="auto">
                <a:xfrm flipV="1">
                  <a:off x="1483361"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2" name="Line 311"/>
                <p:cNvSpPr>
                  <a:spLocks noChangeShapeType="1"/>
                </p:cNvSpPr>
                <p:nvPr/>
              </p:nvSpPr>
              <p:spPr bwMode="auto">
                <a:xfrm flipH="1" flipV="1">
                  <a:off x="1483361"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3" name="Freeform 312"/>
                <p:cNvSpPr/>
                <p:nvPr/>
              </p:nvSpPr>
              <p:spPr bwMode="auto">
                <a:xfrm>
                  <a:off x="1011873" y="3600450"/>
                  <a:ext cx="101600" cy="71438"/>
                </a:xfrm>
                <a:custGeom>
                  <a:avLst/>
                  <a:gdLst>
                    <a:gd name="T0" fmla="*/ 64 w 64"/>
                    <a:gd name="T1" fmla="*/ 0 h 45"/>
                    <a:gd name="T2" fmla="*/ 37 w 64"/>
                    <a:gd name="T3" fmla="*/ 45 h 45"/>
                    <a:gd name="T4" fmla="*/ 0 w 64"/>
                    <a:gd name="T5" fmla="*/ 45 h 45"/>
                    <a:gd name="T6" fmla="*/ 24 w 64"/>
                    <a:gd name="T7" fmla="*/ 6 h 45"/>
                  </a:gdLst>
                  <a:ahLst/>
                  <a:cxnLst>
                    <a:cxn ang="0">
                      <a:pos x="T0" y="T1"/>
                    </a:cxn>
                    <a:cxn ang="0">
                      <a:pos x="T2" y="T3"/>
                    </a:cxn>
                    <a:cxn ang="0">
                      <a:pos x="T4" y="T5"/>
                    </a:cxn>
                    <a:cxn ang="0">
                      <a:pos x="T6" y="T7"/>
                    </a:cxn>
                  </a:cxnLst>
                  <a:rect l="0" t="0" r="r" b="b"/>
                  <a:pathLst>
                    <a:path w="64" h="45">
                      <a:moveTo>
                        <a:pt x="64" y="0"/>
                      </a:moveTo>
                      <a:lnTo>
                        <a:pt x="37" y="45"/>
                      </a:lnTo>
                      <a:lnTo>
                        <a:pt x="0" y="45"/>
                      </a:lnTo>
                      <a:lnTo>
                        <a:pt x="24" y="6"/>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4" name="Freeform 313"/>
                <p:cNvSpPr/>
                <p:nvPr/>
              </p:nvSpPr>
              <p:spPr bwMode="auto">
                <a:xfrm>
                  <a:off x="1340486" y="3575050"/>
                  <a:ext cx="79375" cy="96838"/>
                </a:xfrm>
                <a:custGeom>
                  <a:avLst/>
                  <a:gdLst>
                    <a:gd name="T0" fmla="*/ 15 w 50"/>
                    <a:gd name="T1" fmla="*/ 0 h 61"/>
                    <a:gd name="T2" fmla="*/ 50 w 50"/>
                    <a:gd name="T3" fmla="*/ 61 h 61"/>
                    <a:gd name="T4" fmla="*/ 13 w 50"/>
                    <a:gd name="T5" fmla="*/ 61 h 61"/>
                    <a:gd name="T6" fmla="*/ 0 w 50"/>
                    <a:gd name="T7" fmla="*/ 39 h 61"/>
                  </a:gdLst>
                  <a:ahLst/>
                  <a:cxnLst>
                    <a:cxn ang="0">
                      <a:pos x="T0" y="T1"/>
                    </a:cxn>
                    <a:cxn ang="0">
                      <a:pos x="T2" y="T3"/>
                    </a:cxn>
                    <a:cxn ang="0">
                      <a:pos x="T4" y="T5"/>
                    </a:cxn>
                    <a:cxn ang="0">
                      <a:pos x="T6" y="T7"/>
                    </a:cxn>
                  </a:cxnLst>
                  <a:rect l="0" t="0" r="r" b="b"/>
                  <a:pathLst>
                    <a:path w="50" h="61">
                      <a:moveTo>
                        <a:pt x="15" y="0"/>
                      </a:moveTo>
                      <a:lnTo>
                        <a:pt x="50" y="61"/>
                      </a:lnTo>
                      <a:lnTo>
                        <a:pt x="13" y="61"/>
                      </a:lnTo>
                      <a:lnTo>
                        <a:pt x="0" y="39"/>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154" name="组合 153"/>
            <p:cNvGrpSpPr/>
            <p:nvPr/>
          </p:nvGrpSpPr>
          <p:grpSpPr>
            <a:xfrm>
              <a:off x="1982824" y="4616278"/>
              <a:ext cx="329343" cy="329343"/>
              <a:chOff x="1606624" y="4922213"/>
              <a:chExt cx="397950" cy="397950"/>
            </a:xfrm>
          </p:grpSpPr>
          <p:sp>
            <p:nvSpPr>
              <p:cNvPr id="155" name="椭圆 154"/>
              <p:cNvSpPr/>
              <p:nvPr/>
            </p:nvSpPr>
            <p:spPr>
              <a:xfrm>
                <a:off x="1606624" y="492221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156" name="组合 155"/>
              <p:cNvGrpSpPr/>
              <p:nvPr/>
            </p:nvGrpSpPr>
            <p:grpSpPr>
              <a:xfrm>
                <a:off x="1692200" y="4988460"/>
                <a:ext cx="237536" cy="247379"/>
                <a:chOff x="4634865" y="3550921"/>
                <a:chExt cx="574675" cy="598488"/>
              </a:xfrm>
            </p:grpSpPr>
            <p:sp>
              <p:nvSpPr>
                <p:cNvPr id="157" name="Line 25"/>
                <p:cNvSpPr>
                  <a:spLocks noChangeShapeType="1"/>
                </p:cNvSpPr>
                <p:nvPr/>
              </p:nvSpPr>
              <p:spPr bwMode="auto">
                <a:xfrm flipV="1">
                  <a:off x="4946015"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8" name="Line 26"/>
                <p:cNvSpPr>
                  <a:spLocks noChangeShapeType="1"/>
                </p:cNvSpPr>
                <p:nvPr/>
              </p:nvSpPr>
              <p:spPr bwMode="auto">
                <a:xfrm flipV="1">
                  <a:off x="4836478"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9" name="Oval 27"/>
                <p:cNvSpPr>
                  <a:spLocks noChangeArrowheads="1"/>
                </p:cNvSpPr>
                <p:nvPr/>
              </p:nvSpPr>
              <p:spPr bwMode="auto">
                <a:xfrm>
                  <a:off x="4842828" y="3689033"/>
                  <a:ext cx="119063" cy="117475"/>
                </a:xfrm>
                <a:prstGeom prst="ellipse">
                  <a:avLst/>
                </a:pr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0" name="Line 28"/>
                <p:cNvSpPr>
                  <a:spLocks noChangeShapeType="1"/>
                </p:cNvSpPr>
                <p:nvPr/>
              </p:nvSpPr>
              <p:spPr bwMode="auto">
                <a:xfrm flipH="1">
                  <a:off x="4942840" y="3944621"/>
                  <a:ext cx="11113"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1" name="Line 29"/>
                <p:cNvSpPr>
                  <a:spLocks noChangeShapeType="1"/>
                </p:cNvSpPr>
                <p:nvPr/>
              </p:nvSpPr>
              <p:spPr bwMode="auto">
                <a:xfrm flipH="1">
                  <a:off x="4985703" y="3838258"/>
                  <a:ext cx="11113" cy="3016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2" name="Line 30"/>
                <p:cNvSpPr>
                  <a:spLocks noChangeShapeType="1"/>
                </p:cNvSpPr>
                <p:nvPr/>
              </p:nvSpPr>
              <p:spPr bwMode="auto">
                <a:xfrm flipH="1">
                  <a:off x="4904740" y="3922396"/>
                  <a:ext cx="26988" cy="142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3" name="Line 31"/>
                <p:cNvSpPr>
                  <a:spLocks noChangeShapeType="1"/>
                </p:cNvSpPr>
                <p:nvPr/>
              </p:nvSpPr>
              <p:spPr bwMode="auto">
                <a:xfrm flipH="1">
                  <a:off x="5009515" y="3877946"/>
                  <a:ext cx="26988" cy="1270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4" name="Line 32"/>
                <p:cNvSpPr>
                  <a:spLocks noChangeShapeType="1"/>
                </p:cNvSpPr>
                <p:nvPr/>
              </p:nvSpPr>
              <p:spPr bwMode="auto">
                <a:xfrm>
                  <a:off x="5009515" y="3922396"/>
                  <a:ext cx="28575"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5" name="Line 33"/>
                <p:cNvSpPr>
                  <a:spLocks noChangeShapeType="1"/>
                </p:cNvSpPr>
                <p:nvPr/>
              </p:nvSpPr>
              <p:spPr bwMode="auto">
                <a:xfrm>
                  <a:off x="4901565" y="3879533"/>
                  <a:ext cx="30163"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6" name="Freeform 34"/>
                <p:cNvSpPr/>
                <p:nvPr/>
              </p:nvSpPr>
              <p:spPr bwMode="auto">
                <a:xfrm>
                  <a:off x="4922203" y="3858896"/>
                  <a:ext cx="93663" cy="93663"/>
                </a:xfrm>
                <a:custGeom>
                  <a:avLst/>
                  <a:gdLst>
                    <a:gd name="T0" fmla="*/ 38 w 41"/>
                    <a:gd name="T1" fmla="*/ 28 h 41"/>
                    <a:gd name="T2" fmla="*/ 14 w 41"/>
                    <a:gd name="T3" fmla="*/ 38 h 41"/>
                    <a:gd name="T4" fmla="*/ 4 w 41"/>
                    <a:gd name="T5" fmla="*/ 14 h 41"/>
                    <a:gd name="T6" fmla="*/ 28 w 41"/>
                    <a:gd name="T7" fmla="*/ 4 h 41"/>
                    <a:gd name="T8" fmla="*/ 38 w 41"/>
                    <a:gd name="T9" fmla="*/ 28 h 41"/>
                  </a:gdLst>
                  <a:ahLst/>
                  <a:cxnLst>
                    <a:cxn ang="0">
                      <a:pos x="T0" y="T1"/>
                    </a:cxn>
                    <a:cxn ang="0">
                      <a:pos x="T2" y="T3"/>
                    </a:cxn>
                    <a:cxn ang="0">
                      <a:pos x="T4" y="T5"/>
                    </a:cxn>
                    <a:cxn ang="0">
                      <a:pos x="T6" y="T7"/>
                    </a:cxn>
                    <a:cxn ang="0">
                      <a:pos x="T8" y="T9"/>
                    </a:cxn>
                  </a:cxnLst>
                  <a:rect l="0" t="0" r="r" b="b"/>
                  <a:pathLst>
                    <a:path w="41" h="41">
                      <a:moveTo>
                        <a:pt x="38" y="28"/>
                      </a:moveTo>
                      <a:cubicBezTo>
                        <a:pt x="34" y="37"/>
                        <a:pt x="24" y="41"/>
                        <a:pt x="14" y="38"/>
                      </a:cubicBezTo>
                      <a:cubicBezTo>
                        <a:pt x="5" y="34"/>
                        <a:pt x="0" y="24"/>
                        <a:pt x="4" y="14"/>
                      </a:cubicBezTo>
                      <a:cubicBezTo>
                        <a:pt x="8" y="5"/>
                        <a:pt x="18" y="0"/>
                        <a:pt x="28" y="4"/>
                      </a:cubicBezTo>
                      <a:cubicBezTo>
                        <a:pt x="37" y="8"/>
                        <a:pt x="41" y="18"/>
                        <a:pt x="38" y="28"/>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7" name="Freeform 35"/>
                <p:cNvSpPr/>
                <p:nvPr/>
              </p:nvSpPr>
              <p:spPr bwMode="auto">
                <a:xfrm>
                  <a:off x="4634865" y="3550921"/>
                  <a:ext cx="574675" cy="598488"/>
                </a:xfrm>
                <a:custGeom>
                  <a:avLst/>
                  <a:gdLst>
                    <a:gd name="T0" fmla="*/ 194 w 254"/>
                    <a:gd name="T1" fmla="*/ 264 h 264"/>
                    <a:gd name="T2" fmla="*/ 190 w 254"/>
                    <a:gd name="T3" fmla="*/ 214 h 264"/>
                    <a:gd name="T4" fmla="*/ 210 w 254"/>
                    <a:gd name="T5" fmla="*/ 164 h 264"/>
                    <a:gd name="T6" fmla="*/ 189 w 254"/>
                    <a:gd name="T7" fmla="*/ 42 h 264"/>
                    <a:gd name="T8" fmla="*/ 62 w 254"/>
                    <a:gd name="T9" fmla="*/ 39 h 264"/>
                    <a:gd name="T10" fmla="*/ 32 w 254"/>
                    <a:gd name="T11" fmla="*/ 109 h 264"/>
                    <a:gd name="T12" fmla="*/ 29 w 254"/>
                    <a:gd name="T13" fmla="*/ 131 h 264"/>
                    <a:gd name="T14" fmla="*/ 3 w 254"/>
                    <a:gd name="T15" fmla="*/ 161 h 264"/>
                    <a:gd name="T16" fmla="*/ 10 w 254"/>
                    <a:gd name="T17" fmla="*/ 171 h 264"/>
                    <a:gd name="T18" fmla="*/ 26 w 254"/>
                    <a:gd name="T19" fmla="*/ 174 h 264"/>
                    <a:gd name="T20" fmla="*/ 33 w 254"/>
                    <a:gd name="T21" fmla="*/ 197 h 264"/>
                    <a:gd name="T22" fmla="*/ 31 w 254"/>
                    <a:gd name="T23" fmla="*/ 219 h 264"/>
                    <a:gd name="T24" fmla="*/ 34 w 254"/>
                    <a:gd name="T25" fmla="*/ 240 h 264"/>
                    <a:gd name="T26" fmla="*/ 88 w 254"/>
                    <a:gd name="T27" fmla="*/ 238 h 264"/>
                    <a:gd name="T28" fmla="*/ 95 w 254"/>
                    <a:gd name="T2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64">
                      <a:moveTo>
                        <a:pt x="194" y="264"/>
                      </a:moveTo>
                      <a:cubicBezTo>
                        <a:pt x="192" y="252"/>
                        <a:pt x="189" y="233"/>
                        <a:pt x="190" y="214"/>
                      </a:cubicBezTo>
                      <a:cubicBezTo>
                        <a:pt x="190" y="214"/>
                        <a:pt x="197" y="184"/>
                        <a:pt x="210" y="164"/>
                      </a:cubicBezTo>
                      <a:cubicBezTo>
                        <a:pt x="210" y="164"/>
                        <a:pt x="254" y="90"/>
                        <a:pt x="189" y="42"/>
                      </a:cubicBezTo>
                      <a:cubicBezTo>
                        <a:pt x="189" y="42"/>
                        <a:pt x="132" y="0"/>
                        <a:pt x="62" y="39"/>
                      </a:cubicBezTo>
                      <a:cubicBezTo>
                        <a:pt x="62" y="39"/>
                        <a:pt x="24" y="56"/>
                        <a:pt x="32" y="109"/>
                      </a:cubicBezTo>
                      <a:cubicBezTo>
                        <a:pt x="32" y="109"/>
                        <a:pt x="33" y="124"/>
                        <a:pt x="29" y="131"/>
                      </a:cubicBezTo>
                      <a:cubicBezTo>
                        <a:pt x="3" y="161"/>
                        <a:pt x="3" y="161"/>
                        <a:pt x="3" y="161"/>
                      </a:cubicBezTo>
                      <a:cubicBezTo>
                        <a:pt x="3" y="161"/>
                        <a:pt x="0" y="170"/>
                        <a:pt x="10" y="171"/>
                      </a:cubicBezTo>
                      <a:cubicBezTo>
                        <a:pt x="26" y="174"/>
                        <a:pt x="26" y="174"/>
                        <a:pt x="26" y="174"/>
                      </a:cubicBezTo>
                      <a:cubicBezTo>
                        <a:pt x="26" y="174"/>
                        <a:pt x="32" y="187"/>
                        <a:pt x="33" y="197"/>
                      </a:cubicBezTo>
                      <a:cubicBezTo>
                        <a:pt x="33" y="207"/>
                        <a:pt x="31" y="219"/>
                        <a:pt x="31" y="219"/>
                      </a:cubicBezTo>
                      <a:cubicBezTo>
                        <a:pt x="31" y="219"/>
                        <a:pt x="26" y="233"/>
                        <a:pt x="34" y="240"/>
                      </a:cubicBezTo>
                      <a:cubicBezTo>
                        <a:pt x="36" y="240"/>
                        <a:pt x="42" y="248"/>
                        <a:pt x="88" y="238"/>
                      </a:cubicBezTo>
                      <a:cubicBezTo>
                        <a:pt x="88" y="238"/>
                        <a:pt x="92" y="240"/>
                        <a:pt x="95" y="264"/>
                      </a:cubicBezTo>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8" name="Line 36"/>
                <p:cNvSpPr>
                  <a:spLocks noChangeShapeType="1"/>
                </p:cNvSpPr>
                <p:nvPr/>
              </p:nvSpPr>
              <p:spPr bwMode="auto">
                <a:xfrm>
                  <a:off x="4714240" y="4000183"/>
                  <a:ext cx="42863"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9" name="Line 37"/>
                <p:cNvSpPr>
                  <a:spLocks noChangeShapeType="1"/>
                </p:cNvSpPr>
                <p:nvPr/>
              </p:nvSpPr>
              <p:spPr bwMode="auto">
                <a:xfrm flipV="1">
                  <a:off x="4901565" y="3652521"/>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0" name="Line 38"/>
                <p:cNvSpPr>
                  <a:spLocks noChangeShapeType="1"/>
                </p:cNvSpPr>
                <p:nvPr/>
              </p:nvSpPr>
              <p:spPr bwMode="auto">
                <a:xfrm flipV="1">
                  <a:off x="4901565" y="3806508"/>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1" name="Line 39"/>
                <p:cNvSpPr>
                  <a:spLocks noChangeShapeType="1"/>
                </p:cNvSpPr>
                <p:nvPr/>
              </p:nvSpPr>
              <p:spPr bwMode="auto">
                <a:xfrm>
                  <a:off x="4961890"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2" name="Line 40"/>
                <p:cNvSpPr>
                  <a:spLocks noChangeShapeType="1"/>
                </p:cNvSpPr>
                <p:nvPr/>
              </p:nvSpPr>
              <p:spPr bwMode="auto">
                <a:xfrm>
                  <a:off x="4807903"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3" name="Line 41"/>
                <p:cNvSpPr>
                  <a:spLocks noChangeShapeType="1"/>
                </p:cNvSpPr>
                <p:nvPr/>
              </p:nvSpPr>
              <p:spPr bwMode="auto">
                <a:xfrm flipH="1" flipV="1">
                  <a:off x="4836478"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4" name="Line 42"/>
                <p:cNvSpPr>
                  <a:spLocks noChangeShapeType="1"/>
                </p:cNvSpPr>
                <p:nvPr/>
              </p:nvSpPr>
              <p:spPr bwMode="auto">
                <a:xfrm flipH="1" flipV="1">
                  <a:off x="4946015"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5" name="Line 43"/>
                <p:cNvSpPr>
                  <a:spLocks noChangeShapeType="1"/>
                </p:cNvSpPr>
                <p:nvPr/>
              </p:nvSpPr>
              <p:spPr bwMode="auto">
                <a:xfrm>
                  <a:off x="4985703" y="3944621"/>
                  <a:ext cx="14288"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6" name="Line 44"/>
                <p:cNvSpPr>
                  <a:spLocks noChangeShapeType="1"/>
                </p:cNvSpPr>
                <p:nvPr/>
              </p:nvSpPr>
              <p:spPr bwMode="auto">
                <a:xfrm>
                  <a:off x="4941253" y="3841433"/>
                  <a:ext cx="12700"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762698" y="2072917"/>
              <a:ext cx="10089246" cy="783590"/>
            </a:xfrm>
            <a:prstGeom prst="rect">
              <a:avLst/>
            </a:prstGeom>
            <a:noFill/>
          </p:spPr>
          <p:txBody>
            <a:bodyPr wrap="square">
              <a:spAutoFit/>
            </a:bodyPr>
            <a:lstStyle/>
            <a:p>
              <a:pPr>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2022, the range of spread fluctuations was between -0.2 and 0.2, significantly smaller compared to 2021, indicating a greatly reduced variance.</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Spread in Year 2022</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Z-scores in Year 2022</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644842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4. Backtest in training data (Single year-2022)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4" name="图片 3"/>
          <p:cNvPicPr>
            <a:picLocks noChangeAspect="1"/>
          </p:cNvPicPr>
          <p:nvPr/>
        </p:nvPicPr>
        <p:blipFill>
          <a:blip r:embed="rId1"/>
          <a:stretch>
            <a:fillRect/>
          </a:stretch>
        </p:blipFill>
        <p:spPr>
          <a:xfrm>
            <a:off x="861060" y="1482725"/>
            <a:ext cx="4965160" cy="3060000"/>
          </a:xfrm>
          <a:prstGeom prst="rect">
            <a:avLst/>
          </a:prstGeom>
        </p:spPr>
      </p:pic>
      <p:pic>
        <p:nvPicPr>
          <p:cNvPr id="5" name="图片 4"/>
          <p:cNvPicPr>
            <a:picLocks noChangeAspect="1"/>
          </p:cNvPicPr>
          <p:nvPr/>
        </p:nvPicPr>
        <p:blipFill>
          <a:blip r:embed="rId2"/>
          <a:stretch>
            <a:fillRect/>
          </a:stretch>
        </p:blipFill>
        <p:spPr>
          <a:xfrm>
            <a:off x="6548755" y="1482725"/>
            <a:ext cx="4696460" cy="3023235"/>
          </a:xfrm>
          <a:prstGeom prst="rect">
            <a:avLst/>
          </a:prstGeom>
        </p:spPr>
      </p:pic>
      <p:sp>
        <p:nvSpPr>
          <p:cNvPr id="8" name="文本框 7"/>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536360" y="2084491"/>
              <a:ext cx="10782300" cy="783590"/>
            </a:xfrm>
            <a:prstGeom prst="rect">
              <a:avLst/>
            </a:prstGeom>
            <a:noFill/>
          </p:spPr>
          <p:txBody>
            <a:bodyPr wrap="square">
              <a:spAutoFit/>
            </a:bodyPr>
            <a:lstStyle/>
            <a:p>
              <a:pPr algn="just">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2022, the returns showed a gradual upward trend, with cumulative P&amp;L exceeding 0.6. However, there was a significant drawdown over the long term, which occurred due to the absence of implementing a stop-loss strategy.</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Trading signals</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performance</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6" name="文本框 5"/>
          <p:cNvSpPr txBox="1"/>
          <p:nvPr/>
        </p:nvSpPr>
        <p:spPr>
          <a:xfrm>
            <a:off x="698500" y="641985"/>
            <a:ext cx="644842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4. Backtest in training data (Single year-2022)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7" name="图片 6"/>
          <p:cNvPicPr>
            <a:picLocks noChangeAspect="1"/>
          </p:cNvPicPr>
          <p:nvPr/>
        </p:nvPicPr>
        <p:blipFill>
          <a:blip r:embed="rId1"/>
          <a:stretch>
            <a:fillRect/>
          </a:stretch>
        </p:blipFill>
        <p:spPr>
          <a:xfrm>
            <a:off x="792480" y="1356360"/>
            <a:ext cx="5104341" cy="3060000"/>
          </a:xfrm>
          <a:prstGeom prst="rect">
            <a:avLst/>
          </a:prstGeom>
        </p:spPr>
      </p:pic>
      <p:pic>
        <p:nvPicPr>
          <p:cNvPr id="8" name="图片 7"/>
          <p:cNvPicPr>
            <a:picLocks noChangeAspect="1"/>
          </p:cNvPicPr>
          <p:nvPr/>
        </p:nvPicPr>
        <p:blipFill>
          <a:blip r:embed="rId2"/>
          <a:stretch>
            <a:fillRect/>
          </a:stretch>
        </p:blipFill>
        <p:spPr>
          <a:xfrm>
            <a:off x="6299835" y="1353185"/>
            <a:ext cx="5012186" cy="3060000"/>
          </a:xfrm>
          <a:prstGeom prst="rect">
            <a:avLst/>
          </a:prstGeom>
        </p:spPr>
      </p:pic>
      <p:sp>
        <p:nvSpPr>
          <p:cNvPr id="9" name="文本框 8"/>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762698" y="2072917"/>
              <a:ext cx="10089246" cy="783590"/>
            </a:xfrm>
            <a:prstGeom prst="rect">
              <a:avLst/>
            </a:prstGeom>
            <a:noFill/>
          </p:spPr>
          <p:txBody>
            <a:bodyPr wrap="square">
              <a:spAutoFit/>
            </a:bodyPr>
            <a:lstStyle/>
            <a:p>
              <a:pPr>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2023, the range of spread fluctuations expanded compared to 2022, yet it still fluctuated around zero. This indicates that the strategy can be effective but may face significant drawdowns.</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Spread in Year 2023</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Z-scores in Year 2023</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644842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5. Backtest in training data (Single year-2023)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6" name="图片 5"/>
          <p:cNvPicPr>
            <a:picLocks noChangeAspect="1"/>
          </p:cNvPicPr>
          <p:nvPr/>
        </p:nvPicPr>
        <p:blipFill>
          <a:blip r:embed="rId1"/>
          <a:stretch>
            <a:fillRect/>
          </a:stretch>
        </p:blipFill>
        <p:spPr>
          <a:xfrm>
            <a:off x="817880" y="1492885"/>
            <a:ext cx="4855375" cy="3060000"/>
          </a:xfrm>
          <a:prstGeom prst="rect">
            <a:avLst/>
          </a:prstGeom>
        </p:spPr>
      </p:pic>
      <p:pic>
        <p:nvPicPr>
          <p:cNvPr id="7" name="图片 6"/>
          <p:cNvPicPr>
            <a:picLocks noChangeAspect="1"/>
          </p:cNvPicPr>
          <p:nvPr/>
        </p:nvPicPr>
        <p:blipFill>
          <a:blip r:embed="rId2"/>
          <a:srcRect t="1974"/>
          <a:stretch>
            <a:fillRect/>
          </a:stretch>
        </p:blipFill>
        <p:spPr>
          <a:xfrm>
            <a:off x="6297295" y="1552575"/>
            <a:ext cx="5105400" cy="3090545"/>
          </a:xfrm>
          <a:prstGeom prst="rect">
            <a:avLst/>
          </a:prstGeom>
        </p:spPr>
      </p:pic>
      <p:sp>
        <p:nvSpPr>
          <p:cNvPr id="8" name="文本框 7"/>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466001"/>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678600" y="1842556"/>
              <a:ext cx="10582910" cy="1129665"/>
            </a:xfrm>
            <a:prstGeom prst="rect">
              <a:avLst/>
            </a:prstGeom>
            <a:noFill/>
          </p:spPr>
          <p:txBody>
            <a:bodyPr wrap="square">
              <a:spAutoFit/>
            </a:bodyPr>
            <a:lstStyle/>
            <a:p>
              <a:pPr algn="just">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By 2023, cumulative returns had reached as high as 0.8, but subsequently, there was a significant long-term drawdown. This occurred because of signal reversals in trading direction due to intense spread fluctuations. Once again, this underscores the necessity of implementing a stop-loss strategy.</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Trading signals</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performance</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6" name="文本框 5"/>
          <p:cNvSpPr txBox="1"/>
          <p:nvPr/>
        </p:nvSpPr>
        <p:spPr>
          <a:xfrm>
            <a:off x="698500" y="641985"/>
            <a:ext cx="644842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5. Backtest in training data (Single year-2023)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4" name="图片 3"/>
          <p:cNvPicPr>
            <a:picLocks noChangeAspect="1"/>
          </p:cNvPicPr>
          <p:nvPr/>
        </p:nvPicPr>
        <p:blipFill>
          <a:blip r:embed="rId1"/>
          <a:stretch>
            <a:fillRect/>
          </a:stretch>
        </p:blipFill>
        <p:spPr>
          <a:xfrm>
            <a:off x="840740" y="1341120"/>
            <a:ext cx="5007273" cy="3060000"/>
          </a:xfrm>
          <a:prstGeom prst="rect">
            <a:avLst/>
          </a:prstGeom>
        </p:spPr>
      </p:pic>
      <p:pic>
        <p:nvPicPr>
          <p:cNvPr id="5" name="图片 4"/>
          <p:cNvPicPr>
            <a:picLocks noChangeAspect="1"/>
          </p:cNvPicPr>
          <p:nvPr/>
        </p:nvPicPr>
        <p:blipFill>
          <a:blip r:embed="rId2"/>
          <a:stretch>
            <a:fillRect/>
          </a:stretch>
        </p:blipFill>
        <p:spPr>
          <a:xfrm>
            <a:off x="6296660" y="1330325"/>
            <a:ext cx="5018941" cy="3060000"/>
          </a:xfrm>
          <a:prstGeom prst="rect">
            <a:avLst/>
          </a:prstGeom>
        </p:spPr>
      </p:pic>
      <p:sp>
        <p:nvSpPr>
          <p:cNvPr id="9" name="文本框 8"/>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513626"/>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762698" y="2072917"/>
              <a:ext cx="10089246" cy="783590"/>
            </a:xfrm>
            <a:prstGeom prst="rect">
              <a:avLst/>
            </a:prstGeom>
            <a:noFill/>
          </p:spPr>
          <p:txBody>
            <a:bodyPr wrap="square">
              <a:spAutoFit/>
            </a:bodyPr>
            <a:lstStyle/>
            <a:p>
              <a:pPr>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the first half of 2024, the spread exhibited concentrated unidirectional large fluctuations, indicating that the strategy could also face significant drawdowns.</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Spread in Year 2024</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Z-scores in Year 2024</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605028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6. Backtest in test data (2024-01 to 2024-05)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4" name="图片 3"/>
          <p:cNvPicPr>
            <a:picLocks noChangeAspect="1"/>
          </p:cNvPicPr>
          <p:nvPr/>
        </p:nvPicPr>
        <p:blipFill>
          <a:blip r:embed="rId1"/>
          <a:stretch>
            <a:fillRect/>
          </a:stretch>
        </p:blipFill>
        <p:spPr>
          <a:xfrm>
            <a:off x="855345" y="1480820"/>
            <a:ext cx="4978209" cy="3060000"/>
          </a:xfrm>
          <a:prstGeom prst="rect">
            <a:avLst/>
          </a:prstGeom>
        </p:spPr>
      </p:pic>
      <p:pic>
        <p:nvPicPr>
          <p:cNvPr id="5" name="图片 4"/>
          <p:cNvPicPr>
            <a:picLocks noChangeAspect="1"/>
          </p:cNvPicPr>
          <p:nvPr/>
        </p:nvPicPr>
        <p:blipFill>
          <a:blip r:embed="rId2"/>
          <a:stretch>
            <a:fillRect/>
          </a:stretch>
        </p:blipFill>
        <p:spPr>
          <a:xfrm>
            <a:off x="6296025" y="1376680"/>
            <a:ext cx="4914265" cy="3126740"/>
          </a:xfrm>
          <a:prstGeom prst="rect">
            <a:avLst/>
          </a:prstGeom>
        </p:spPr>
      </p:pic>
      <p:sp>
        <p:nvSpPr>
          <p:cNvPr id="8" name="文本框 7"/>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466001"/>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678600" y="2053376"/>
              <a:ext cx="10582910" cy="783590"/>
            </a:xfrm>
            <a:prstGeom prst="rect">
              <a:avLst/>
            </a:prstGeom>
            <a:noFill/>
          </p:spPr>
          <p:txBody>
            <a:bodyPr wrap="square">
              <a:spAutoFit/>
            </a:bodyPr>
            <a:lstStyle/>
            <a:p>
              <a:pPr algn="just">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the first half of 2024, cumulative returns reached 0.5. However, the strategy also faced significant and prolonged drawdowns. Next, we will discuss the performance of the strategy after incorporating stop-loss signals.</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Trading signals</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performance</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5672810" y="118266"/>
            <a:ext cx="2297928"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Building strategy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8" name="文本框 17"/>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605028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6. Backtest in test data (2024-01 to 2024-05)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7" name="图片 6"/>
          <p:cNvPicPr>
            <a:picLocks noChangeAspect="1"/>
          </p:cNvPicPr>
          <p:nvPr/>
        </p:nvPicPr>
        <p:blipFill>
          <a:blip r:embed="rId1"/>
          <a:stretch>
            <a:fillRect/>
          </a:stretch>
        </p:blipFill>
        <p:spPr>
          <a:xfrm>
            <a:off x="864235" y="1304290"/>
            <a:ext cx="4959750" cy="3060000"/>
          </a:xfrm>
          <a:prstGeom prst="rect">
            <a:avLst/>
          </a:prstGeom>
        </p:spPr>
      </p:pic>
      <p:pic>
        <p:nvPicPr>
          <p:cNvPr id="8" name="图片 7"/>
          <p:cNvPicPr>
            <a:picLocks noChangeAspect="1"/>
          </p:cNvPicPr>
          <p:nvPr/>
        </p:nvPicPr>
        <p:blipFill>
          <a:blip r:embed="rId2"/>
          <a:stretch>
            <a:fillRect/>
          </a:stretch>
        </p:blipFill>
        <p:spPr>
          <a:xfrm>
            <a:off x="6352540" y="1319530"/>
            <a:ext cx="4946650" cy="3034665"/>
          </a:xfrm>
          <a:prstGeom prst="rect">
            <a:avLst/>
          </a:prstGeom>
        </p:spPr>
      </p:pic>
      <p:sp>
        <p:nvSpPr>
          <p:cNvPr id="9" name="文本框 8"/>
          <p:cNvSpPr txBox="1"/>
          <p:nvPr/>
        </p:nvSpPr>
        <p:spPr>
          <a:xfrm>
            <a:off x="588010" y="523367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reeform 5"/>
          <p:cNvSpPr>
            <a:spLocks noEditPoints="1"/>
          </p:cNvSpPr>
          <p:nvPr/>
        </p:nvSpPr>
        <p:spPr bwMode="auto">
          <a:xfrm>
            <a:off x="7825350" y="2142036"/>
            <a:ext cx="3047384" cy="3691163"/>
          </a:xfrm>
          <a:custGeom>
            <a:avLst/>
            <a:gdLst>
              <a:gd name="T0" fmla="*/ 242 w 1061"/>
              <a:gd name="T1" fmla="*/ 1266 h 1286"/>
              <a:gd name="T2" fmla="*/ 953 w 1061"/>
              <a:gd name="T3" fmla="*/ 1247 h 1286"/>
              <a:gd name="T4" fmla="*/ 953 w 1061"/>
              <a:gd name="T5" fmla="*/ 1286 h 1286"/>
              <a:gd name="T6" fmla="*/ 320 w 1061"/>
              <a:gd name="T7" fmla="*/ 776 h 1286"/>
              <a:gd name="T8" fmla="*/ 372 w 1061"/>
              <a:gd name="T9" fmla="*/ 724 h 1286"/>
              <a:gd name="T10" fmla="*/ 424 w 1061"/>
              <a:gd name="T11" fmla="*/ 776 h 1286"/>
              <a:gd name="T12" fmla="*/ 372 w 1061"/>
              <a:gd name="T13" fmla="*/ 829 h 1286"/>
              <a:gd name="T14" fmla="*/ 83 w 1061"/>
              <a:gd name="T15" fmla="*/ 1202 h 1286"/>
              <a:gd name="T16" fmla="*/ 780 w 1061"/>
              <a:gd name="T17" fmla="*/ 598 h 1286"/>
              <a:gd name="T18" fmla="*/ 815 w 1061"/>
              <a:gd name="T19" fmla="*/ 615 h 1286"/>
              <a:gd name="T20" fmla="*/ 583 w 1061"/>
              <a:gd name="T21" fmla="*/ 1064 h 1286"/>
              <a:gd name="T22" fmla="*/ 27 w 1061"/>
              <a:gd name="T23" fmla="*/ 1274 h 1286"/>
              <a:gd name="T24" fmla="*/ 18 w 1061"/>
              <a:gd name="T25" fmla="*/ 1275 h 1286"/>
              <a:gd name="T26" fmla="*/ 10 w 1061"/>
              <a:gd name="T27" fmla="*/ 1272 h 1286"/>
              <a:gd name="T28" fmla="*/ 2 w 1061"/>
              <a:gd name="T29" fmla="*/ 1263 h 1286"/>
              <a:gd name="T30" fmla="*/ 0 w 1061"/>
              <a:gd name="T31" fmla="*/ 1254 h 1286"/>
              <a:gd name="T32" fmla="*/ 28 w 1061"/>
              <a:gd name="T33" fmla="*/ 679 h 1286"/>
              <a:gd name="T34" fmla="*/ 33 w 1061"/>
              <a:gd name="T35" fmla="*/ 662 h 1286"/>
              <a:gd name="T36" fmla="*/ 398 w 1061"/>
              <a:gd name="T37" fmla="*/ 303 h 1286"/>
              <a:gd name="T38" fmla="*/ 68 w 1061"/>
              <a:gd name="T39" fmla="*/ 681 h 1286"/>
              <a:gd name="T40" fmla="*/ 328 w 1061"/>
              <a:gd name="T41" fmla="*/ 804 h 1286"/>
              <a:gd name="T42" fmla="*/ 363 w 1061"/>
              <a:gd name="T43" fmla="*/ 767 h 1286"/>
              <a:gd name="T44" fmla="*/ 363 w 1061"/>
              <a:gd name="T45" fmla="*/ 786 h 1286"/>
              <a:gd name="T46" fmla="*/ 382 w 1061"/>
              <a:gd name="T47" fmla="*/ 786 h 1286"/>
              <a:gd name="T48" fmla="*/ 382 w 1061"/>
              <a:gd name="T49" fmla="*/ 767 h 1286"/>
              <a:gd name="T50" fmla="*/ 363 w 1061"/>
              <a:gd name="T51" fmla="*/ 767 h 1286"/>
              <a:gd name="T52" fmla="*/ 503 w 1061"/>
              <a:gd name="T53" fmla="*/ 7 h 1286"/>
              <a:gd name="T54" fmla="*/ 412 w 1061"/>
              <a:gd name="T55" fmla="*/ 168 h 1286"/>
              <a:gd name="T56" fmla="*/ 1023 w 1061"/>
              <a:gd name="T57" fmla="*/ 391 h 1286"/>
              <a:gd name="T58" fmla="*/ 1054 w 1061"/>
              <a:gd name="T59" fmla="*/ 414 h 1286"/>
              <a:gd name="T60" fmla="*/ 942 w 1061"/>
              <a:gd name="T61" fmla="*/ 564 h 1286"/>
              <a:gd name="T62" fmla="*/ 373 w 1061"/>
              <a:gd name="T63" fmla="*/ 188 h 1286"/>
              <a:gd name="T64" fmla="*/ 373 w 1061"/>
              <a:gd name="T65" fmla="*/ 188 h 1286"/>
              <a:gd name="T66" fmla="*/ 476 w 1061"/>
              <a:gd name="T67" fmla="*/ 11 h 1286"/>
              <a:gd name="T68" fmla="*/ 26 w 1061"/>
              <a:gd name="T69" fmla="*/ 1274 h 1286"/>
              <a:gd name="T70" fmla="*/ 1 w 1061"/>
              <a:gd name="T71" fmla="*/ 126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1" h="1286">
                <a:moveTo>
                  <a:pt x="261" y="1286"/>
                </a:moveTo>
                <a:cubicBezTo>
                  <a:pt x="250" y="1286"/>
                  <a:pt x="242" y="1277"/>
                  <a:pt x="242" y="1266"/>
                </a:cubicBezTo>
                <a:cubicBezTo>
                  <a:pt x="242" y="1256"/>
                  <a:pt x="250" y="1247"/>
                  <a:pt x="261" y="1247"/>
                </a:cubicBezTo>
                <a:cubicBezTo>
                  <a:pt x="953" y="1247"/>
                  <a:pt x="953" y="1247"/>
                  <a:pt x="953" y="1247"/>
                </a:cubicBezTo>
                <a:cubicBezTo>
                  <a:pt x="964" y="1247"/>
                  <a:pt x="972" y="1256"/>
                  <a:pt x="972" y="1266"/>
                </a:cubicBezTo>
                <a:cubicBezTo>
                  <a:pt x="972" y="1277"/>
                  <a:pt x="964" y="1286"/>
                  <a:pt x="953" y="1286"/>
                </a:cubicBezTo>
                <a:lnTo>
                  <a:pt x="261" y="1286"/>
                </a:lnTo>
                <a:close/>
                <a:moveTo>
                  <a:pt x="320" y="776"/>
                </a:moveTo>
                <a:cubicBezTo>
                  <a:pt x="320" y="762"/>
                  <a:pt x="326" y="749"/>
                  <a:pt x="335" y="739"/>
                </a:cubicBezTo>
                <a:cubicBezTo>
                  <a:pt x="345" y="730"/>
                  <a:pt x="358" y="724"/>
                  <a:pt x="372" y="724"/>
                </a:cubicBezTo>
                <a:cubicBezTo>
                  <a:pt x="387" y="724"/>
                  <a:pt x="400" y="730"/>
                  <a:pt x="409" y="739"/>
                </a:cubicBezTo>
                <a:cubicBezTo>
                  <a:pt x="419" y="749"/>
                  <a:pt x="424" y="762"/>
                  <a:pt x="424" y="776"/>
                </a:cubicBezTo>
                <a:cubicBezTo>
                  <a:pt x="424" y="791"/>
                  <a:pt x="419" y="804"/>
                  <a:pt x="409" y="813"/>
                </a:cubicBezTo>
                <a:cubicBezTo>
                  <a:pt x="400" y="823"/>
                  <a:pt x="387" y="829"/>
                  <a:pt x="372" y="829"/>
                </a:cubicBezTo>
                <a:cubicBezTo>
                  <a:pt x="368" y="829"/>
                  <a:pt x="363" y="828"/>
                  <a:pt x="359" y="827"/>
                </a:cubicBezTo>
                <a:cubicBezTo>
                  <a:pt x="83" y="1202"/>
                  <a:pt x="83" y="1202"/>
                  <a:pt x="83" y="1202"/>
                </a:cubicBezTo>
                <a:cubicBezTo>
                  <a:pt x="189" y="1151"/>
                  <a:pt x="393" y="1060"/>
                  <a:pt x="567" y="1027"/>
                </a:cubicBezTo>
                <a:cubicBezTo>
                  <a:pt x="780" y="598"/>
                  <a:pt x="780" y="598"/>
                  <a:pt x="780" y="598"/>
                </a:cubicBezTo>
                <a:cubicBezTo>
                  <a:pt x="785" y="588"/>
                  <a:pt x="796" y="584"/>
                  <a:pt x="806" y="589"/>
                </a:cubicBezTo>
                <a:cubicBezTo>
                  <a:pt x="815" y="594"/>
                  <a:pt x="819" y="606"/>
                  <a:pt x="815" y="615"/>
                </a:cubicBezTo>
                <a:cubicBezTo>
                  <a:pt x="598" y="1052"/>
                  <a:pt x="598" y="1052"/>
                  <a:pt x="598" y="1052"/>
                </a:cubicBezTo>
                <a:cubicBezTo>
                  <a:pt x="595" y="1058"/>
                  <a:pt x="590" y="1063"/>
                  <a:pt x="583" y="1064"/>
                </a:cubicBezTo>
                <a:cubicBezTo>
                  <a:pt x="346" y="1106"/>
                  <a:pt x="41" y="1266"/>
                  <a:pt x="29" y="1273"/>
                </a:cubicBezTo>
                <a:cubicBezTo>
                  <a:pt x="28" y="1273"/>
                  <a:pt x="28" y="1273"/>
                  <a:pt x="27" y="1274"/>
                </a:cubicBezTo>
                <a:cubicBezTo>
                  <a:pt x="26" y="1274"/>
                  <a:pt x="26" y="1274"/>
                  <a:pt x="26" y="1274"/>
                </a:cubicBezTo>
                <a:cubicBezTo>
                  <a:pt x="23" y="1275"/>
                  <a:pt x="21" y="1275"/>
                  <a:pt x="18" y="1275"/>
                </a:cubicBezTo>
                <a:cubicBezTo>
                  <a:pt x="16" y="1275"/>
                  <a:pt x="13" y="1274"/>
                  <a:pt x="11" y="1273"/>
                </a:cubicBezTo>
                <a:cubicBezTo>
                  <a:pt x="10" y="1272"/>
                  <a:pt x="10" y="1272"/>
                  <a:pt x="10" y="1272"/>
                </a:cubicBezTo>
                <a:cubicBezTo>
                  <a:pt x="8" y="1271"/>
                  <a:pt x="6" y="1270"/>
                  <a:pt x="5" y="1268"/>
                </a:cubicBezTo>
                <a:cubicBezTo>
                  <a:pt x="4" y="1267"/>
                  <a:pt x="2" y="1265"/>
                  <a:pt x="2" y="1263"/>
                </a:cubicBezTo>
                <a:cubicBezTo>
                  <a:pt x="1" y="1262"/>
                  <a:pt x="1" y="1262"/>
                  <a:pt x="1" y="1262"/>
                </a:cubicBezTo>
                <a:cubicBezTo>
                  <a:pt x="0" y="1259"/>
                  <a:pt x="0" y="1257"/>
                  <a:pt x="0" y="1254"/>
                </a:cubicBezTo>
                <a:cubicBezTo>
                  <a:pt x="0" y="1253"/>
                  <a:pt x="1" y="1252"/>
                  <a:pt x="1" y="1251"/>
                </a:cubicBezTo>
                <a:cubicBezTo>
                  <a:pt x="5" y="1231"/>
                  <a:pt x="70" y="907"/>
                  <a:pt x="28" y="679"/>
                </a:cubicBezTo>
                <a:cubicBezTo>
                  <a:pt x="27" y="672"/>
                  <a:pt x="29" y="666"/>
                  <a:pt x="33" y="662"/>
                </a:cubicBezTo>
                <a:cubicBezTo>
                  <a:pt x="33" y="662"/>
                  <a:pt x="33" y="662"/>
                  <a:pt x="33" y="662"/>
                </a:cubicBezTo>
                <a:cubicBezTo>
                  <a:pt x="370" y="304"/>
                  <a:pt x="370" y="304"/>
                  <a:pt x="370" y="304"/>
                </a:cubicBezTo>
                <a:cubicBezTo>
                  <a:pt x="378" y="296"/>
                  <a:pt x="390" y="296"/>
                  <a:pt x="398" y="303"/>
                </a:cubicBezTo>
                <a:cubicBezTo>
                  <a:pt x="405" y="310"/>
                  <a:pt x="406" y="323"/>
                  <a:pt x="399" y="330"/>
                </a:cubicBezTo>
                <a:cubicBezTo>
                  <a:pt x="68" y="681"/>
                  <a:pt x="68" y="681"/>
                  <a:pt x="68" y="681"/>
                </a:cubicBezTo>
                <a:cubicBezTo>
                  <a:pt x="96" y="850"/>
                  <a:pt x="71" y="1063"/>
                  <a:pt x="53" y="1177"/>
                </a:cubicBezTo>
                <a:cubicBezTo>
                  <a:pt x="328" y="804"/>
                  <a:pt x="328" y="804"/>
                  <a:pt x="328" y="804"/>
                </a:cubicBezTo>
                <a:cubicBezTo>
                  <a:pt x="323" y="796"/>
                  <a:pt x="320" y="786"/>
                  <a:pt x="320" y="776"/>
                </a:cubicBezTo>
                <a:close/>
                <a:moveTo>
                  <a:pt x="363" y="767"/>
                </a:moveTo>
                <a:cubicBezTo>
                  <a:pt x="360" y="769"/>
                  <a:pt x="359" y="773"/>
                  <a:pt x="359" y="776"/>
                </a:cubicBezTo>
                <a:cubicBezTo>
                  <a:pt x="359" y="780"/>
                  <a:pt x="360" y="783"/>
                  <a:pt x="363" y="786"/>
                </a:cubicBezTo>
                <a:cubicBezTo>
                  <a:pt x="365" y="788"/>
                  <a:pt x="368" y="790"/>
                  <a:pt x="372" y="790"/>
                </a:cubicBezTo>
                <a:cubicBezTo>
                  <a:pt x="376" y="790"/>
                  <a:pt x="379" y="788"/>
                  <a:pt x="382" y="786"/>
                </a:cubicBezTo>
                <a:cubicBezTo>
                  <a:pt x="384" y="783"/>
                  <a:pt x="386" y="780"/>
                  <a:pt x="386" y="776"/>
                </a:cubicBezTo>
                <a:cubicBezTo>
                  <a:pt x="386" y="773"/>
                  <a:pt x="384" y="769"/>
                  <a:pt x="382" y="767"/>
                </a:cubicBezTo>
                <a:cubicBezTo>
                  <a:pt x="379" y="764"/>
                  <a:pt x="376" y="763"/>
                  <a:pt x="372" y="763"/>
                </a:cubicBezTo>
                <a:cubicBezTo>
                  <a:pt x="368" y="763"/>
                  <a:pt x="365" y="764"/>
                  <a:pt x="363" y="767"/>
                </a:cubicBezTo>
                <a:close/>
                <a:moveTo>
                  <a:pt x="476" y="11"/>
                </a:moveTo>
                <a:cubicBezTo>
                  <a:pt x="482" y="2"/>
                  <a:pt x="494" y="0"/>
                  <a:pt x="503" y="7"/>
                </a:cubicBezTo>
                <a:cubicBezTo>
                  <a:pt x="512" y="13"/>
                  <a:pt x="514" y="25"/>
                  <a:pt x="508" y="33"/>
                </a:cubicBezTo>
                <a:cubicBezTo>
                  <a:pt x="412" y="168"/>
                  <a:pt x="412" y="168"/>
                  <a:pt x="412" y="168"/>
                </a:cubicBezTo>
                <a:cubicBezTo>
                  <a:pt x="922" y="526"/>
                  <a:pt x="922" y="526"/>
                  <a:pt x="922" y="526"/>
                </a:cubicBezTo>
                <a:cubicBezTo>
                  <a:pt x="1023" y="391"/>
                  <a:pt x="1023" y="391"/>
                  <a:pt x="1023" y="391"/>
                </a:cubicBezTo>
                <a:cubicBezTo>
                  <a:pt x="1030" y="383"/>
                  <a:pt x="1042" y="381"/>
                  <a:pt x="1050" y="387"/>
                </a:cubicBezTo>
                <a:cubicBezTo>
                  <a:pt x="1059" y="394"/>
                  <a:pt x="1061" y="406"/>
                  <a:pt x="1054" y="414"/>
                </a:cubicBezTo>
                <a:cubicBezTo>
                  <a:pt x="942" y="564"/>
                  <a:pt x="942" y="564"/>
                  <a:pt x="942" y="564"/>
                </a:cubicBezTo>
                <a:cubicBezTo>
                  <a:pt x="942" y="564"/>
                  <a:pt x="942" y="564"/>
                  <a:pt x="942" y="564"/>
                </a:cubicBezTo>
                <a:cubicBezTo>
                  <a:pt x="936" y="573"/>
                  <a:pt x="924" y="575"/>
                  <a:pt x="915" y="569"/>
                </a:cubicBezTo>
                <a:cubicBezTo>
                  <a:pt x="373" y="188"/>
                  <a:pt x="373" y="188"/>
                  <a:pt x="373" y="188"/>
                </a:cubicBezTo>
                <a:cubicBezTo>
                  <a:pt x="373" y="188"/>
                  <a:pt x="373" y="188"/>
                  <a:pt x="373" y="188"/>
                </a:cubicBezTo>
                <a:cubicBezTo>
                  <a:pt x="373" y="188"/>
                  <a:pt x="373" y="188"/>
                  <a:pt x="373" y="188"/>
                </a:cubicBezTo>
                <a:cubicBezTo>
                  <a:pt x="365" y="182"/>
                  <a:pt x="363" y="170"/>
                  <a:pt x="369" y="161"/>
                </a:cubicBezTo>
                <a:lnTo>
                  <a:pt x="476" y="11"/>
                </a:lnTo>
                <a:close/>
                <a:moveTo>
                  <a:pt x="26" y="1274"/>
                </a:moveTo>
                <a:cubicBezTo>
                  <a:pt x="26" y="1274"/>
                  <a:pt x="26" y="1274"/>
                  <a:pt x="26" y="1274"/>
                </a:cubicBezTo>
                <a:close/>
                <a:moveTo>
                  <a:pt x="1" y="1262"/>
                </a:moveTo>
                <a:cubicBezTo>
                  <a:pt x="1" y="1262"/>
                  <a:pt x="1" y="1262"/>
                  <a:pt x="1" y="1262"/>
                </a:cubicBezTo>
                <a:close/>
              </a:path>
            </a:pathLst>
          </a:custGeom>
          <a:solidFill>
            <a:srgbClr val="29477E">
              <a:alpha val="8000"/>
            </a:srgbClr>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 name="组合 4"/>
          <p:cNvGrpSpPr/>
          <p:nvPr/>
        </p:nvGrpSpPr>
        <p:grpSpPr>
          <a:xfrm>
            <a:off x="11590972" y="3337560"/>
            <a:ext cx="182880" cy="182880"/>
            <a:chOff x="11605260" y="3307080"/>
            <a:chExt cx="266700" cy="266700"/>
          </a:xfrm>
        </p:grpSpPr>
        <p:sp>
          <p:nvSpPr>
            <p:cNvPr id="6" name="椭圆 5"/>
            <p:cNvSpPr/>
            <p:nvPr/>
          </p:nvSpPr>
          <p:spPr>
            <a:xfrm>
              <a:off x="11605260" y="330708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 name="任意多边形: 形状 6"/>
            <p:cNvSpPr/>
            <p:nvPr/>
          </p:nvSpPr>
          <p:spPr>
            <a:xfrm>
              <a:off x="11686626" y="3364755"/>
              <a:ext cx="137301" cy="156111"/>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 name="组合 7"/>
          <p:cNvGrpSpPr/>
          <p:nvPr/>
        </p:nvGrpSpPr>
        <p:grpSpPr>
          <a:xfrm>
            <a:off x="544217" y="6606489"/>
            <a:ext cx="764347" cy="108986"/>
            <a:chOff x="2065116" y="6574579"/>
            <a:chExt cx="764347" cy="108986"/>
          </a:xfrm>
        </p:grpSpPr>
        <p:sp>
          <p:nvSpPr>
            <p:cNvPr id="9" name="任意多边形: 形状 8"/>
            <p:cNvSpPr/>
            <p:nvPr/>
          </p:nvSpPr>
          <p:spPr>
            <a:xfrm>
              <a:off x="20651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任意多边形: 形状 9"/>
            <p:cNvSpPr/>
            <p:nvPr/>
          </p:nvSpPr>
          <p:spPr>
            <a:xfrm>
              <a:off x="2136045"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 name="任意多边形: 形状 10"/>
            <p:cNvSpPr/>
            <p:nvPr/>
          </p:nvSpPr>
          <p:spPr>
            <a:xfrm>
              <a:off x="22069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 name="任意多边形: 形状 11"/>
            <p:cNvSpPr/>
            <p:nvPr/>
          </p:nvSpPr>
          <p:spPr>
            <a:xfrm>
              <a:off x="22779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3" name="任意多边形: 形状 12"/>
            <p:cNvSpPr/>
            <p:nvPr/>
          </p:nvSpPr>
          <p:spPr>
            <a:xfrm>
              <a:off x="2348830"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 name="任意多边形: 形状 13"/>
            <p:cNvSpPr/>
            <p:nvPr/>
          </p:nvSpPr>
          <p:spPr>
            <a:xfrm>
              <a:off x="2419759"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 name="任意多边形: 形状 14"/>
            <p:cNvSpPr/>
            <p:nvPr/>
          </p:nvSpPr>
          <p:spPr>
            <a:xfrm>
              <a:off x="2490687"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 name="任意多边形: 形状 15"/>
            <p:cNvSpPr/>
            <p:nvPr/>
          </p:nvSpPr>
          <p:spPr>
            <a:xfrm>
              <a:off x="25616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 name="任意多边形: 形状 16"/>
            <p:cNvSpPr/>
            <p:nvPr/>
          </p:nvSpPr>
          <p:spPr>
            <a:xfrm>
              <a:off x="2632544"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8" name="任意多边形: 形状 17"/>
            <p:cNvSpPr/>
            <p:nvPr/>
          </p:nvSpPr>
          <p:spPr>
            <a:xfrm>
              <a:off x="27034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9" name="任意多边形: 形状 18"/>
            <p:cNvSpPr/>
            <p:nvPr/>
          </p:nvSpPr>
          <p:spPr>
            <a:xfrm>
              <a:off x="27744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0" name="组合 19"/>
          <p:cNvGrpSpPr/>
          <p:nvPr/>
        </p:nvGrpSpPr>
        <p:grpSpPr>
          <a:xfrm>
            <a:off x="11179891" y="6568112"/>
            <a:ext cx="506329" cy="182880"/>
            <a:chOff x="10740039" y="6392507"/>
            <a:chExt cx="833590" cy="301083"/>
          </a:xfrm>
        </p:grpSpPr>
        <p:grpSp>
          <p:nvGrpSpPr>
            <p:cNvPr id="21" name="组合 20"/>
            <p:cNvGrpSpPr/>
            <p:nvPr/>
          </p:nvGrpSpPr>
          <p:grpSpPr>
            <a:xfrm>
              <a:off x="10740039" y="6392507"/>
              <a:ext cx="297810" cy="301083"/>
              <a:chOff x="10740039" y="6392507"/>
              <a:chExt cx="297810" cy="301083"/>
            </a:xfrm>
          </p:grpSpPr>
          <p:grpSp>
            <p:nvGrpSpPr>
              <p:cNvPr id="27" name="组合 26"/>
              <p:cNvGrpSpPr/>
              <p:nvPr/>
            </p:nvGrpSpPr>
            <p:grpSpPr>
              <a:xfrm>
                <a:off x="10740039" y="6392507"/>
                <a:ext cx="297810" cy="301083"/>
                <a:chOff x="10740039" y="6392507"/>
                <a:chExt cx="297810" cy="301083"/>
              </a:xfrm>
            </p:grpSpPr>
            <p:sp>
              <p:nvSpPr>
                <p:cNvPr id="29" name="椭圆 28"/>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0" name="椭圆 29"/>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8"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2" name="组合 21"/>
            <p:cNvGrpSpPr/>
            <p:nvPr/>
          </p:nvGrpSpPr>
          <p:grpSpPr>
            <a:xfrm rot="10800000">
              <a:off x="11275819" y="6392507"/>
              <a:ext cx="297810" cy="301083"/>
              <a:chOff x="10740039" y="6392507"/>
              <a:chExt cx="297810" cy="301083"/>
            </a:xfrm>
          </p:grpSpPr>
          <p:grpSp>
            <p:nvGrpSpPr>
              <p:cNvPr id="23" name="组合 22"/>
              <p:cNvGrpSpPr/>
              <p:nvPr/>
            </p:nvGrpSpPr>
            <p:grpSpPr>
              <a:xfrm>
                <a:off x="10740039" y="6392507"/>
                <a:ext cx="297810" cy="301083"/>
                <a:chOff x="10740039" y="6392507"/>
                <a:chExt cx="297810" cy="301083"/>
              </a:xfrm>
            </p:grpSpPr>
            <p:sp>
              <p:nvSpPr>
                <p:cNvPr id="25" name="椭圆 2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6" name="椭圆 2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1" name="组合 30"/>
          <p:cNvGrpSpPr/>
          <p:nvPr/>
        </p:nvGrpSpPr>
        <p:grpSpPr>
          <a:xfrm>
            <a:off x="1474946" y="4688297"/>
            <a:ext cx="1697355" cy="329343"/>
            <a:chOff x="1526820" y="4616278"/>
            <a:chExt cx="1697355" cy="329343"/>
          </a:xfrm>
        </p:grpSpPr>
        <p:grpSp>
          <p:nvGrpSpPr>
            <p:cNvPr id="32" name="组合 31"/>
            <p:cNvGrpSpPr/>
            <p:nvPr/>
          </p:nvGrpSpPr>
          <p:grpSpPr>
            <a:xfrm>
              <a:off x="2438828" y="4616278"/>
              <a:ext cx="329343" cy="329343"/>
              <a:chOff x="2062628" y="4929375"/>
              <a:chExt cx="397950" cy="397950"/>
            </a:xfrm>
          </p:grpSpPr>
          <p:sp>
            <p:nvSpPr>
              <p:cNvPr id="78" name="椭圆 77"/>
              <p:cNvSpPr/>
              <p:nvPr/>
            </p:nvSpPr>
            <p:spPr>
              <a:xfrm>
                <a:off x="2062628" y="4929375"/>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9" name="组合 78"/>
              <p:cNvGrpSpPr/>
              <p:nvPr/>
            </p:nvGrpSpPr>
            <p:grpSpPr>
              <a:xfrm>
                <a:off x="2175131" y="5036672"/>
                <a:ext cx="163306" cy="210665"/>
                <a:chOff x="8416926" y="2871788"/>
                <a:chExt cx="317500" cy="409575"/>
              </a:xfrm>
            </p:grpSpPr>
            <p:sp>
              <p:nvSpPr>
                <p:cNvPr id="80" name="Line 236"/>
                <p:cNvSpPr>
                  <a:spLocks noChangeShapeType="1"/>
                </p:cNvSpPr>
                <p:nvPr/>
              </p:nvSpPr>
              <p:spPr bwMode="auto">
                <a:xfrm>
                  <a:off x="8482013" y="3094038"/>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1" name="Line 237"/>
                <p:cNvSpPr>
                  <a:spLocks noChangeShapeType="1"/>
                </p:cNvSpPr>
                <p:nvPr/>
              </p:nvSpPr>
              <p:spPr bwMode="auto">
                <a:xfrm>
                  <a:off x="8482013" y="3148013"/>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Line 238"/>
                <p:cNvSpPr>
                  <a:spLocks noChangeShapeType="1"/>
                </p:cNvSpPr>
                <p:nvPr/>
              </p:nvSpPr>
              <p:spPr bwMode="auto">
                <a:xfrm>
                  <a:off x="8482013" y="3203576"/>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3" name="Freeform 239"/>
                <p:cNvSpPr/>
                <p:nvPr/>
              </p:nvSpPr>
              <p:spPr bwMode="auto">
                <a:xfrm>
                  <a:off x="8416926" y="2909888"/>
                  <a:ext cx="277813" cy="371475"/>
                </a:xfrm>
                <a:custGeom>
                  <a:avLst/>
                  <a:gdLst>
                    <a:gd name="T0" fmla="*/ 157 w 173"/>
                    <a:gd name="T1" fmla="*/ 0 h 231"/>
                    <a:gd name="T2" fmla="*/ 45 w 173"/>
                    <a:gd name="T3" fmla="*/ 0 h 231"/>
                    <a:gd name="T4" fmla="*/ 0 w 173"/>
                    <a:gd name="T5" fmla="*/ 38 h 231"/>
                    <a:gd name="T6" fmla="*/ 0 w 173"/>
                    <a:gd name="T7" fmla="*/ 215 h 231"/>
                    <a:gd name="T8" fmla="*/ 16 w 173"/>
                    <a:gd name="T9" fmla="*/ 231 h 231"/>
                    <a:gd name="T10" fmla="*/ 157 w 173"/>
                    <a:gd name="T11" fmla="*/ 231 h 231"/>
                    <a:gd name="T12" fmla="*/ 173 w 173"/>
                    <a:gd name="T13" fmla="*/ 215 h 231"/>
                    <a:gd name="T14" fmla="*/ 173 w 173"/>
                    <a:gd name="T15" fmla="*/ 16 h 231"/>
                    <a:gd name="T16" fmla="*/ 157 w 173"/>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31">
                      <a:moveTo>
                        <a:pt x="157" y="0"/>
                      </a:moveTo>
                      <a:cubicBezTo>
                        <a:pt x="45" y="0"/>
                        <a:pt x="45" y="0"/>
                        <a:pt x="45" y="0"/>
                      </a:cubicBezTo>
                      <a:cubicBezTo>
                        <a:pt x="0" y="38"/>
                        <a:pt x="0" y="38"/>
                        <a:pt x="0" y="38"/>
                      </a:cubicBezTo>
                      <a:cubicBezTo>
                        <a:pt x="0" y="215"/>
                        <a:pt x="0" y="215"/>
                        <a:pt x="0" y="215"/>
                      </a:cubicBezTo>
                      <a:cubicBezTo>
                        <a:pt x="0" y="224"/>
                        <a:pt x="7" y="231"/>
                        <a:pt x="16" y="231"/>
                      </a:cubicBezTo>
                      <a:cubicBezTo>
                        <a:pt x="157" y="231"/>
                        <a:pt x="157" y="231"/>
                        <a:pt x="157" y="231"/>
                      </a:cubicBezTo>
                      <a:cubicBezTo>
                        <a:pt x="166" y="231"/>
                        <a:pt x="173" y="224"/>
                        <a:pt x="173" y="215"/>
                      </a:cubicBezTo>
                      <a:cubicBezTo>
                        <a:pt x="173" y="16"/>
                        <a:pt x="173" y="16"/>
                        <a:pt x="173" y="16"/>
                      </a:cubicBezTo>
                      <a:cubicBezTo>
                        <a:pt x="173" y="7"/>
                        <a:pt x="166" y="0"/>
                        <a:pt x="157" y="0"/>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4" name="Freeform 240"/>
                <p:cNvSpPr/>
                <p:nvPr/>
              </p:nvSpPr>
              <p:spPr bwMode="auto">
                <a:xfrm>
                  <a:off x="8462963" y="2914651"/>
                  <a:ext cx="49213" cy="79375"/>
                </a:xfrm>
                <a:custGeom>
                  <a:avLst/>
                  <a:gdLst>
                    <a:gd name="T0" fmla="*/ 31 w 31"/>
                    <a:gd name="T1" fmla="*/ 0 h 50"/>
                    <a:gd name="T2" fmla="*/ 31 w 31"/>
                    <a:gd name="T3" fmla="*/ 50 h 50"/>
                    <a:gd name="T4" fmla="*/ 0 w 31"/>
                    <a:gd name="T5" fmla="*/ 50 h 50"/>
                  </a:gdLst>
                  <a:ahLst/>
                  <a:cxnLst>
                    <a:cxn ang="0">
                      <a:pos x="T0" y="T1"/>
                    </a:cxn>
                    <a:cxn ang="0">
                      <a:pos x="T2" y="T3"/>
                    </a:cxn>
                    <a:cxn ang="0">
                      <a:pos x="T4" y="T5"/>
                    </a:cxn>
                  </a:cxnLst>
                  <a:rect l="0" t="0" r="r" b="b"/>
                  <a:pathLst>
                    <a:path w="31" h="50">
                      <a:moveTo>
                        <a:pt x="31" y="0"/>
                      </a:moveTo>
                      <a:lnTo>
                        <a:pt x="31" y="50"/>
                      </a:lnTo>
                      <a:lnTo>
                        <a:pt x="0" y="50"/>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5" name="Freeform 241"/>
                <p:cNvSpPr/>
                <p:nvPr/>
              </p:nvSpPr>
              <p:spPr bwMode="auto">
                <a:xfrm>
                  <a:off x="8513763" y="2871788"/>
                  <a:ext cx="220663" cy="317500"/>
                </a:xfrm>
                <a:custGeom>
                  <a:avLst/>
                  <a:gdLst>
                    <a:gd name="T0" fmla="*/ 0 w 137"/>
                    <a:gd name="T1" fmla="*/ 0 h 197"/>
                    <a:gd name="T2" fmla="*/ 113 w 137"/>
                    <a:gd name="T3" fmla="*/ 0 h 197"/>
                    <a:gd name="T4" fmla="*/ 137 w 137"/>
                    <a:gd name="T5" fmla="*/ 24 h 197"/>
                    <a:gd name="T6" fmla="*/ 137 w 137"/>
                    <a:gd name="T7" fmla="*/ 197 h 197"/>
                  </a:gdLst>
                  <a:ahLst/>
                  <a:cxnLst>
                    <a:cxn ang="0">
                      <a:pos x="T0" y="T1"/>
                    </a:cxn>
                    <a:cxn ang="0">
                      <a:pos x="T2" y="T3"/>
                    </a:cxn>
                    <a:cxn ang="0">
                      <a:pos x="T4" y="T5"/>
                    </a:cxn>
                    <a:cxn ang="0">
                      <a:pos x="T6" y="T7"/>
                    </a:cxn>
                  </a:cxnLst>
                  <a:rect l="0" t="0" r="r" b="b"/>
                  <a:pathLst>
                    <a:path w="137" h="197">
                      <a:moveTo>
                        <a:pt x="0" y="0"/>
                      </a:moveTo>
                      <a:cubicBezTo>
                        <a:pt x="113" y="0"/>
                        <a:pt x="113" y="0"/>
                        <a:pt x="113" y="0"/>
                      </a:cubicBezTo>
                      <a:cubicBezTo>
                        <a:pt x="126" y="0"/>
                        <a:pt x="137" y="11"/>
                        <a:pt x="137" y="24"/>
                      </a:cubicBezTo>
                      <a:cubicBezTo>
                        <a:pt x="137" y="197"/>
                        <a:pt x="137" y="197"/>
                        <a:pt x="137" y="197"/>
                      </a:cubicBez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3" name="组合 32"/>
            <p:cNvGrpSpPr/>
            <p:nvPr/>
          </p:nvGrpSpPr>
          <p:grpSpPr>
            <a:xfrm>
              <a:off x="2894832" y="4616278"/>
              <a:ext cx="329343" cy="329343"/>
              <a:chOff x="2518632" y="4925353"/>
              <a:chExt cx="397950" cy="397950"/>
            </a:xfrm>
          </p:grpSpPr>
          <p:sp>
            <p:nvSpPr>
              <p:cNvPr id="70" name="椭圆 69"/>
              <p:cNvSpPr/>
              <p:nvPr/>
            </p:nvSpPr>
            <p:spPr>
              <a:xfrm>
                <a:off x="2518632" y="492535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1" name="组合 70"/>
              <p:cNvGrpSpPr/>
              <p:nvPr/>
            </p:nvGrpSpPr>
            <p:grpSpPr>
              <a:xfrm>
                <a:off x="2635257" y="5006578"/>
                <a:ext cx="184025" cy="224704"/>
                <a:chOff x="9248776" y="2178051"/>
                <a:chExt cx="301625" cy="368300"/>
              </a:xfrm>
            </p:grpSpPr>
            <p:sp>
              <p:nvSpPr>
                <p:cNvPr id="72" name="Line 309"/>
                <p:cNvSpPr>
                  <a:spLocks noChangeShapeType="1"/>
                </p:cNvSpPr>
                <p:nvPr/>
              </p:nvSpPr>
              <p:spPr bwMode="auto">
                <a:xfrm>
                  <a:off x="9320213" y="2546351"/>
                  <a:ext cx="204788"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3" name="Freeform 310"/>
                <p:cNvSpPr/>
                <p:nvPr/>
              </p:nvSpPr>
              <p:spPr bwMode="auto">
                <a:xfrm>
                  <a:off x="9248776" y="2351088"/>
                  <a:ext cx="230188" cy="192088"/>
                </a:xfrm>
                <a:custGeom>
                  <a:avLst/>
                  <a:gdLst>
                    <a:gd name="T0" fmla="*/ 0 w 143"/>
                    <a:gd name="T1" fmla="*/ 120 h 120"/>
                    <a:gd name="T2" fmla="*/ 103 w 143"/>
                    <a:gd name="T3" fmla="*/ 81 h 120"/>
                    <a:gd name="T4" fmla="*/ 143 w 143"/>
                    <a:gd name="T5" fmla="*/ 0 h 120"/>
                  </a:gdLst>
                  <a:ahLst/>
                  <a:cxnLst>
                    <a:cxn ang="0">
                      <a:pos x="T0" y="T1"/>
                    </a:cxn>
                    <a:cxn ang="0">
                      <a:pos x="T2" y="T3"/>
                    </a:cxn>
                    <a:cxn ang="0">
                      <a:pos x="T4" y="T5"/>
                    </a:cxn>
                  </a:cxnLst>
                  <a:rect l="0" t="0" r="r" b="b"/>
                  <a:pathLst>
                    <a:path w="143" h="120">
                      <a:moveTo>
                        <a:pt x="0" y="120"/>
                      </a:moveTo>
                      <a:cubicBezTo>
                        <a:pt x="0" y="120"/>
                        <a:pt x="58" y="89"/>
                        <a:pt x="103" y="81"/>
                      </a:cubicBezTo>
                      <a:cubicBezTo>
                        <a:pt x="143" y="0"/>
                        <a:pt x="143" y="0"/>
                        <a:pt x="143"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4" name="Freeform 311"/>
                <p:cNvSpPr/>
                <p:nvPr/>
              </p:nvSpPr>
              <p:spPr bwMode="auto">
                <a:xfrm>
                  <a:off x="9248776" y="2265363"/>
                  <a:ext cx="107950" cy="277813"/>
                </a:xfrm>
                <a:custGeom>
                  <a:avLst/>
                  <a:gdLst>
                    <a:gd name="T0" fmla="*/ 0 w 67"/>
                    <a:gd name="T1" fmla="*/ 173 h 173"/>
                    <a:gd name="T2" fmla="*/ 5 w 67"/>
                    <a:gd name="T3" fmla="*/ 66 h 173"/>
                    <a:gd name="T4" fmla="*/ 67 w 67"/>
                    <a:gd name="T5" fmla="*/ 0 h 173"/>
                  </a:gdLst>
                  <a:ahLst/>
                  <a:cxnLst>
                    <a:cxn ang="0">
                      <a:pos x="T0" y="T1"/>
                    </a:cxn>
                    <a:cxn ang="0">
                      <a:pos x="T2" y="T3"/>
                    </a:cxn>
                    <a:cxn ang="0">
                      <a:pos x="T4" y="T5"/>
                    </a:cxn>
                  </a:cxnLst>
                  <a:rect l="0" t="0" r="r" b="b"/>
                  <a:pathLst>
                    <a:path w="67" h="173">
                      <a:moveTo>
                        <a:pt x="0" y="173"/>
                      </a:moveTo>
                      <a:cubicBezTo>
                        <a:pt x="0" y="173"/>
                        <a:pt x="13" y="110"/>
                        <a:pt x="5" y="66"/>
                      </a:cubicBezTo>
                      <a:cubicBezTo>
                        <a:pt x="67" y="0"/>
                        <a:pt x="67" y="0"/>
                        <a:pt x="67"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5" name="Line 312"/>
                <p:cNvSpPr>
                  <a:spLocks noChangeShapeType="1"/>
                </p:cNvSpPr>
                <p:nvPr/>
              </p:nvSpPr>
              <p:spPr bwMode="auto">
                <a:xfrm flipH="1">
                  <a:off x="9248776" y="2411413"/>
                  <a:ext cx="96838" cy="131763"/>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6" name="Freeform 313"/>
                <p:cNvSpPr/>
                <p:nvPr/>
              </p:nvSpPr>
              <p:spPr bwMode="auto">
                <a:xfrm>
                  <a:off x="9356726" y="2178051"/>
                  <a:ext cx="193675" cy="157163"/>
                </a:xfrm>
                <a:custGeom>
                  <a:avLst/>
                  <a:gdLst>
                    <a:gd name="T0" fmla="*/ 20 w 122"/>
                    <a:gd name="T1" fmla="*/ 0 h 99"/>
                    <a:gd name="T2" fmla="*/ 0 w 122"/>
                    <a:gd name="T3" fmla="*/ 28 h 99"/>
                    <a:gd name="T4" fmla="*/ 101 w 122"/>
                    <a:gd name="T5" fmla="*/ 99 h 99"/>
                    <a:gd name="T6" fmla="*/ 122 w 122"/>
                    <a:gd name="T7" fmla="*/ 71 h 99"/>
                  </a:gdLst>
                  <a:ahLst/>
                  <a:cxnLst>
                    <a:cxn ang="0">
                      <a:pos x="T0" y="T1"/>
                    </a:cxn>
                    <a:cxn ang="0">
                      <a:pos x="T2" y="T3"/>
                    </a:cxn>
                    <a:cxn ang="0">
                      <a:pos x="T4" y="T5"/>
                    </a:cxn>
                    <a:cxn ang="0">
                      <a:pos x="T6" y="T7"/>
                    </a:cxn>
                  </a:cxnLst>
                  <a:rect l="0" t="0" r="r" b="b"/>
                  <a:pathLst>
                    <a:path w="122" h="99">
                      <a:moveTo>
                        <a:pt x="20" y="0"/>
                      </a:moveTo>
                      <a:lnTo>
                        <a:pt x="0" y="28"/>
                      </a:lnTo>
                      <a:lnTo>
                        <a:pt x="101" y="99"/>
                      </a:lnTo>
                      <a:lnTo>
                        <a:pt x="122" y="71"/>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7" name="任意多边形"/>
                <p:cNvSpPr>
                  <a:spLocks noChangeArrowheads="1"/>
                </p:cNvSpPr>
                <p:nvPr/>
              </p:nvSpPr>
              <p:spPr bwMode="auto">
                <a:xfrm>
                  <a:off x="9340851" y="2397126"/>
                  <a:ext cx="19050" cy="17463"/>
                </a:xfrm>
                <a:prstGeom prst="ellipse">
                  <a:avLst/>
                </a:prstGeom>
                <a:solidFill>
                  <a:srgbClr val="475257"/>
                </a:solidFill>
                <a:ln w="12700" cap="flat">
                  <a:solidFill>
                    <a:schemeClr val="bg1"/>
                  </a:solidFill>
                  <a:prstDash val="solid"/>
                  <a:miter lim="800000"/>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4" name="组合 33"/>
            <p:cNvGrpSpPr/>
            <p:nvPr/>
          </p:nvGrpSpPr>
          <p:grpSpPr>
            <a:xfrm>
              <a:off x="1526820" y="4616278"/>
              <a:ext cx="329343" cy="329343"/>
              <a:chOff x="1150620" y="4915051"/>
              <a:chExt cx="397950" cy="397950"/>
            </a:xfrm>
          </p:grpSpPr>
          <p:sp>
            <p:nvSpPr>
              <p:cNvPr id="58" name="椭圆 57"/>
              <p:cNvSpPr/>
              <p:nvPr/>
            </p:nvSpPr>
            <p:spPr>
              <a:xfrm>
                <a:off x="1150620" y="4915051"/>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9" name="组合 58"/>
              <p:cNvGrpSpPr/>
              <p:nvPr/>
            </p:nvGrpSpPr>
            <p:grpSpPr>
              <a:xfrm>
                <a:off x="1248896" y="5006578"/>
                <a:ext cx="252174" cy="206732"/>
                <a:chOff x="983298" y="3159125"/>
                <a:chExt cx="625475" cy="512763"/>
              </a:xfrm>
            </p:grpSpPr>
            <p:sp>
              <p:nvSpPr>
                <p:cNvPr id="60" name="Freeform 304"/>
                <p:cNvSpPr/>
                <p:nvPr/>
              </p:nvSpPr>
              <p:spPr bwMode="auto">
                <a:xfrm>
                  <a:off x="983298" y="3159125"/>
                  <a:ext cx="461963" cy="466725"/>
                </a:xfrm>
                <a:custGeom>
                  <a:avLst/>
                  <a:gdLst>
                    <a:gd name="T0" fmla="*/ 200 w 200"/>
                    <a:gd name="T1" fmla="*/ 119 h 202"/>
                    <a:gd name="T2" fmla="*/ 101 w 200"/>
                    <a:gd name="T3" fmla="*/ 202 h 202"/>
                    <a:gd name="T4" fmla="*/ 0 w 200"/>
                    <a:gd name="T5" fmla="*/ 101 h 202"/>
                    <a:gd name="T6" fmla="*/ 101 w 200"/>
                    <a:gd name="T7" fmla="*/ 0 h 202"/>
                    <a:gd name="T8" fmla="*/ 200 w 200"/>
                    <a:gd name="T9" fmla="*/ 82 h 202"/>
                  </a:gdLst>
                  <a:ahLst/>
                  <a:cxnLst>
                    <a:cxn ang="0">
                      <a:pos x="T0" y="T1"/>
                    </a:cxn>
                    <a:cxn ang="0">
                      <a:pos x="T2" y="T3"/>
                    </a:cxn>
                    <a:cxn ang="0">
                      <a:pos x="T4" y="T5"/>
                    </a:cxn>
                    <a:cxn ang="0">
                      <a:pos x="T6" y="T7"/>
                    </a:cxn>
                    <a:cxn ang="0">
                      <a:pos x="T8" y="T9"/>
                    </a:cxn>
                  </a:cxnLst>
                  <a:rect l="0" t="0" r="r" b="b"/>
                  <a:pathLst>
                    <a:path w="200" h="202">
                      <a:moveTo>
                        <a:pt x="200" y="119"/>
                      </a:moveTo>
                      <a:cubicBezTo>
                        <a:pt x="192" y="166"/>
                        <a:pt x="150" y="202"/>
                        <a:pt x="101" y="202"/>
                      </a:cubicBezTo>
                      <a:cubicBezTo>
                        <a:pt x="45" y="202"/>
                        <a:pt x="0" y="156"/>
                        <a:pt x="0" y="101"/>
                      </a:cubicBezTo>
                      <a:cubicBezTo>
                        <a:pt x="0" y="45"/>
                        <a:pt x="45" y="0"/>
                        <a:pt x="101" y="0"/>
                      </a:cubicBezTo>
                      <a:cubicBezTo>
                        <a:pt x="150" y="0"/>
                        <a:pt x="192" y="35"/>
                        <a:pt x="200" y="82"/>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1" name="Freeform 305"/>
                <p:cNvSpPr/>
                <p:nvPr/>
              </p:nvSpPr>
              <p:spPr bwMode="auto">
                <a:xfrm>
                  <a:off x="1075373" y="3249613"/>
                  <a:ext cx="277813" cy="284163"/>
                </a:xfrm>
                <a:custGeom>
                  <a:avLst/>
                  <a:gdLst>
                    <a:gd name="T0" fmla="*/ 120 w 120"/>
                    <a:gd name="T1" fmla="*/ 79 h 123"/>
                    <a:gd name="T2" fmla="*/ 61 w 120"/>
                    <a:gd name="T3" fmla="*/ 123 h 123"/>
                    <a:gd name="T4" fmla="*/ 0 w 120"/>
                    <a:gd name="T5" fmla="*/ 62 h 123"/>
                    <a:gd name="T6" fmla="*/ 61 w 120"/>
                    <a:gd name="T7" fmla="*/ 0 h 123"/>
                    <a:gd name="T8" fmla="*/ 120 w 120"/>
                    <a:gd name="T9" fmla="*/ 43 h 123"/>
                  </a:gdLst>
                  <a:ahLst/>
                  <a:cxnLst>
                    <a:cxn ang="0">
                      <a:pos x="T0" y="T1"/>
                    </a:cxn>
                    <a:cxn ang="0">
                      <a:pos x="T2" y="T3"/>
                    </a:cxn>
                    <a:cxn ang="0">
                      <a:pos x="T4" y="T5"/>
                    </a:cxn>
                    <a:cxn ang="0">
                      <a:pos x="T6" y="T7"/>
                    </a:cxn>
                    <a:cxn ang="0">
                      <a:pos x="T8" y="T9"/>
                    </a:cxn>
                  </a:cxnLst>
                  <a:rect l="0" t="0" r="r" b="b"/>
                  <a:pathLst>
                    <a:path w="120" h="123">
                      <a:moveTo>
                        <a:pt x="120" y="79"/>
                      </a:moveTo>
                      <a:cubicBezTo>
                        <a:pt x="112" y="105"/>
                        <a:pt x="89" y="123"/>
                        <a:pt x="61" y="123"/>
                      </a:cubicBezTo>
                      <a:cubicBezTo>
                        <a:pt x="27" y="123"/>
                        <a:pt x="0" y="95"/>
                        <a:pt x="0" y="62"/>
                      </a:cubicBezTo>
                      <a:cubicBezTo>
                        <a:pt x="0" y="28"/>
                        <a:pt x="27" y="0"/>
                        <a:pt x="61" y="0"/>
                      </a:cubicBezTo>
                      <a:cubicBezTo>
                        <a:pt x="89" y="0"/>
                        <a:pt x="112" y="18"/>
                        <a:pt x="120" y="43"/>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2" name="Freeform 306"/>
                <p:cNvSpPr/>
                <p:nvPr/>
              </p:nvSpPr>
              <p:spPr bwMode="auto">
                <a:xfrm>
                  <a:off x="1159511" y="3335338"/>
                  <a:ext cx="98425" cy="115888"/>
                </a:xfrm>
                <a:custGeom>
                  <a:avLst/>
                  <a:gdLst>
                    <a:gd name="T0" fmla="*/ 43 w 43"/>
                    <a:gd name="T1" fmla="*/ 42 h 50"/>
                    <a:gd name="T2" fmla="*/ 25 w 43"/>
                    <a:gd name="T3" fmla="*/ 50 h 50"/>
                    <a:gd name="T4" fmla="*/ 0 w 43"/>
                    <a:gd name="T5" fmla="*/ 25 h 50"/>
                    <a:gd name="T6" fmla="*/ 25 w 43"/>
                    <a:gd name="T7" fmla="*/ 0 h 50"/>
                    <a:gd name="T8" fmla="*/ 42 w 43"/>
                    <a:gd name="T9" fmla="*/ 6 h 50"/>
                  </a:gdLst>
                  <a:ahLst/>
                  <a:cxnLst>
                    <a:cxn ang="0">
                      <a:pos x="T0" y="T1"/>
                    </a:cxn>
                    <a:cxn ang="0">
                      <a:pos x="T2" y="T3"/>
                    </a:cxn>
                    <a:cxn ang="0">
                      <a:pos x="T4" y="T5"/>
                    </a:cxn>
                    <a:cxn ang="0">
                      <a:pos x="T6" y="T7"/>
                    </a:cxn>
                    <a:cxn ang="0">
                      <a:pos x="T8" y="T9"/>
                    </a:cxn>
                  </a:cxnLst>
                  <a:rect l="0" t="0" r="r" b="b"/>
                  <a:pathLst>
                    <a:path w="43" h="50">
                      <a:moveTo>
                        <a:pt x="43" y="42"/>
                      </a:moveTo>
                      <a:cubicBezTo>
                        <a:pt x="38" y="47"/>
                        <a:pt x="32" y="50"/>
                        <a:pt x="25" y="50"/>
                      </a:cubicBezTo>
                      <a:cubicBezTo>
                        <a:pt x="12" y="50"/>
                        <a:pt x="0" y="38"/>
                        <a:pt x="0" y="25"/>
                      </a:cubicBezTo>
                      <a:cubicBezTo>
                        <a:pt x="0" y="11"/>
                        <a:pt x="12" y="0"/>
                        <a:pt x="25" y="0"/>
                      </a:cubicBezTo>
                      <a:cubicBezTo>
                        <a:pt x="32" y="0"/>
                        <a:pt x="38" y="2"/>
                        <a:pt x="42" y="6"/>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3" name="Line 307"/>
                <p:cNvSpPr>
                  <a:spLocks noChangeShapeType="1"/>
                </p:cNvSpPr>
                <p:nvPr/>
              </p:nvSpPr>
              <p:spPr bwMode="auto">
                <a:xfrm>
                  <a:off x="1218248" y="3390900"/>
                  <a:ext cx="346075"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4" name="Line 308"/>
                <p:cNvSpPr>
                  <a:spLocks noChangeShapeType="1"/>
                </p:cNvSpPr>
                <p:nvPr/>
              </p:nvSpPr>
              <p:spPr bwMode="auto">
                <a:xfrm flipV="1">
                  <a:off x="1564323"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5" name="Line 309"/>
                <p:cNvSpPr>
                  <a:spLocks noChangeShapeType="1"/>
                </p:cNvSpPr>
                <p:nvPr/>
              </p:nvSpPr>
              <p:spPr bwMode="auto">
                <a:xfrm flipH="1" flipV="1">
                  <a:off x="1564323"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6" name="Line 310"/>
                <p:cNvSpPr>
                  <a:spLocks noChangeShapeType="1"/>
                </p:cNvSpPr>
                <p:nvPr/>
              </p:nvSpPr>
              <p:spPr bwMode="auto">
                <a:xfrm flipV="1">
                  <a:off x="1483361"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7" name="Line 311"/>
                <p:cNvSpPr>
                  <a:spLocks noChangeShapeType="1"/>
                </p:cNvSpPr>
                <p:nvPr/>
              </p:nvSpPr>
              <p:spPr bwMode="auto">
                <a:xfrm flipH="1" flipV="1">
                  <a:off x="1483361"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8" name="Freeform 312"/>
                <p:cNvSpPr/>
                <p:nvPr/>
              </p:nvSpPr>
              <p:spPr bwMode="auto">
                <a:xfrm>
                  <a:off x="1011873" y="3600450"/>
                  <a:ext cx="101600" cy="71438"/>
                </a:xfrm>
                <a:custGeom>
                  <a:avLst/>
                  <a:gdLst>
                    <a:gd name="T0" fmla="*/ 64 w 64"/>
                    <a:gd name="T1" fmla="*/ 0 h 45"/>
                    <a:gd name="T2" fmla="*/ 37 w 64"/>
                    <a:gd name="T3" fmla="*/ 45 h 45"/>
                    <a:gd name="T4" fmla="*/ 0 w 64"/>
                    <a:gd name="T5" fmla="*/ 45 h 45"/>
                    <a:gd name="T6" fmla="*/ 24 w 64"/>
                    <a:gd name="T7" fmla="*/ 6 h 45"/>
                  </a:gdLst>
                  <a:ahLst/>
                  <a:cxnLst>
                    <a:cxn ang="0">
                      <a:pos x="T0" y="T1"/>
                    </a:cxn>
                    <a:cxn ang="0">
                      <a:pos x="T2" y="T3"/>
                    </a:cxn>
                    <a:cxn ang="0">
                      <a:pos x="T4" y="T5"/>
                    </a:cxn>
                    <a:cxn ang="0">
                      <a:pos x="T6" y="T7"/>
                    </a:cxn>
                  </a:cxnLst>
                  <a:rect l="0" t="0" r="r" b="b"/>
                  <a:pathLst>
                    <a:path w="64" h="45">
                      <a:moveTo>
                        <a:pt x="64" y="0"/>
                      </a:moveTo>
                      <a:lnTo>
                        <a:pt x="37" y="45"/>
                      </a:lnTo>
                      <a:lnTo>
                        <a:pt x="0" y="45"/>
                      </a:lnTo>
                      <a:lnTo>
                        <a:pt x="24" y="6"/>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9" name="Freeform 313"/>
                <p:cNvSpPr/>
                <p:nvPr/>
              </p:nvSpPr>
              <p:spPr bwMode="auto">
                <a:xfrm>
                  <a:off x="1340486" y="3575050"/>
                  <a:ext cx="79375" cy="96838"/>
                </a:xfrm>
                <a:custGeom>
                  <a:avLst/>
                  <a:gdLst>
                    <a:gd name="T0" fmla="*/ 15 w 50"/>
                    <a:gd name="T1" fmla="*/ 0 h 61"/>
                    <a:gd name="T2" fmla="*/ 50 w 50"/>
                    <a:gd name="T3" fmla="*/ 61 h 61"/>
                    <a:gd name="T4" fmla="*/ 13 w 50"/>
                    <a:gd name="T5" fmla="*/ 61 h 61"/>
                    <a:gd name="T6" fmla="*/ 0 w 50"/>
                    <a:gd name="T7" fmla="*/ 39 h 61"/>
                  </a:gdLst>
                  <a:ahLst/>
                  <a:cxnLst>
                    <a:cxn ang="0">
                      <a:pos x="T0" y="T1"/>
                    </a:cxn>
                    <a:cxn ang="0">
                      <a:pos x="T2" y="T3"/>
                    </a:cxn>
                    <a:cxn ang="0">
                      <a:pos x="T4" y="T5"/>
                    </a:cxn>
                    <a:cxn ang="0">
                      <a:pos x="T6" y="T7"/>
                    </a:cxn>
                  </a:cxnLst>
                  <a:rect l="0" t="0" r="r" b="b"/>
                  <a:pathLst>
                    <a:path w="50" h="61">
                      <a:moveTo>
                        <a:pt x="15" y="0"/>
                      </a:moveTo>
                      <a:lnTo>
                        <a:pt x="50" y="61"/>
                      </a:lnTo>
                      <a:lnTo>
                        <a:pt x="13" y="61"/>
                      </a:lnTo>
                      <a:lnTo>
                        <a:pt x="0" y="39"/>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5" name="组合 34"/>
            <p:cNvGrpSpPr/>
            <p:nvPr/>
          </p:nvGrpSpPr>
          <p:grpSpPr>
            <a:xfrm>
              <a:off x="1982824" y="4616278"/>
              <a:ext cx="329343" cy="329343"/>
              <a:chOff x="1606624" y="4922213"/>
              <a:chExt cx="397950" cy="397950"/>
            </a:xfrm>
          </p:grpSpPr>
          <p:sp>
            <p:nvSpPr>
              <p:cNvPr id="36" name="椭圆 35"/>
              <p:cNvSpPr/>
              <p:nvPr/>
            </p:nvSpPr>
            <p:spPr>
              <a:xfrm>
                <a:off x="1606624" y="492221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7" name="组合 36"/>
              <p:cNvGrpSpPr/>
              <p:nvPr/>
            </p:nvGrpSpPr>
            <p:grpSpPr>
              <a:xfrm>
                <a:off x="1692200" y="4988460"/>
                <a:ext cx="237536" cy="247379"/>
                <a:chOff x="4634865" y="3550921"/>
                <a:chExt cx="574675" cy="598488"/>
              </a:xfrm>
            </p:grpSpPr>
            <p:sp>
              <p:nvSpPr>
                <p:cNvPr id="38" name="Line 25"/>
                <p:cNvSpPr>
                  <a:spLocks noChangeShapeType="1"/>
                </p:cNvSpPr>
                <p:nvPr/>
              </p:nvSpPr>
              <p:spPr bwMode="auto">
                <a:xfrm flipV="1">
                  <a:off x="4946015"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9" name="Line 26"/>
                <p:cNvSpPr>
                  <a:spLocks noChangeShapeType="1"/>
                </p:cNvSpPr>
                <p:nvPr/>
              </p:nvSpPr>
              <p:spPr bwMode="auto">
                <a:xfrm flipV="1">
                  <a:off x="4836478"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0" name="Oval 27"/>
                <p:cNvSpPr>
                  <a:spLocks noChangeArrowheads="1"/>
                </p:cNvSpPr>
                <p:nvPr/>
              </p:nvSpPr>
              <p:spPr bwMode="auto">
                <a:xfrm>
                  <a:off x="4842828" y="3689033"/>
                  <a:ext cx="119063" cy="117475"/>
                </a:xfrm>
                <a:prstGeom prst="ellipse">
                  <a:avLst/>
                </a:pr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1" name="Line 28"/>
                <p:cNvSpPr>
                  <a:spLocks noChangeShapeType="1"/>
                </p:cNvSpPr>
                <p:nvPr/>
              </p:nvSpPr>
              <p:spPr bwMode="auto">
                <a:xfrm flipH="1">
                  <a:off x="4942840" y="3944621"/>
                  <a:ext cx="11113"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2" name="Line 29"/>
                <p:cNvSpPr>
                  <a:spLocks noChangeShapeType="1"/>
                </p:cNvSpPr>
                <p:nvPr/>
              </p:nvSpPr>
              <p:spPr bwMode="auto">
                <a:xfrm flipH="1">
                  <a:off x="4985703" y="3838258"/>
                  <a:ext cx="11113" cy="3016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3" name="Line 30"/>
                <p:cNvSpPr>
                  <a:spLocks noChangeShapeType="1"/>
                </p:cNvSpPr>
                <p:nvPr/>
              </p:nvSpPr>
              <p:spPr bwMode="auto">
                <a:xfrm flipH="1">
                  <a:off x="4904740" y="3922396"/>
                  <a:ext cx="26988" cy="142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4" name="Line 31"/>
                <p:cNvSpPr>
                  <a:spLocks noChangeShapeType="1"/>
                </p:cNvSpPr>
                <p:nvPr/>
              </p:nvSpPr>
              <p:spPr bwMode="auto">
                <a:xfrm flipH="1">
                  <a:off x="5009515" y="3877946"/>
                  <a:ext cx="26988" cy="1270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5" name="Line 32"/>
                <p:cNvSpPr>
                  <a:spLocks noChangeShapeType="1"/>
                </p:cNvSpPr>
                <p:nvPr/>
              </p:nvSpPr>
              <p:spPr bwMode="auto">
                <a:xfrm>
                  <a:off x="5009515" y="3922396"/>
                  <a:ext cx="28575"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6" name="Line 33"/>
                <p:cNvSpPr>
                  <a:spLocks noChangeShapeType="1"/>
                </p:cNvSpPr>
                <p:nvPr/>
              </p:nvSpPr>
              <p:spPr bwMode="auto">
                <a:xfrm>
                  <a:off x="4901565" y="3879533"/>
                  <a:ext cx="30163"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7" name="Freeform 34"/>
                <p:cNvSpPr/>
                <p:nvPr/>
              </p:nvSpPr>
              <p:spPr bwMode="auto">
                <a:xfrm>
                  <a:off x="4922203" y="3858896"/>
                  <a:ext cx="93663" cy="93663"/>
                </a:xfrm>
                <a:custGeom>
                  <a:avLst/>
                  <a:gdLst>
                    <a:gd name="T0" fmla="*/ 38 w 41"/>
                    <a:gd name="T1" fmla="*/ 28 h 41"/>
                    <a:gd name="T2" fmla="*/ 14 w 41"/>
                    <a:gd name="T3" fmla="*/ 38 h 41"/>
                    <a:gd name="T4" fmla="*/ 4 w 41"/>
                    <a:gd name="T5" fmla="*/ 14 h 41"/>
                    <a:gd name="T6" fmla="*/ 28 w 41"/>
                    <a:gd name="T7" fmla="*/ 4 h 41"/>
                    <a:gd name="T8" fmla="*/ 38 w 41"/>
                    <a:gd name="T9" fmla="*/ 28 h 41"/>
                  </a:gdLst>
                  <a:ahLst/>
                  <a:cxnLst>
                    <a:cxn ang="0">
                      <a:pos x="T0" y="T1"/>
                    </a:cxn>
                    <a:cxn ang="0">
                      <a:pos x="T2" y="T3"/>
                    </a:cxn>
                    <a:cxn ang="0">
                      <a:pos x="T4" y="T5"/>
                    </a:cxn>
                    <a:cxn ang="0">
                      <a:pos x="T6" y="T7"/>
                    </a:cxn>
                    <a:cxn ang="0">
                      <a:pos x="T8" y="T9"/>
                    </a:cxn>
                  </a:cxnLst>
                  <a:rect l="0" t="0" r="r" b="b"/>
                  <a:pathLst>
                    <a:path w="41" h="41">
                      <a:moveTo>
                        <a:pt x="38" y="28"/>
                      </a:moveTo>
                      <a:cubicBezTo>
                        <a:pt x="34" y="37"/>
                        <a:pt x="24" y="41"/>
                        <a:pt x="14" y="38"/>
                      </a:cubicBezTo>
                      <a:cubicBezTo>
                        <a:pt x="5" y="34"/>
                        <a:pt x="0" y="24"/>
                        <a:pt x="4" y="14"/>
                      </a:cubicBezTo>
                      <a:cubicBezTo>
                        <a:pt x="8" y="5"/>
                        <a:pt x="18" y="0"/>
                        <a:pt x="28" y="4"/>
                      </a:cubicBezTo>
                      <a:cubicBezTo>
                        <a:pt x="37" y="8"/>
                        <a:pt x="41" y="18"/>
                        <a:pt x="38" y="28"/>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8" name="Freeform 35"/>
                <p:cNvSpPr/>
                <p:nvPr/>
              </p:nvSpPr>
              <p:spPr bwMode="auto">
                <a:xfrm>
                  <a:off x="4634865" y="3550921"/>
                  <a:ext cx="574675" cy="598488"/>
                </a:xfrm>
                <a:custGeom>
                  <a:avLst/>
                  <a:gdLst>
                    <a:gd name="T0" fmla="*/ 194 w 254"/>
                    <a:gd name="T1" fmla="*/ 264 h 264"/>
                    <a:gd name="T2" fmla="*/ 190 w 254"/>
                    <a:gd name="T3" fmla="*/ 214 h 264"/>
                    <a:gd name="T4" fmla="*/ 210 w 254"/>
                    <a:gd name="T5" fmla="*/ 164 h 264"/>
                    <a:gd name="T6" fmla="*/ 189 w 254"/>
                    <a:gd name="T7" fmla="*/ 42 h 264"/>
                    <a:gd name="T8" fmla="*/ 62 w 254"/>
                    <a:gd name="T9" fmla="*/ 39 h 264"/>
                    <a:gd name="T10" fmla="*/ 32 w 254"/>
                    <a:gd name="T11" fmla="*/ 109 h 264"/>
                    <a:gd name="T12" fmla="*/ 29 w 254"/>
                    <a:gd name="T13" fmla="*/ 131 h 264"/>
                    <a:gd name="T14" fmla="*/ 3 w 254"/>
                    <a:gd name="T15" fmla="*/ 161 h 264"/>
                    <a:gd name="T16" fmla="*/ 10 w 254"/>
                    <a:gd name="T17" fmla="*/ 171 h 264"/>
                    <a:gd name="T18" fmla="*/ 26 w 254"/>
                    <a:gd name="T19" fmla="*/ 174 h 264"/>
                    <a:gd name="T20" fmla="*/ 33 w 254"/>
                    <a:gd name="T21" fmla="*/ 197 h 264"/>
                    <a:gd name="T22" fmla="*/ 31 w 254"/>
                    <a:gd name="T23" fmla="*/ 219 h 264"/>
                    <a:gd name="T24" fmla="*/ 34 w 254"/>
                    <a:gd name="T25" fmla="*/ 240 h 264"/>
                    <a:gd name="T26" fmla="*/ 88 w 254"/>
                    <a:gd name="T27" fmla="*/ 238 h 264"/>
                    <a:gd name="T28" fmla="*/ 95 w 254"/>
                    <a:gd name="T2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64">
                      <a:moveTo>
                        <a:pt x="194" y="264"/>
                      </a:moveTo>
                      <a:cubicBezTo>
                        <a:pt x="192" y="252"/>
                        <a:pt x="189" y="233"/>
                        <a:pt x="190" y="214"/>
                      </a:cubicBezTo>
                      <a:cubicBezTo>
                        <a:pt x="190" y="214"/>
                        <a:pt x="197" y="184"/>
                        <a:pt x="210" y="164"/>
                      </a:cubicBezTo>
                      <a:cubicBezTo>
                        <a:pt x="210" y="164"/>
                        <a:pt x="254" y="90"/>
                        <a:pt x="189" y="42"/>
                      </a:cubicBezTo>
                      <a:cubicBezTo>
                        <a:pt x="189" y="42"/>
                        <a:pt x="132" y="0"/>
                        <a:pt x="62" y="39"/>
                      </a:cubicBezTo>
                      <a:cubicBezTo>
                        <a:pt x="62" y="39"/>
                        <a:pt x="24" y="56"/>
                        <a:pt x="32" y="109"/>
                      </a:cubicBezTo>
                      <a:cubicBezTo>
                        <a:pt x="32" y="109"/>
                        <a:pt x="33" y="124"/>
                        <a:pt x="29" y="131"/>
                      </a:cubicBezTo>
                      <a:cubicBezTo>
                        <a:pt x="3" y="161"/>
                        <a:pt x="3" y="161"/>
                        <a:pt x="3" y="161"/>
                      </a:cubicBezTo>
                      <a:cubicBezTo>
                        <a:pt x="3" y="161"/>
                        <a:pt x="0" y="170"/>
                        <a:pt x="10" y="171"/>
                      </a:cubicBezTo>
                      <a:cubicBezTo>
                        <a:pt x="26" y="174"/>
                        <a:pt x="26" y="174"/>
                        <a:pt x="26" y="174"/>
                      </a:cubicBezTo>
                      <a:cubicBezTo>
                        <a:pt x="26" y="174"/>
                        <a:pt x="32" y="187"/>
                        <a:pt x="33" y="197"/>
                      </a:cubicBezTo>
                      <a:cubicBezTo>
                        <a:pt x="33" y="207"/>
                        <a:pt x="31" y="219"/>
                        <a:pt x="31" y="219"/>
                      </a:cubicBezTo>
                      <a:cubicBezTo>
                        <a:pt x="31" y="219"/>
                        <a:pt x="26" y="233"/>
                        <a:pt x="34" y="240"/>
                      </a:cubicBezTo>
                      <a:cubicBezTo>
                        <a:pt x="36" y="240"/>
                        <a:pt x="42" y="248"/>
                        <a:pt x="88" y="238"/>
                      </a:cubicBezTo>
                      <a:cubicBezTo>
                        <a:pt x="88" y="238"/>
                        <a:pt x="92" y="240"/>
                        <a:pt x="95" y="264"/>
                      </a:cubicBezTo>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9" name="Line 36"/>
                <p:cNvSpPr>
                  <a:spLocks noChangeShapeType="1"/>
                </p:cNvSpPr>
                <p:nvPr/>
              </p:nvSpPr>
              <p:spPr bwMode="auto">
                <a:xfrm>
                  <a:off x="4714240" y="4000183"/>
                  <a:ext cx="42863"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0" name="Line 37"/>
                <p:cNvSpPr>
                  <a:spLocks noChangeShapeType="1"/>
                </p:cNvSpPr>
                <p:nvPr/>
              </p:nvSpPr>
              <p:spPr bwMode="auto">
                <a:xfrm flipV="1">
                  <a:off x="4901565" y="3652521"/>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Line 38"/>
                <p:cNvSpPr>
                  <a:spLocks noChangeShapeType="1"/>
                </p:cNvSpPr>
                <p:nvPr/>
              </p:nvSpPr>
              <p:spPr bwMode="auto">
                <a:xfrm flipV="1">
                  <a:off x="4901565" y="3806508"/>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Line 39"/>
                <p:cNvSpPr>
                  <a:spLocks noChangeShapeType="1"/>
                </p:cNvSpPr>
                <p:nvPr/>
              </p:nvSpPr>
              <p:spPr bwMode="auto">
                <a:xfrm>
                  <a:off x="4961890"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Line 40"/>
                <p:cNvSpPr>
                  <a:spLocks noChangeShapeType="1"/>
                </p:cNvSpPr>
                <p:nvPr/>
              </p:nvSpPr>
              <p:spPr bwMode="auto">
                <a:xfrm>
                  <a:off x="4807903"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4" name="Line 41"/>
                <p:cNvSpPr>
                  <a:spLocks noChangeShapeType="1"/>
                </p:cNvSpPr>
                <p:nvPr/>
              </p:nvSpPr>
              <p:spPr bwMode="auto">
                <a:xfrm flipH="1" flipV="1">
                  <a:off x="4836478"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Line 42"/>
                <p:cNvSpPr>
                  <a:spLocks noChangeShapeType="1"/>
                </p:cNvSpPr>
                <p:nvPr/>
              </p:nvSpPr>
              <p:spPr bwMode="auto">
                <a:xfrm flipH="1" flipV="1">
                  <a:off x="4946015"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6" name="Line 43"/>
                <p:cNvSpPr>
                  <a:spLocks noChangeShapeType="1"/>
                </p:cNvSpPr>
                <p:nvPr/>
              </p:nvSpPr>
              <p:spPr bwMode="auto">
                <a:xfrm>
                  <a:off x="4985703" y="3944621"/>
                  <a:ext cx="14288"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7" name="Line 44"/>
                <p:cNvSpPr>
                  <a:spLocks noChangeShapeType="1"/>
                </p:cNvSpPr>
                <p:nvPr/>
              </p:nvSpPr>
              <p:spPr bwMode="auto">
                <a:xfrm>
                  <a:off x="4941253" y="3841433"/>
                  <a:ext cx="12700"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sp>
        <p:nvSpPr>
          <p:cNvPr id="91" name="矩形: 圆角 90"/>
          <p:cNvSpPr/>
          <p:nvPr/>
        </p:nvSpPr>
        <p:spPr>
          <a:xfrm>
            <a:off x="1414798" y="1681887"/>
            <a:ext cx="1227139" cy="12271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88" name="直接连接符 87"/>
          <p:cNvCxnSpPr/>
          <p:nvPr/>
        </p:nvCxnSpPr>
        <p:spPr>
          <a:xfrm>
            <a:off x="1442528" y="4196806"/>
            <a:ext cx="691438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442528" y="1681887"/>
            <a:ext cx="1171677" cy="1323440"/>
          </a:xfrm>
          <a:prstGeom prst="rect">
            <a:avLst/>
          </a:prstGeom>
          <a:noFill/>
        </p:spPr>
        <p:txBody>
          <a:bodyPr wrap="square">
            <a:spAutoFit/>
          </a:bodyPr>
          <a:lstStyle/>
          <a:p>
            <a:pPr algn="ctr"/>
            <a:r>
              <a:rPr lang="en-US" altLang="zh-CN" sz="8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4</a:t>
            </a:r>
            <a:endParaRPr lang="zh-CN" altLang="en-US" sz="8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3" name="文本框 92"/>
          <p:cNvSpPr txBox="1"/>
          <p:nvPr/>
        </p:nvSpPr>
        <p:spPr>
          <a:xfrm>
            <a:off x="2968659" y="2265021"/>
            <a:ext cx="1781569" cy="400110"/>
          </a:xfrm>
          <a:prstGeom prst="rect">
            <a:avLst/>
          </a:prstGeom>
          <a:noFill/>
        </p:spPr>
        <p:txBody>
          <a:bodyPr wrap="square">
            <a:spAutoFit/>
          </a:bodyPr>
          <a:lstStyle/>
          <a:p>
            <a:pPr algn="dist"/>
            <a:r>
              <a:rPr lang="en-US" altLang="zh-CN"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PART</a:t>
            </a:r>
            <a:endParaRPr lang="zh-CN" altLang="en-US"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8" name="文本框 97"/>
          <p:cNvSpPr txBox="1"/>
          <p:nvPr/>
        </p:nvSpPr>
        <p:spPr>
          <a:xfrm>
            <a:off x="1414798" y="3156621"/>
            <a:ext cx="6545381" cy="1753235"/>
          </a:xfrm>
          <a:prstGeom prst="rect">
            <a:avLst/>
          </a:prstGeom>
          <a:noFill/>
        </p:spPr>
        <p:txBody>
          <a:bodyPr wrap="square">
            <a:spAutoFit/>
          </a:bodyPr>
          <a:lstStyle/>
          <a:p>
            <a:r>
              <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a:t>
            </a:r>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027114" y="1614894"/>
            <a:ext cx="4531359" cy="4750528"/>
            <a:chOff x="758046" y="1494973"/>
            <a:chExt cx="4531359" cy="4750528"/>
          </a:xfrm>
        </p:grpSpPr>
        <p:sp>
          <p:nvSpPr>
            <p:cNvPr id="18" name="矩形 17"/>
            <p:cNvSpPr/>
            <p:nvPr/>
          </p:nvSpPr>
          <p:spPr>
            <a:xfrm>
              <a:off x="758046" y="1638300"/>
              <a:ext cx="4531359" cy="460720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 name="组合 2"/>
            <p:cNvGrpSpPr/>
            <p:nvPr/>
          </p:nvGrpSpPr>
          <p:grpSpPr>
            <a:xfrm>
              <a:off x="1655440" y="1494973"/>
              <a:ext cx="2735580" cy="461665"/>
              <a:chOff x="1655440" y="1494973"/>
              <a:chExt cx="2735580" cy="461665"/>
            </a:xfrm>
          </p:grpSpPr>
          <p:sp>
            <p:nvSpPr>
              <p:cNvPr id="23" name="矩形: 圆角 22"/>
              <p:cNvSpPr/>
              <p:nvPr/>
            </p:nvSpPr>
            <p:spPr>
              <a:xfrm>
                <a:off x="1655440" y="1494973"/>
                <a:ext cx="2735580" cy="461665"/>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4" name="文本框 23"/>
              <p:cNvSpPr txBox="1"/>
              <p:nvPr/>
            </p:nvSpPr>
            <p:spPr>
              <a:xfrm>
                <a:off x="2037983" y="1494973"/>
                <a:ext cx="1970494" cy="460375"/>
              </a:xfrm>
              <a:prstGeom prst="rect">
                <a:avLst/>
              </a:prstGeom>
              <a:noFill/>
            </p:spPr>
            <p:txBody>
              <a:bodyPr wrap="square" rtlCol="0">
                <a:spAutoFit/>
              </a:bodyPr>
              <a:lstStyle/>
              <a:p>
                <a:pPr algn="ctr"/>
                <a:r>
                  <a:rPr lang="en-US" altLang="en-US"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1</a:t>
                </a:r>
                <a:endParaRPr lang="en-US" altLang="en-US"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29" name="组合 28"/>
            <p:cNvGrpSpPr/>
            <p:nvPr/>
          </p:nvGrpSpPr>
          <p:grpSpPr>
            <a:xfrm>
              <a:off x="1044892" y="2426319"/>
              <a:ext cx="4092575" cy="915369"/>
              <a:chOff x="1044892" y="2426319"/>
              <a:chExt cx="4092575" cy="915369"/>
            </a:xfrm>
          </p:grpSpPr>
          <p:sp>
            <p:nvSpPr>
              <p:cNvPr id="26" name="椭圆 25"/>
              <p:cNvSpPr/>
              <p:nvPr/>
            </p:nvSpPr>
            <p:spPr>
              <a:xfrm>
                <a:off x="1105459" y="2465882"/>
                <a:ext cx="410434" cy="410434"/>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7" name="文本框 26"/>
              <p:cNvSpPr txBox="1"/>
              <p:nvPr/>
            </p:nvSpPr>
            <p:spPr>
              <a:xfrm>
                <a:off x="1655440" y="2426319"/>
                <a:ext cx="3411235" cy="866140"/>
              </a:xfrm>
              <a:prstGeom prst="rect">
                <a:avLst/>
              </a:prstGeom>
              <a:noFill/>
            </p:spPr>
            <p:txBody>
              <a:bodyPr wrap="square">
                <a:spAutoFit/>
              </a:bodyPr>
              <a:lstStyle/>
              <a:p>
                <a:pPr algn="just">
                  <a:lnSpc>
                    <a:spcPct val="120000"/>
                  </a:lnSpc>
                </a:pP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Our first attempt at a stop-loss strategy involves closing positions early when losses exceed a certain threshold.</a:t>
                </a:r>
                <a:endPar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8" name="文本框 27"/>
              <p:cNvSpPr txBox="1"/>
              <p:nvPr/>
            </p:nvSpPr>
            <p:spPr>
              <a:xfrm>
                <a:off x="1105459" y="2488906"/>
                <a:ext cx="410434" cy="400110"/>
              </a:xfrm>
              <a:prstGeom prst="rect">
                <a:avLst/>
              </a:prstGeom>
              <a:noFill/>
            </p:spPr>
            <p:txBody>
              <a:bodyPr wrap="square">
                <a:spAutoFit/>
              </a:bodyPr>
              <a:lstStyle/>
              <a:p>
                <a:pPr algn="ctr"/>
                <a:r>
                  <a:rPr lang="en-US" altLang="zh-CN"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1</a:t>
                </a:r>
                <a:endParaRPr lang="zh-CN" altLang="en-US"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17" name="直接连接符 16"/>
              <p:cNvCxnSpPr/>
              <p:nvPr/>
            </p:nvCxnSpPr>
            <p:spPr>
              <a:xfrm>
                <a:off x="1044892" y="3341688"/>
                <a:ext cx="4092575"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1044892" y="3378819"/>
              <a:ext cx="4092575" cy="1124919"/>
              <a:chOff x="1044892" y="2216769"/>
              <a:chExt cx="4092575" cy="1124919"/>
            </a:xfrm>
          </p:grpSpPr>
          <p:sp>
            <p:nvSpPr>
              <p:cNvPr id="31" name="椭圆 30"/>
              <p:cNvSpPr/>
              <p:nvPr/>
            </p:nvSpPr>
            <p:spPr>
              <a:xfrm>
                <a:off x="1105459" y="2216962"/>
                <a:ext cx="410434" cy="410434"/>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2" name="文本框 31"/>
              <p:cNvSpPr txBox="1"/>
              <p:nvPr/>
            </p:nvSpPr>
            <p:spPr>
              <a:xfrm>
                <a:off x="1655440" y="2216769"/>
                <a:ext cx="3411235" cy="1103957"/>
              </a:xfrm>
              <a:prstGeom prst="rect">
                <a:avLst/>
              </a:prstGeom>
              <a:noFill/>
            </p:spPr>
            <p:txBody>
              <a:bodyPr wrap="square">
                <a:spAutoFit/>
              </a:bodyPr>
              <a:lstStyle/>
              <a:p>
                <a:pPr>
                  <a:lnSpc>
                    <a:spcPct val="120000"/>
                  </a:lnSpc>
                </a:pP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Specifically, the strategy includes adding a </a:t>
                </a:r>
                <a:r>
                  <a:rPr lang="zh-CN" altLang="en-US" sz="1400" b="1" dirty="0">
                    <a:latin typeface="Times New Roman Bold" panose="02020603050405020304" charset="0"/>
                    <a:ea typeface="汉仪旗黑-55简" panose="00020600040101010101" pitchFamily="18" charset="-122"/>
                    <a:sym typeface="汉仪旗黑-55简" panose="00020600040101010101" pitchFamily="18" charset="-122"/>
                  </a:rPr>
                  <a:t>stop-loss signal: </a:t>
                </a:r>
                <a:r>
                  <a:rPr lang="zh-CN" altLang="en-US" sz="1400" b="1" i="1" u="sng" dirty="0">
                    <a:solidFill>
                      <a:schemeClr val="tx1"/>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if losses occur continuously for four hours, the stop-loss signal updates to 0</a:t>
                </a: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a:t>
                </a:r>
                <a:endPar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3" name="文本框 32"/>
              <p:cNvSpPr txBox="1"/>
              <p:nvPr/>
            </p:nvSpPr>
            <p:spPr>
              <a:xfrm>
                <a:off x="1105459" y="2217126"/>
                <a:ext cx="410434" cy="400110"/>
              </a:xfrm>
              <a:prstGeom prst="rect">
                <a:avLst/>
              </a:prstGeom>
              <a:noFill/>
            </p:spPr>
            <p:txBody>
              <a:bodyPr wrap="square">
                <a:spAutoFit/>
              </a:bodyPr>
              <a:lstStyle/>
              <a:p>
                <a:pPr algn="ctr"/>
                <a:r>
                  <a:rPr lang="en-US" altLang="zh-CN"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2</a:t>
                </a:r>
                <a:endParaRPr lang="zh-CN" altLang="en-US"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34" name="直接连接符 33"/>
              <p:cNvCxnSpPr/>
              <p:nvPr/>
            </p:nvCxnSpPr>
            <p:spPr>
              <a:xfrm>
                <a:off x="1044892" y="3341688"/>
                <a:ext cx="4092575"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1044892" y="4750419"/>
              <a:ext cx="4092575" cy="915369"/>
              <a:chOff x="1044892" y="2426319"/>
              <a:chExt cx="4092575" cy="915369"/>
            </a:xfrm>
          </p:grpSpPr>
          <p:sp>
            <p:nvSpPr>
              <p:cNvPr id="36" name="椭圆 35"/>
              <p:cNvSpPr/>
              <p:nvPr/>
            </p:nvSpPr>
            <p:spPr>
              <a:xfrm>
                <a:off x="1105459" y="2465882"/>
                <a:ext cx="410434" cy="410434"/>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7" name="文本框 36"/>
              <p:cNvSpPr txBox="1"/>
              <p:nvPr/>
            </p:nvSpPr>
            <p:spPr>
              <a:xfrm>
                <a:off x="1655440" y="2426319"/>
                <a:ext cx="3411235" cy="866140"/>
              </a:xfrm>
              <a:prstGeom prst="rect">
                <a:avLst/>
              </a:prstGeom>
              <a:noFill/>
            </p:spPr>
            <p:txBody>
              <a:bodyPr wrap="square">
                <a:spAutoFit/>
              </a:bodyPr>
              <a:lstStyle/>
              <a:p>
                <a:pPr algn="just">
                  <a:lnSpc>
                    <a:spcPct val="120000"/>
                  </a:lnSpc>
                </a:pP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Then, combining the stop-loss signal with the trading signal, we forward-fill to obtain the new position status.</a:t>
                </a:r>
                <a:endPar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8" name="文本框 37"/>
              <p:cNvSpPr txBox="1"/>
              <p:nvPr/>
            </p:nvSpPr>
            <p:spPr>
              <a:xfrm>
                <a:off x="1105459" y="2488906"/>
                <a:ext cx="410434" cy="400110"/>
              </a:xfrm>
              <a:prstGeom prst="rect">
                <a:avLst/>
              </a:prstGeom>
              <a:noFill/>
            </p:spPr>
            <p:txBody>
              <a:bodyPr wrap="square">
                <a:spAutoFit/>
              </a:bodyPr>
              <a:lstStyle/>
              <a:p>
                <a:pPr algn="ctr"/>
                <a:r>
                  <a:rPr lang="en-US" altLang="zh-CN"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3</a:t>
                </a:r>
                <a:endParaRPr lang="zh-CN" altLang="en-US"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39" name="直接连接符 38"/>
              <p:cNvCxnSpPr/>
              <p:nvPr/>
            </p:nvCxnSpPr>
            <p:spPr>
              <a:xfrm>
                <a:off x="1044892" y="3341688"/>
                <a:ext cx="4092575"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3" name="任意多边形: 形状 42"/>
            <p:cNvSpPr/>
            <p:nvPr/>
          </p:nvSpPr>
          <p:spPr>
            <a:xfrm>
              <a:off x="841375" y="1730375"/>
              <a:ext cx="749301" cy="98426"/>
            </a:xfrm>
            <a:custGeom>
              <a:avLst/>
              <a:gdLst/>
              <a:ahLst/>
              <a:cxnLst/>
              <a:rect l="0" t="0" r="0" b="0"/>
              <a:pathLst>
                <a:path w="749301" h="98426">
                  <a:moveTo>
                    <a:pt x="749300" y="0"/>
                  </a:moveTo>
                  <a:lnTo>
                    <a:pt x="151030" y="0"/>
                  </a:lnTo>
                  <a:cubicBezTo>
                    <a:pt x="117363" y="0"/>
                    <a:pt x="85034" y="13391"/>
                    <a:pt x="61228" y="37197"/>
                  </a:cubicBezTo>
                  <a:lnTo>
                    <a:pt x="0" y="98425"/>
                  </a:lnTo>
                </a:path>
              </a:pathLst>
            </a:custGeom>
            <a:noFill/>
            <a:ln cap="rnd">
              <a:solidFill>
                <a:srgbClr val="29477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4" name="任意多边形: 形状 43"/>
            <p:cNvSpPr/>
            <p:nvPr/>
          </p:nvSpPr>
          <p:spPr>
            <a:xfrm flipH="1">
              <a:off x="4455784" y="1736672"/>
              <a:ext cx="749301" cy="98426"/>
            </a:xfrm>
            <a:custGeom>
              <a:avLst/>
              <a:gdLst/>
              <a:ahLst/>
              <a:cxnLst/>
              <a:rect l="0" t="0" r="0" b="0"/>
              <a:pathLst>
                <a:path w="749301" h="98426">
                  <a:moveTo>
                    <a:pt x="749300" y="0"/>
                  </a:moveTo>
                  <a:lnTo>
                    <a:pt x="151030" y="0"/>
                  </a:lnTo>
                  <a:cubicBezTo>
                    <a:pt x="117363" y="0"/>
                    <a:pt x="85034" y="13391"/>
                    <a:pt x="61228" y="37197"/>
                  </a:cubicBezTo>
                  <a:lnTo>
                    <a:pt x="0" y="98425"/>
                  </a:lnTo>
                </a:path>
              </a:pathLst>
            </a:custGeom>
            <a:noFill/>
            <a:ln cap="rnd">
              <a:solidFill>
                <a:srgbClr val="29477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47" name="矩形 46"/>
          <p:cNvSpPr/>
          <p:nvPr/>
        </p:nvSpPr>
        <p:spPr>
          <a:xfrm>
            <a:off x="6606029" y="1758222"/>
            <a:ext cx="4531359" cy="460720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48" name="组合 47"/>
          <p:cNvGrpSpPr/>
          <p:nvPr/>
        </p:nvGrpSpPr>
        <p:grpSpPr>
          <a:xfrm>
            <a:off x="7503423" y="1614895"/>
            <a:ext cx="2735580" cy="461665"/>
            <a:chOff x="1655440" y="1494973"/>
            <a:chExt cx="2735580" cy="461665"/>
          </a:xfrm>
        </p:grpSpPr>
        <p:sp>
          <p:nvSpPr>
            <p:cNvPr id="66" name="矩形: 圆角 65"/>
            <p:cNvSpPr/>
            <p:nvPr/>
          </p:nvSpPr>
          <p:spPr>
            <a:xfrm>
              <a:off x="1655440" y="1494973"/>
              <a:ext cx="2735580" cy="461665"/>
            </a:xfrm>
            <a:prstGeom prst="roundRect">
              <a:avLst>
                <a:gd name="adj" fmla="val 50000"/>
              </a:avLst>
            </a:prstGeom>
            <a:gradFill flip="none" rotWithShape="1">
              <a:gsLst>
                <a:gs pos="100000">
                  <a:srgbClr val="AC0909"/>
                </a:gs>
                <a:gs pos="0">
                  <a:srgbClr val="C00000"/>
                </a:gs>
              </a:gsLst>
              <a:lin ang="5400000" scaled="1"/>
              <a:tileRect/>
            </a:gradFill>
            <a:ln w="31750">
              <a:gradFill>
                <a:gsLst>
                  <a:gs pos="0">
                    <a:srgbClr val="981212">
                      <a:lumMod val="11000"/>
                      <a:lumOff val="89000"/>
                    </a:srgbClr>
                  </a:gs>
                  <a:gs pos="100000">
                    <a:schemeClr val="bg1"/>
                  </a:gs>
                </a:gsLst>
                <a:lin ang="1200000" scaled="0"/>
              </a:gradFill>
            </a:ln>
            <a:effectLst>
              <a:outerShdw blurRad="127000" dist="152400" dir="2700000" algn="tl" rotWithShape="0">
                <a:srgbClr val="981212">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7" name="文本框 66"/>
            <p:cNvSpPr txBox="1"/>
            <p:nvPr/>
          </p:nvSpPr>
          <p:spPr>
            <a:xfrm>
              <a:off x="2037983" y="1494973"/>
              <a:ext cx="1970494" cy="460375"/>
            </a:xfrm>
            <a:prstGeom prst="rect">
              <a:avLst/>
            </a:prstGeom>
            <a:noFill/>
          </p:spPr>
          <p:txBody>
            <a:bodyPr wrap="square" rtlCol="0">
              <a:spAutoFit/>
            </a:bodyPr>
            <a:lstStyle/>
            <a:p>
              <a:pPr algn="ctr"/>
              <a:r>
                <a:rPr lang="en-US" altLang="en-US"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2</a:t>
              </a:r>
              <a:endParaRPr lang="en-US" altLang="en-US"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62" name="椭圆 61"/>
          <p:cNvSpPr/>
          <p:nvPr/>
        </p:nvSpPr>
        <p:spPr>
          <a:xfrm>
            <a:off x="6954077" y="2412449"/>
            <a:ext cx="410434" cy="410434"/>
          </a:xfrm>
          <a:prstGeom prst="ellipse">
            <a:avLst/>
          </a:prstGeom>
          <a:gradFill flip="none" rotWithShape="1">
            <a:gsLst>
              <a:gs pos="100000">
                <a:srgbClr val="AC0909"/>
              </a:gs>
              <a:gs pos="0">
                <a:srgbClr val="C00000"/>
              </a:gs>
            </a:gsLst>
            <a:lin ang="5400000" scaled="1"/>
            <a:tileRect/>
          </a:gradFill>
          <a:ln w="31750">
            <a:gradFill>
              <a:gsLst>
                <a:gs pos="0">
                  <a:srgbClr val="981212">
                    <a:lumMod val="11000"/>
                    <a:lumOff val="89000"/>
                  </a:srgbClr>
                </a:gs>
                <a:gs pos="100000">
                  <a:schemeClr val="bg1"/>
                </a:gs>
              </a:gsLst>
              <a:lin ang="1200000" scaled="0"/>
            </a:gradFill>
          </a:ln>
          <a:effectLst>
            <a:outerShdw blurRad="127000" dist="152400" dir="2700000" algn="tl" rotWithShape="0">
              <a:srgbClr val="981212">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3" name="文本框 62"/>
          <p:cNvSpPr txBox="1"/>
          <p:nvPr/>
        </p:nvSpPr>
        <p:spPr>
          <a:xfrm>
            <a:off x="7503423" y="2336691"/>
            <a:ext cx="3411235" cy="1124585"/>
          </a:xfrm>
          <a:prstGeom prst="rect">
            <a:avLst/>
          </a:prstGeom>
          <a:noFill/>
        </p:spPr>
        <p:txBody>
          <a:bodyPr wrap="square">
            <a:spAutoFit/>
          </a:bodyPr>
          <a:lstStyle/>
          <a:p>
            <a:pPr algn="just">
              <a:lnSpc>
                <a:spcPct val="120000"/>
              </a:lnSpc>
            </a:pP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Our second stop-loss strategy attempts to consider past strategy performance. If there are excessively high profits or losses, positions will be closed early. </a:t>
            </a:r>
            <a:endPar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cxnSp>
        <p:nvCxnSpPr>
          <p:cNvPr id="65" name="直接连接符 64"/>
          <p:cNvCxnSpPr/>
          <p:nvPr/>
        </p:nvCxnSpPr>
        <p:spPr>
          <a:xfrm>
            <a:off x="6892875" y="3461610"/>
            <a:ext cx="4092575"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6953442" y="3747854"/>
            <a:ext cx="410434" cy="410434"/>
          </a:xfrm>
          <a:prstGeom prst="ellipse">
            <a:avLst/>
          </a:prstGeom>
          <a:gradFill flip="none" rotWithShape="1">
            <a:gsLst>
              <a:gs pos="100000">
                <a:srgbClr val="AC0909"/>
              </a:gs>
              <a:gs pos="0">
                <a:srgbClr val="C00000"/>
              </a:gs>
            </a:gsLst>
            <a:lin ang="5400000" scaled="1"/>
            <a:tileRect/>
          </a:gradFill>
          <a:ln w="31750">
            <a:gradFill>
              <a:gsLst>
                <a:gs pos="0">
                  <a:srgbClr val="981212">
                    <a:lumMod val="11000"/>
                    <a:lumOff val="89000"/>
                  </a:srgbClr>
                </a:gs>
                <a:gs pos="100000">
                  <a:schemeClr val="bg1"/>
                </a:gs>
              </a:gsLst>
              <a:lin ang="1200000" scaled="0"/>
            </a:gradFill>
          </a:ln>
          <a:effectLst>
            <a:outerShdw blurRad="127000" dist="152400" dir="2700000" algn="tl" rotWithShape="0">
              <a:srgbClr val="981212">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9" name="文本框 58"/>
          <p:cNvSpPr txBox="1"/>
          <p:nvPr/>
        </p:nvSpPr>
        <p:spPr>
          <a:xfrm>
            <a:off x="7503423" y="3708291"/>
            <a:ext cx="3411235" cy="866140"/>
          </a:xfrm>
          <a:prstGeom prst="rect">
            <a:avLst/>
          </a:prstGeom>
          <a:noFill/>
        </p:spPr>
        <p:txBody>
          <a:bodyPr wrap="square">
            <a:spAutoFit/>
          </a:bodyPr>
          <a:lstStyle/>
          <a:p>
            <a:pPr algn="just">
              <a:lnSpc>
                <a:spcPct val="120000"/>
              </a:lnSpc>
            </a:pP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We use a </a:t>
            </a:r>
            <a:r>
              <a:rPr lang="zh-CN" altLang="en-US" sz="1400" b="1" i="1" u="sng" dirty="0">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15-</a:t>
            </a:r>
            <a:r>
              <a:rPr lang="en-US" altLang="zh-CN" sz="1400" b="1" i="1" u="sng" dirty="0">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hours</a:t>
            </a:r>
            <a:r>
              <a:rPr lang="zh-CN" altLang="en-US" sz="1400" b="1" i="1" u="sng" dirty="0">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 window</a:t>
            </a: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to calculate the rolling mean and standard deviation of strategy returns. </a:t>
            </a:r>
            <a:endPar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cxnSp>
        <p:nvCxnSpPr>
          <p:cNvPr id="61" name="直接连接符 60"/>
          <p:cNvCxnSpPr/>
          <p:nvPr/>
        </p:nvCxnSpPr>
        <p:spPr>
          <a:xfrm>
            <a:off x="6892875" y="4623660"/>
            <a:ext cx="4092575"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6953442" y="4909904"/>
            <a:ext cx="410434" cy="410434"/>
          </a:xfrm>
          <a:prstGeom prst="ellipse">
            <a:avLst/>
          </a:prstGeom>
          <a:gradFill flip="none" rotWithShape="1">
            <a:gsLst>
              <a:gs pos="100000">
                <a:srgbClr val="AC0909"/>
              </a:gs>
              <a:gs pos="0">
                <a:srgbClr val="C00000"/>
              </a:gs>
            </a:gsLst>
            <a:lin ang="5400000" scaled="1"/>
            <a:tileRect/>
          </a:gradFill>
          <a:ln w="31750">
            <a:gradFill>
              <a:gsLst>
                <a:gs pos="0">
                  <a:srgbClr val="981212">
                    <a:lumMod val="11000"/>
                    <a:lumOff val="89000"/>
                  </a:srgbClr>
                </a:gs>
                <a:gs pos="100000">
                  <a:schemeClr val="bg1"/>
                </a:gs>
              </a:gsLst>
              <a:lin ang="1200000" scaled="0"/>
            </a:gradFill>
          </a:ln>
          <a:effectLst>
            <a:outerShdw blurRad="127000" dist="152400" dir="2700000" algn="tl" rotWithShape="0">
              <a:srgbClr val="981212">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文本框 54"/>
          <p:cNvSpPr txBox="1"/>
          <p:nvPr/>
        </p:nvSpPr>
        <p:spPr>
          <a:xfrm>
            <a:off x="7503423" y="4870341"/>
            <a:ext cx="3411235" cy="1124585"/>
          </a:xfrm>
          <a:prstGeom prst="rect">
            <a:avLst/>
          </a:prstGeom>
          <a:noFill/>
        </p:spPr>
        <p:txBody>
          <a:bodyPr wrap="square">
            <a:spAutoFit/>
          </a:bodyPr>
          <a:lstStyle/>
          <a:p>
            <a:pPr algn="just">
              <a:lnSpc>
                <a:spcPct val="120000"/>
              </a:lnSpc>
            </a:pP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A profit rate </a:t>
            </a:r>
            <a:r>
              <a:rPr lang="zh-CN" altLang="en-US" sz="1400" b="1" i="1" u="sng" dirty="0">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Bollinger band</a:t>
            </a: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is plotted with 1.96 standard deviations. If the profit rate </a:t>
            </a:r>
            <a:r>
              <a:rPr lang="zh-CN" altLang="en-US" sz="1400" b="1" i="1" u="sng" dirty="0">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exceeds the upper or lower Bollinger band, positions are closed early</a:t>
            </a:r>
            <a:r>
              <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a:t>
            </a:r>
            <a:endParaRPr lang="zh-CN" altLang="en-US" sz="1400" b="1" dirty="0">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cxnSp>
        <p:nvCxnSpPr>
          <p:cNvPr id="57" name="直接连接符 56"/>
          <p:cNvCxnSpPr/>
          <p:nvPr/>
        </p:nvCxnSpPr>
        <p:spPr>
          <a:xfrm>
            <a:off x="6892875" y="5995260"/>
            <a:ext cx="4092575" cy="0"/>
          </a:xfrm>
          <a:prstGeom prst="line">
            <a:avLst/>
          </a:prstGeom>
          <a:ln w="95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6689358" y="1850297"/>
            <a:ext cx="749301" cy="98426"/>
          </a:xfrm>
          <a:custGeom>
            <a:avLst/>
            <a:gdLst/>
            <a:ahLst/>
            <a:cxnLst/>
            <a:rect l="0" t="0" r="0" b="0"/>
            <a:pathLst>
              <a:path w="749301" h="98426">
                <a:moveTo>
                  <a:pt x="749300" y="0"/>
                </a:moveTo>
                <a:lnTo>
                  <a:pt x="151030" y="0"/>
                </a:lnTo>
                <a:cubicBezTo>
                  <a:pt x="117363" y="0"/>
                  <a:pt x="85034" y="13391"/>
                  <a:pt x="61228" y="37197"/>
                </a:cubicBezTo>
                <a:lnTo>
                  <a:pt x="0" y="98425"/>
                </a:lnTo>
              </a:path>
            </a:pathLst>
          </a:custGeom>
          <a:noFill/>
          <a:ln cap="rnd">
            <a:solidFill>
              <a:srgbClr val="98121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任意多边形: 形状 52"/>
          <p:cNvSpPr/>
          <p:nvPr/>
        </p:nvSpPr>
        <p:spPr>
          <a:xfrm flipH="1">
            <a:off x="10303767" y="1856594"/>
            <a:ext cx="749301" cy="98426"/>
          </a:xfrm>
          <a:custGeom>
            <a:avLst/>
            <a:gdLst/>
            <a:ahLst/>
            <a:cxnLst/>
            <a:rect l="0" t="0" r="0" b="0"/>
            <a:pathLst>
              <a:path w="749301" h="98426">
                <a:moveTo>
                  <a:pt x="749300" y="0"/>
                </a:moveTo>
                <a:lnTo>
                  <a:pt x="151030" y="0"/>
                </a:lnTo>
                <a:cubicBezTo>
                  <a:pt x="117363" y="0"/>
                  <a:pt x="85034" y="13391"/>
                  <a:pt x="61228" y="37197"/>
                </a:cubicBezTo>
                <a:lnTo>
                  <a:pt x="0" y="98425"/>
                </a:lnTo>
              </a:path>
            </a:pathLst>
          </a:custGeom>
          <a:noFill/>
          <a:ln cap="rnd">
            <a:solidFill>
              <a:srgbClr val="98121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8" name="文本框 67"/>
          <p:cNvSpPr txBox="1"/>
          <p:nvPr/>
        </p:nvSpPr>
        <p:spPr>
          <a:xfrm>
            <a:off x="6953442" y="2412613"/>
            <a:ext cx="410434" cy="400110"/>
          </a:xfrm>
          <a:prstGeom prst="rect">
            <a:avLst/>
          </a:prstGeom>
          <a:noFill/>
        </p:spPr>
        <p:txBody>
          <a:bodyPr wrap="square">
            <a:spAutoFit/>
          </a:bodyPr>
          <a:lstStyle/>
          <a:p>
            <a:pPr algn="ctr"/>
            <a:r>
              <a:rPr lang="en-US" altLang="zh-CN" sz="2000" b="1">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1</a:t>
            </a:r>
            <a:endParaRPr lang="zh-CN" altLang="en-US"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9" name="文本框 68"/>
          <p:cNvSpPr txBox="1"/>
          <p:nvPr/>
        </p:nvSpPr>
        <p:spPr>
          <a:xfrm>
            <a:off x="6953442" y="3770878"/>
            <a:ext cx="410434" cy="400110"/>
          </a:xfrm>
          <a:prstGeom prst="rect">
            <a:avLst/>
          </a:prstGeom>
          <a:noFill/>
        </p:spPr>
        <p:txBody>
          <a:bodyPr wrap="square">
            <a:spAutoFit/>
          </a:bodyPr>
          <a:lstStyle/>
          <a:p>
            <a:pPr algn="ctr"/>
            <a:r>
              <a:rPr lang="en-US" altLang="zh-CN"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2</a:t>
            </a:r>
            <a:endParaRPr lang="zh-CN" altLang="en-US"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0" name="文本框 69"/>
          <p:cNvSpPr txBox="1"/>
          <p:nvPr/>
        </p:nvSpPr>
        <p:spPr>
          <a:xfrm>
            <a:off x="6953442" y="4932928"/>
            <a:ext cx="410434" cy="400110"/>
          </a:xfrm>
          <a:prstGeom prst="rect">
            <a:avLst/>
          </a:prstGeom>
          <a:noFill/>
        </p:spPr>
        <p:txBody>
          <a:bodyPr wrap="square">
            <a:spAutoFit/>
          </a:bodyPr>
          <a:lstStyle/>
          <a:p>
            <a:pPr algn="ctr"/>
            <a:r>
              <a:rPr lang="en-US" altLang="zh-CN"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3</a:t>
            </a:r>
            <a:endParaRPr lang="zh-CN" altLang="en-US" sz="2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1" name="箭头: 右 70"/>
          <p:cNvSpPr/>
          <p:nvPr/>
        </p:nvSpPr>
        <p:spPr>
          <a:xfrm>
            <a:off x="5740540" y="5037960"/>
            <a:ext cx="633827" cy="307777"/>
          </a:xfrm>
          <a:prstGeom prst="rightArrow">
            <a:avLst>
              <a:gd name="adj1" fmla="val 50000"/>
              <a:gd name="adj2" fmla="val 75615"/>
            </a:avLst>
          </a:prstGeom>
          <a:gradFill flip="none" rotWithShape="1">
            <a:gsLst>
              <a:gs pos="0">
                <a:srgbClr val="29477E"/>
              </a:gs>
              <a:gs pos="41600">
                <a:srgbClr val="233D6C">
                  <a:alpha val="67000"/>
                </a:srgbClr>
              </a:gs>
              <a:gs pos="100000">
                <a:srgbClr val="1A2E52">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2" name="箭头: 右 71"/>
          <p:cNvSpPr/>
          <p:nvPr/>
        </p:nvSpPr>
        <p:spPr>
          <a:xfrm>
            <a:off x="5740540" y="3841503"/>
            <a:ext cx="633827" cy="307777"/>
          </a:xfrm>
          <a:prstGeom prst="rightArrow">
            <a:avLst>
              <a:gd name="adj1" fmla="val 50000"/>
              <a:gd name="adj2" fmla="val 75615"/>
            </a:avLst>
          </a:prstGeom>
          <a:gradFill flip="none" rotWithShape="1">
            <a:gsLst>
              <a:gs pos="0">
                <a:srgbClr val="29477E"/>
              </a:gs>
              <a:gs pos="41600">
                <a:srgbClr val="233D6C">
                  <a:alpha val="67000"/>
                </a:srgbClr>
              </a:gs>
              <a:gs pos="100000">
                <a:srgbClr val="1A2E52">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3" name="箭头: 右 72"/>
          <p:cNvSpPr/>
          <p:nvPr/>
        </p:nvSpPr>
        <p:spPr>
          <a:xfrm>
            <a:off x="5740540" y="2684387"/>
            <a:ext cx="633827" cy="307777"/>
          </a:xfrm>
          <a:prstGeom prst="rightArrow">
            <a:avLst>
              <a:gd name="adj1" fmla="val 50000"/>
              <a:gd name="adj2" fmla="val 75615"/>
            </a:avLst>
          </a:prstGeom>
          <a:gradFill flip="none" rotWithShape="1">
            <a:gsLst>
              <a:gs pos="0">
                <a:srgbClr val="29477E"/>
              </a:gs>
              <a:gs pos="41600">
                <a:srgbClr val="233D6C">
                  <a:alpha val="67000"/>
                </a:srgbClr>
              </a:gs>
              <a:gs pos="100000">
                <a:srgbClr val="1A2E52">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4" name="组合 73"/>
          <p:cNvGrpSpPr/>
          <p:nvPr/>
        </p:nvGrpSpPr>
        <p:grpSpPr>
          <a:xfrm>
            <a:off x="479246" y="650034"/>
            <a:ext cx="3201035" cy="460375"/>
            <a:chOff x="479246" y="650034"/>
            <a:chExt cx="3201035" cy="460375"/>
          </a:xfrm>
        </p:grpSpPr>
        <p:sp>
          <p:nvSpPr>
            <p:cNvPr id="75" name="文本框 74"/>
            <p:cNvSpPr txBox="1"/>
            <p:nvPr/>
          </p:nvSpPr>
          <p:spPr>
            <a:xfrm>
              <a:off x="787221" y="650034"/>
              <a:ext cx="289306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76" name="组合 75"/>
            <p:cNvGrpSpPr/>
            <p:nvPr/>
          </p:nvGrpSpPr>
          <p:grpSpPr>
            <a:xfrm>
              <a:off x="479246" y="701605"/>
              <a:ext cx="283452" cy="283452"/>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2" name="文本框 1"/>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 name="文本框 9"/>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1" name="文本框 20"/>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六角星 3"/>
          <p:cNvSpPr/>
          <p:nvPr/>
        </p:nvSpPr>
        <p:spPr>
          <a:xfrm>
            <a:off x="8616315" y="1067435"/>
            <a:ext cx="390525" cy="401955"/>
          </a:xfrm>
          <a:prstGeom prst="star6">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42" name="组合 41"/>
          <p:cNvGrpSpPr/>
          <p:nvPr/>
        </p:nvGrpSpPr>
        <p:grpSpPr>
          <a:xfrm>
            <a:off x="398144" y="3470456"/>
            <a:ext cx="4211955" cy="397883"/>
            <a:chOff x="359419" y="4730377"/>
            <a:chExt cx="312822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Bollinger band in 2021-2023</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6" name="文本框 25"/>
          <p:cNvSpPr txBox="1"/>
          <p:nvPr/>
        </p:nvSpPr>
        <p:spPr>
          <a:xfrm>
            <a:off x="624840" y="518922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Conclusion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27" name="文本框 26"/>
          <p:cNvSpPr txBox="1"/>
          <p:nvPr/>
        </p:nvSpPr>
        <p:spPr>
          <a:xfrm>
            <a:off x="698500" y="641985"/>
            <a:ext cx="555244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Bollinger band of Stop-Loss Strategy2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21" name="组合 20"/>
          <p:cNvGrpSpPr/>
          <p:nvPr/>
        </p:nvGrpSpPr>
        <p:grpSpPr>
          <a:xfrm>
            <a:off x="4204334" y="3470456"/>
            <a:ext cx="4211955" cy="397883"/>
            <a:chOff x="359419" y="4730377"/>
            <a:chExt cx="3128227" cy="397883"/>
          </a:xfrm>
        </p:grpSpPr>
        <p:sp>
          <p:nvSpPr>
            <p:cNvPr id="23" name="矩形 22"/>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4" name="文本框 23"/>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Bollinger band in 2022-2023</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29" name="组合 28"/>
          <p:cNvGrpSpPr/>
          <p:nvPr/>
        </p:nvGrpSpPr>
        <p:grpSpPr>
          <a:xfrm>
            <a:off x="8010524" y="3453946"/>
            <a:ext cx="4211955" cy="397883"/>
            <a:chOff x="359419" y="4730377"/>
            <a:chExt cx="3128227" cy="397883"/>
          </a:xfrm>
        </p:grpSpPr>
        <p:sp>
          <p:nvSpPr>
            <p:cNvPr id="30" name="矩形 2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1" name="文本框 30"/>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Bollinger band in year 2021</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32" name="组合 31"/>
          <p:cNvGrpSpPr/>
          <p:nvPr/>
        </p:nvGrpSpPr>
        <p:grpSpPr>
          <a:xfrm>
            <a:off x="398144" y="6091736"/>
            <a:ext cx="4211955" cy="397883"/>
            <a:chOff x="359419" y="4730377"/>
            <a:chExt cx="3128227" cy="397883"/>
          </a:xfrm>
        </p:grpSpPr>
        <p:sp>
          <p:nvSpPr>
            <p:cNvPr id="33" name="矩形 32"/>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4" name="文本框 33"/>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Bollinger band in year 2022</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36" name="组合 35"/>
          <p:cNvGrpSpPr/>
          <p:nvPr/>
        </p:nvGrpSpPr>
        <p:grpSpPr>
          <a:xfrm>
            <a:off x="4204334" y="6091101"/>
            <a:ext cx="4211955" cy="397883"/>
            <a:chOff x="359419" y="4730377"/>
            <a:chExt cx="3128227" cy="397883"/>
          </a:xfrm>
        </p:grpSpPr>
        <p:sp>
          <p:nvSpPr>
            <p:cNvPr id="37" name="矩形 36"/>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8" name="文本框 37"/>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Bollinger band in year 2023</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40" name="组合 39"/>
          <p:cNvGrpSpPr/>
          <p:nvPr/>
        </p:nvGrpSpPr>
        <p:grpSpPr>
          <a:xfrm>
            <a:off x="8096884" y="6091736"/>
            <a:ext cx="4211955" cy="397883"/>
            <a:chOff x="359419" y="4730377"/>
            <a:chExt cx="3128227" cy="397883"/>
          </a:xfrm>
        </p:grpSpPr>
        <p:sp>
          <p:nvSpPr>
            <p:cNvPr id="41" name="矩形 40"/>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3" name="文本框 42"/>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Bollinger band in year 2024</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44" name="文本框 43"/>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2" name="图片 1"/>
          <p:cNvPicPr>
            <a:picLocks noChangeAspect="1"/>
          </p:cNvPicPr>
          <p:nvPr/>
        </p:nvPicPr>
        <p:blipFill>
          <a:blip r:embed="rId1"/>
          <a:stretch>
            <a:fillRect/>
          </a:stretch>
        </p:blipFill>
        <p:spPr>
          <a:xfrm>
            <a:off x="479425" y="1193800"/>
            <a:ext cx="3540400" cy="2160000"/>
          </a:xfrm>
          <a:prstGeom prst="rect">
            <a:avLst/>
          </a:prstGeom>
        </p:spPr>
      </p:pic>
      <p:pic>
        <p:nvPicPr>
          <p:cNvPr id="6" name="图片 5"/>
          <p:cNvPicPr>
            <a:picLocks noChangeAspect="1"/>
          </p:cNvPicPr>
          <p:nvPr/>
        </p:nvPicPr>
        <p:blipFill>
          <a:blip r:embed="rId2"/>
          <a:stretch>
            <a:fillRect/>
          </a:stretch>
        </p:blipFill>
        <p:spPr>
          <a:xfrm>
            <a:off x="4324350" y="1186180"/>
            <a:ext cx="3458000" cy="2160000"/>
          </a:xfrm>
          <a:prstGeom prst="rect">
            <a:avLst/>
          </a:prstGeom>
        </p:spPr>
      </p:pic>
      <p:pic>
        <p:nvPicPr>
          <p:cNvPr id="10" name="图片 9"/>
          <p:cNvPicPr>
            <a:picLocks noChangeAspect="1"/>
          </p:cNvPicPr>
          <p:nvPr/>
        </p:nvPicPr>
        <p:blipFill>
          <a:blip r:embed="rId3"/>
          <a:stretch>
            <a:fillRect/>
          </a:stretch>
        </p:blipFill>
        <p:spPr>
          <a:xfrm>
            <a:off x="553085" y="3883025"/>
            <a:ext cx="3567200" cy="2160000"/>
          </a:xfrm>
          <a:prstGeom prst="rect">
            <a:avLst/>
          </a:prstGeom>
        </p:spPr>
      </p:pic>
      <p:pic>
        <p:nvPicPr>
          <p:cNvPr id="17" name="图片 16"/>
          <p:cNvPicPr>
            <a:picLocks noChangeAspect="1"/>
          </p:cNvPicPr>
          <p:nvPr/>
        </p:nvPicPr>
        <p:blipFill>
          <a:blip r:embed="rId4"/>
          <a:stretch>
            <a:fillRect/>
          </a:stretch>
        </p:blipFill>
        <p:spPr>
          <a:xfrm>
            <a:off x="4324350" y="3900170"/>
            <a:ext cx="3537800" cy="2160000"/>
          </a:xfrm>
          <a:prstGeom prst="rect">
            <a:avLst/>
          </a:prstGeom>
        </p:spPr>
      </p:pic>
      <p:pic>
        <p:nvPicPr>
          <p:cNvPr id="18" name="图片 17"/>
          <p:cNvPicPr>
            <a:picLocks noChangeAspect="1"/>
          </p:cNvPicPr>
          <p:nvPr/>
        </p:nvPicPr>
        <p:blipFill>
          <a:blip r:embed="rId5"/>
          <a:stretch>
            <a:fillRect/>
          </a:stretch>
        </p:blipFill>
        <p:spPr>
          <a:xfrm>
            <a:off x="8118475" y="3909695"/>
            <a:ext cx="3544800" cy="2160000"/>
          </a:xfrm>
          <a:prstGeom prst="rect">
            <a:avLst/>
          </a:prstGeom>
        </p:spPr>
      </p:pic>
      <p:pic>
        <p:nvPicPr>
          <p:cNvPr id="5" name="图片 4"/>
          <p:cNvPicPr>
            <a:picLocks noChangeAspect="1"/>
          </p:cNvPicPr>
          <p:nvPr/>
        </p:nvPicPr>
        <p:blipFill>
          <a:blip r:embed="rId6"/>
          <a:stretch>
            <a:fillRect/>
          </a:stretch>
        </p:blipFill>
        <p:spPr>
          <a:xfrm>
            <a:off x="7955280" y="1238250"/>
            <a:ext cx="3568065" cy="21056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466001"/>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678600" y="2053376"/>
              <a:ext cx="10582910" cy="783590"/>
            </a:xfrm>
            <a:prstGeom prst="rect">
              <a:avLst/>
            </a:prstGeom>
            <a:noFill/>
          </p:spPr>
          <p:txBody>
            <a:bodyPr wrap="square">
              <a:spAutoFit/>
            </a:bodyPr>
            <a:lstStyle/>
            <a:p>
              <a:pPr algn="just">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From 2021 to 2023, the performance did not improve significantly after incorporating stop-loss strategy 1. However, after implementing stop-loss strategy 2, there was a noticeable improvement in returns. </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Strategy1</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Strategy2</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648843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1. Stop-Loss Strategy comparison (2021-2023)</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19" name="图片 18"/>
          <p:cNvPicPr>
            <a:picLocks noChangeAspect="1"/>
          </p:cNvPicPr>
          <p:nvPr/>
        </p:nvPicPr>
        <p:blipFill>
          <a:blip r:embed="rId1"/>
          <a:stretch>
            <a:fillRect/>
          </a:stretch>
        </p:blipFill>
        <p:spPr>
          <a:xfrm>
            <a:off x="762635" y="1271905"/>
            <a:ext cx="5138363" cy="3060000"/>
          </a:xfrm>
          <a:prstGeom prst="rect">
            <a:avLst/>
          </a:prstGeom>
        </p:spPr>
      </p:pic>
      <p:pic>
        <p:nvPicPr>
          <p:cNvPr id="22" name="图片 21"/>
          <p:cNvPicPr>
            <a:picLocks noChangeAspect="1"/>
          </p:cNvPicPr>
          <p:nvPr/>
        </p:nvPicPr>
        <p:blipFill>
          <a:blip r:embed="rId2"/>
          <a:stretch>
            <a:fillRect/>
          </a:stretch>
        </p:blipFill>
        <p:spPr>
          <a:xfrm>
            <a:off x="6285230" y="1267460"/>
            <a:ext cx="5040630" cy="3089910"/>
          </a:xfrm>
          <a:prstGeom prst="rect">
            <a:avLst/>
          </a:prstGeom>
        </p:spPr>
      </p:pic>
      <p:sp>
        <p:nvSpPr>
          <p:cNvPr id="23" name="文本框 22"/>
          <p:cNvSpPr txBox="1"/>
          <p:nvPr/>
        </p:nvSpPr>
        <p:spPr>
          <a:xfrm>
            <a:off x="591185" y="517906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reeform 5"/>
          <p:cNvSpPr>
            <a:spLocks noEditPoints="1"/>
          </p:cNvSpPr>
          <p:nvPr/>
        </p:nvSpPr>
        <p:spPr bwMode="auto">
          <a:xfrm>
            <a:off x="7825350" y="2142036"/>
            <a:ext cx="3047384" cy="3691163"/>
          </a:xfrm>
          <a:custGeom>
            <a:avLst/>
            <a:gdLst>
              <a:gd name="T0" fmla="*/ 242 w 1061"/>
              <a:gd name="T1" fmla="*/ 1266 h 1286"/>
              <a:gd name="T2" fmla="*/ 953 w 1061"/>
              <a:gd name="T3" fmla="*/ 1247 h 1286"/>
              <a:gd name="T4" fmla="*/ 953 w 1061"/>
              <a:gd name="T5" fmla="*/ 1286 h 1286"/>
              <a:gd name="T6" fmla="*/ 320 w 1061"/>
              <a:gd name="T7" fmla="*/ 776 h 1286"/>
              <a:gd name="T8" fmla="*/ 372 w 1061"/>
              <a:gd name="T9" fmla="*/ 724 h 1286"/>
              <a:gd name="T10" fmla="*/ 424 w 1061"/>
              <a:gd name="T11" fmla="*/ 776 h 1286"/>
              <a:gd name="T12" fmla="*/ 372 w 1061"/>
              <a:gd name="T13" fmla="*/ 829 h 1286"/>
              <a:gd name="T14" fmla="*/ 83 w 1061"/>
              <a:gd name="T15" fmla="*/ 1202 h 1286"/>
              <a:gd name="T16" fmla="*/ 780 w 1061"/>
              <a:gd name="T17" fmla="*/ 598 h 1286"/>
              <a:gd name="T18" fmla="*/ 815 w 1061"/>
              <a:gd name="T19" fmla="*/ 615 h 1286"/>
              <a:gd name="T20" fmla="*/ 583 w 1061"/>
              <a:gd name="T21" fmla="*/ 1064 h 1286"/>
              <a:gd name="T22" fmla="*/ 27 w 1061"/>
              <a:gd name="T23" fmla="*/ 1274 h 1286"/>
              <a:gd name="T24" fmla="*/ 18 w 1061"/>
              <a:gd name="T25" fmla="*/ 1275 h 1286"/>
              <a:gd name="T26" fmla="*/ 10 w 1061"/>
              <a:gd name="T27" fmla="*/ 1272 h 1286"/>
              <a:gd name="T28" fmla="*/ 2 w 1061"/>
              <a:gd name="T29" fmla="*/ 1263 h 1286"/>
              <a:gd name="T30" fmla="*/ 0 w 1061"/>
              <a:gd name="T31" fmla="*/ 1254 h 1286"/>
              <a:gd name="T32" fmla="*/ 28 w 1061"/>
              <a:gd name="T33" fmla="*/ 679 h 1286"/>
              <a:gd name="T34" fmla="*/ 33 w 1061"/>
              <a:gd name="T35" fmla="*/ 662 h 1286"/>
              <a:gd name="T36" fmla="*/ 398 w 1061"/>
              <a:gd name="T37" fmla="*/ 303 h 1286"/>
              <a:gd name="T38" fmla="*/ 68 w 1061"/>
              <a:gd name="T39" fmla="*/ 681 h 1286"/>
              <a:gd name="T40" fmla="*/ 328 w 1061"/>
              <a:gd name="T41" fmla="*/ 804 h 1286"/>
              <a:gd name="T42" fmla="*/ 363 w 1061"/>
              <a:gd name="T43" fmla="*/ 767 h 1286"/>
              <a:gd name="T44" fmla="*/ 363 w 1061"/>
              <a:gd name="T45" fmla="*/ 786 h 1286"/>
              <a:gd name="T46" fmla="*/ 382 w 1061"/>
              <a:gd name="T47" fmla="*/ 786 h 1286"/>
              <a:gd name="T48" fmla="*/ 382 w 1061"/>
              <a:gd name="T49" fmla="*/ 767 h 1286"/>
              <a:gd name="T50" fmla="*/ 363 w 1061"/>
              <a:gd name="T51" fmla="*/ 767 h 1286"/>
              <a:gd name="T52" fmla="*/ 503 w 1061"/>
              <a:gd name="T53" fmla="*/ 7 h 1286"/>
              <a:gd name="T54" fmla="*/ 412 w 1061"/>
              <a:gd name="T55" fmla="*/ 168 h 1286"/>
              <a:gd name="T56" fmla="*/ 1023 w 1061"/>
              <a:gd name="T57" fmla="*/ 391 h 1286"/>
              <a:gd name="T58" fmla="*/ 1054 w 1061"/>
              <a:gd name="T59" fmla="*/ 414 h 1286"/>
              <a:gd name="T60" fmla="*/ 942 w 1061"/>
              <a:gd name="T61" fmla="*/ 564 h 1286"/>
              <a:gd name="T62" fmla="*/ 373 w 1061"/>
              <a:gd name="T63" fmla="*/ 188 h 1286"/>
              <a:gd name="T64" fmla="*/ 373 w 1061"/>
              <a:gd name="T65" fmla="*/ 188 h 1286"/>
              <a:gd name="T66" fmla="*/ 476 w 1061"/>
              <a:gd name="T67" fmla="*/ 11 h 1286"/>
              <a:gd name="T68" fmla="*/ 26 w 1061"/>
              <a:gd name="T69" fmla="*/ 1274 h 1286"/>
              <a:gd name="T70" fmla="*/ 1 w 1061"/>
              <a:gd name="T71" fmla="*/ 126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1" h="1286">
                <a:moveTo>
                  <a:pt x="261" y="1286"/>
                </a:moveTo>
                <a:cubicBezTo>
                  <a:pt x="250" y="1286"/>
                  <a:pt x="242" y="1277"/>
                  <a:pt x="242" y="1266"/>
                </a:cubicBezTo>
                <a:cubicBezTo>
                  <a:pt x="242" y="1256"/>
                  <a:pt x="250" y="1247"/>
                  <a:pt x="261" y="1247"/>
                </a:cubicBezTo>
                <a:cubicBezTo>
                  <a:pt x="953" y="1247"/>
                  <a:pt x="953" y="1247"/>
                  <a:pt x="953" y="1247"/>
                </a:cubicBezTo>
                <a:cubicBezTo>
                  <a:pt x="964" y="1247"/>
                  <a:pt x="972" y="1256"/>
                  <a:pt x="972" y="1266"/>
                </a:cubicBezTo>
                <a:cubicBezTo>
                  <a:pt x="972" y="1277"/>
                  <a:pt x="964" y="1286"/>
                  <a:pt x="953" y="1286"/>
                </a:cubicBezTo>
                <a:lnTo>
                  <a:pt x="261" y="1286"/>
                </a:lnTo>
                <a:close/>
                <a:moveTo>
                  <a:pt x="320" y="776"/>
                </a:moveTo>
                <a:cubicBezTo>
                  <a:pt x="320" y="762"/>
                  <a:pt x="326" y="749"/>
                  <a:pt x="335" y="739"/>
                </a:cubicBezTo>
                <a:cubicBezTo>
                  <a:pt x="345" y="730"/>
                  <a:pt x="358" y="724"/>
                  <a:pt x="372" y="724"/>
                </a:cubicBezTo>
                <a:cubicBezTo>
                  <a:pt x="387" y="724"/>
                  <a:pt x="400" y="730"/>
                  <a:pt x="409" y="739"/>
                </a:cubicBezTo>
                <a:cubicBezTo>
                  <a:pt x="419" y="749"/>
                  <a:pt x="424" y="762"/>
                  <a:pt x="424" y="776"/>
                </a:cubicBezTo>
                <a:cubicBezTo>
                  <a:pt x="424" y="791"/>
                  <a:pt x="419" y="804"/>
                  <a:pt x="409" y="813"/>
                </a:cubicBezTo>
                <a:cubicBezTo>
                  <a:pt x="400" y="823"/>
                  <a:pt x="387" y="829"/>
                  <a:pt x="372" y="829"/>
                </a:cubicBezTo>
                <a:cubicBezTo>
                  <a:pt x="368" y="829"/>
                  <a:pt x="363" y="828"/>
                  <a:pt x="359" y="827"/>
                </a:cubicBezTo>
                <a:cubicBezTo>
                  <a:pt x="83" y="1202"/>
                  <a:pt x="83" y="1202"/>
                  <a:pt x="83" y="1202"/>
                </a:cubicBezTo>
                <a:cubicBezTo>
                  <a:pt x="189" y="1151"/>
                  <a:pt x="393" y="1060"/>
                  <a:pt x="567" y="1027"/>
                </a:cubicBezTo>
                <a:cubicBezTo>
                  <a:pt x="780" y="598"/>
                  <a:pt x="780" y="598"/>
                  <a:pt x="780" y="598"/>
                </a:cubicBezTo>
                <a:cubicBezTo>
                  <a:pt x="785" y="588"/>
                  <a:pt x="796" y="584"/>
                  <a:pt x="806" y="589"/>
                </a:cubicBezTo>
                <a:cubicBezTo>
                  <a:pt x="815" y="594"/>
                  <a:pt x="819" y="606"/>
                  <a:pt x="815" y="615"/>
                </a:cubicBezTo>
                <a:cubicBezTo>
                  <a:pt x="598" y="1052"/>
                  <a:pt x="598" y="1052"/>
                  <a:pt x="598" y="1052"/>
                </a:cubicBezTo>
                <a:cubicBezTo>
                  <a:pt x="595" y="1058"/>
                  <a:pt x="590" y="1063"/>
                  <a:pt x="583" y="1064"/>
                </a:cubicBezTo>
                <a:cubicBezTo>
                  <a:pt x="346" y="1106"/>
                  <a:pt x="41" y="1266"/>
                  <a:pt x="29" y="1273"/>
                </a:cubicBezTo>
                <a:cubicBezTo>
                  <a:pt x="28" y="1273"/>
                  <a:pt x="28" y="1273"/>
                  <a:pt x="27" y="1274"/>
                </a:cubicBezTo>
                <a:cubicBezTo>
                  <a:pt x="26" y="1274"/>
                  <a:pt x="26" y="1274"/>
                  <a:pt x="26" y="1274"/>
                </a:cubicBezTo>
                <a:cubicBezTo>
                  <a:pt x="23" y="1275"/>
                  <a:pt x="21" y="1275"/>
                  <a:pt x="18" y="1275"/>
                </a:cubicBezTo>
                <a:cubicBezTo>
                  <a:pt x="16" y="1275"/>
                  <a:pt x="13" y="1274"/>
                  <a:pt x="11" y="1273"/>
                </a:cubicBezTo>
                <a:cubicBezTo>
                  <a:pt x="10" y="1272"/>
                  <a:pt x="10" y="1272"/>
                  <a:pt x="10" y="1272"/>
                </a:cubicBezTo>
                <a:cubicBezTo>
                  <a:pt x="8" y="1271"/>
                  <a:pt x="6" y="1270"/>
                  <a:pt x="5" y="1268"/>
                </a:cubicBezTo>
                <a:cubicBezTo>
                  <a:pt x="4" y="1267"/>
                  <a:pt x="2" y="1265"/>
                  <a:pt x="2" y="1263"/>
                </a:cubicBezTo>
                <a:cubicBezTo>
                  <a:pt x="1" y="1262"/>
                  <a:pt x="1" y="1262"/>
                  <a:pt x="1" y="1262"/>
                </a:cubicBezTo>
                <a:cubicBezTo>
                  <a:pt x="0" y="1259"/>
                  <a:pt x="0" y="1257"/>
                  <a:pt x="0" y="1254"/>
                </a:cubicBezTo>
                <a:cubicBezTo>
                  <a:pt x="0" y="1253"/>
                  <a:pt x="1" y="1252"/>
                  <a:pt x="1" y="1251"/>
                </a:cubicBezTo>
                <a:cubicBezTo>
                  <a:pt x="5" y="1231"/>
                  <a:pt x="70" y="907"/>
                  <a:pt x="28" y="679"/>
                </a:cubicBezTo>
                <a:cubicBezTo>
                  <a:pt x="27" y="672"/>
                  <a:pt x="29" y="666"/>
                  <a:pt x="33" y="662"/>
                </a:cubicBezTo>
                <a:cubicBezTo>
                  <a:pt x="33" y="662"/>
                  <a:pt x="33" y="662"/>
                  <a:pt x="33" y="662"/>
                </a:cubicBezTo>
                <a:cubicBezTo>
                  <a:pt x="370" y="304"/>
                  <a:pt x="370" y="304"/>
                  <a:pt x="370" y="304"/>
                </a:cubicBezTo>
                <a:cubicBezTo>
                  <a:pt x="378" y="296"/>
                  <a:pt x="390" y="296"/>
                  <a:pt x="398" y="303"/>
                </a:cubicBezTo>
                <a:cubicBezTo>
                  <a:pt x="405" y="310"/>
                  <a:pt x="406" y="323"/>
                  <a:pt x="399" y="330"/>
                </a:cubicBezTo>
                <a:cubicBezTo>
                  <a:pt x="68" y="681"/>
                  <a:pt x="68" y="681"/>
                  <a:pt x="68" y="681"/>
                </a:cubicBezTo>
                <a:cubicBezTo>
                  <a:pt x="96" y="850"/>
                  <a:pt x="71" y="1063"/>
                  <a:pt x="53" y="1177"/>
                </a:cubicBezTo>
                <a:cubicBezTo>
                  <a:pt x="328" y="804"/>
                  <a:pt x="328" y="804"/>
                  <a:pt x="328" y="804"/>
                </a:cubicBezTo>
                <a:cubicBezTo>
                  <a:pt x="323" y="796"/>
                  <a:pt x="320" y="786"/>
                  <a:pt x="320" y="776"/>
                </a:cubicBezTo>
                <a:close/>
                <a:moveTo>
                  <a:pt x="363" y="767"/>
                </a:moveTo>
                <a:cubicBezTo>
                  <a:pt x="360" y="769"/>
                  <a:pt x="359" y="773"/>
                  <a:pt x="359" y="776"/>
                </a:cubicBezTo>
                <a:cubicBezTo>
                  <a:pt x="359" y="780"/>
                  <a:pt x="360" y="783"/>
                  <a:pt x="363" y="786"/>
                </a:cubicBezTo>
                <a:cubicBezTo>
                  <a:pt x="365" y="788"/>
                  <a:pt x="368" y="790"/>
                  <a:pt x="372" y="790"/>
                </a:cubicBezTo>
                <a:cubicBezTo>
                  <a:pt x="376" y="790"/>
                  <a:pt x="379" y="788"/>
                  <a:pt x="382" y="786"/>
                </a:cubicBezTo>
                <a:cubicBezTo>
                  <a:pt x="384" y="783"/>
                  <a:pt x="386" y="780"/>
                  <a:pt x="386" y="776"/>
                </a:cubicBezTo>
                <a:cubicBezTo>
                  <a:pt x="386" y="773"/>
                  <a:pt x="384" y="769"/>
                  <a:pt x="382" y="767"/>
                </a:cubicBezTo>
                <a:cubicBezTo>
                  <a:pt x="379" y="764"/>
                  <a:pt x="376" y="763"/>
                  <a:pt x="372" y="763"/>
                </a:cubicBezTo>
                <a:cubicBezTo>
                  <a:pt x="368" y="763"/>
                  <a:pt x="365" y="764"/>
                  <a:pt x="363" y="767"/>
                </a:cubicBezTo>
                <a:close/>
                <a:moveTo>
                  <a:pt x="476" y="11"/>
                </a:moveTo>
                <a:cubicBezTo>
                  <a:pt x="482" y="2"/>
                  <a:pt x="494" y="0"/>
                  <a:pt x="503" y="7"/>
                </a:cubicBezTo>
                <a:cubicBezTo>
                  <a:pt x="512" y="13"/>
                  <a:pt x="514" y="25"/>
                  <a:pt x="508" y="33"/>
                </a:cubicBezTo>
                <a:cubicBezTo>
                  <a:pt x="412" y="168"/>
                  <a:pt x="412" y="168"/>
                  <a:pt x="412" y="168"/>
                </a:cubicBezTo>
                <a:cubicBezTo>
                  <a:pt x="922" y="526"/>
                  <a:pt x="922" y="526"/>
                  <a:pt x="922" y="526"/>
                </a:cubicBezTo>
                <a:cubicBezTo>
                  <a:pt x="1023" y="391"/>
                  <a:pt x="1023" y="391"/>
                  <a:pt x="1023" y="391"/>
                </a:cubicBezTo>
                <a:cubicBezTo>
                  <a:pt x="1030" y="383"/>
                  <a:pt x="1042" y="381"/>
                  <a:pt x="1050" y="387"/>
                </a:cubicBezTo>
                <a:cubicBezTo>
                  <a:pt x="1059" y="394"/>
                  <a:pt x="1061" y="406"/>
                  <a:pt x="1054" y="414"/>
                </a:cubicBezTo>
                <a:cubicBezTo>
                  <a:pt x="942" y="564"/>
                  <a:pt x="942" y="564"/>
                  <a:pt x="942" y="564"/>
                </a:cubicBezTo>
                <a:cubicBezTo>
                  <a:pt x="942" y="564"/>
                  <a:pt x="942" y="564"/>
                  <a:pt x="942" y="564"/>
                </a:cubicBezTo>
                <a:cubicBezTo>
                  <a:pt x="936" y="573"/>
                  <a:pt x="924" y="575"/>
                  <a:pt x="915" y="569"/>
                </a:cubicBezTo>
                <a:cubicBezTo>
                  <a:pt x="373" y="188"/>
                  <a:pt x="373" y="188"/>
                  <a:pt x="373" y="188"/>
                </a:cubicBezTo>
                <a:cubicBezTo>
                  <a:pt x="373" y="188"/>
                  <a:pt x="373" y="188"/>
                  <a:pt x="373" y="188"/>
                </a:cubicBezTo>
                <a:cubicBezTo>
                  <a:pt x="373" y="188"/>
                  <a:pt x="373" y="188"/>
                  <a:pt x="373" y="188"/>
                </a:cubicBezTo>
                <a:cubicBezTo>
                  <a:pt x="365" y="182"/>
                  <a:pt x="363" y="170"/>
                  <a:pt x="369" y="161"/>
                </a:cubicBezTo>
                <a:lnTo>
                  <a:pt x="476" y="11"/>
                </a:lnTo>
                <a:close/>
                <a:moveTo>
                  <a:pt x="26" y="1274"/>
                </a:moveTo>
                <a:cubicBezTo>
                  <a:pt x="26" y="1274"/>
                  <a:pt x="26" y="1274"/>
                  <a:pt x="26" y="1274"/>
                </a:cubicBezTo>
                <a:close/>
                <a:moveTo>
                  <a:pt x="1" y="1262"/>
                </a:moveTo>
                <a:cubicBezTo>
                  <a:pt x="1" y="1262"/>
                  <a:pt x="1" y="1262"/>
                  <a:pt x="1" y="1262"/>
                </a:cubicBezTo>
                <a:close/>
              </a:path>
            </a:pathLst>
          </a:custGeom>
          <a:solidFill>
            <a:srgbClr val="29477E">
              <a:alpha val="8000"/>
            </a:srgbClr>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 name="组合 4"/>
          <p:cNvGrpSpPr/>
          <p:nvPr/>
        </p:nvGrpSpPr>
        <p:grpSpPr>
          <a:xfrm>
            <a:off x="11590972" y="3337560"/>
            <a:ext cx="182880" cy="182880"/>
            <a:chOff x="11605260" y="3307080"/>
            <a:chExt cx="266700" cy="266700"/>
          </a:xfrm>
        </p:grpSpPr>
        <p:sp>
          <p:nvSpPr>
            <p:cNvPr id="6" name="椭圆 5"/>
            <p:cNvSpPr/>
            <p:nvPr/>
          </p:nvSpPr>
          <p:spPr>
            <a:xfrm>
              <a:off x="11605260" y="330708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 name="任意多边形: 形状 6"/>
            <p:cNvSpPr/>
            <p:nvPr/>
          </p:nvSpPr>
          <p:spPr>
            <a:xfrm>
              <a:off x="11686626" y="3364755"/>
              <a:ext cx="137301" cy="156111"/>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 name="组合 7"/>
          <p:cNvGrpSpPr/>
          <p:nvPr/>
        </p:nvGrpSpPr>
        <p:grpSpPr>
          <a:xfrm>
            <a:off x="544217" y="6606489"/>
            <a:ext cx="764347" cy="108986"/>
            <a:chOff x="2065116" y="6574579"/>
            <a:chExt cx="764347" cy="108986"/>
          </a:xfrm>
        </p:grpSpPr>
        <p:sp>
          <p:nvSpPr>
            <p:cNvPr id="9" name="任意多边形: 形状 8"/>
            <p:cNvSpPr/>
            <p:nvPr/>
          </p:nvSpPr>
          <p:spPr>
            <a:xfrm>
              <a:off x="20651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任意多边形: 形状 9"/>
            <p:cNvSpPr/>
            <p:nvPr/>
          </p:nvSpPr>
          <p:spPr>
            <a:xfrm>
              <a:off x="2136045"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 name="任意多边形: 形状 10"/>
            <p:cNvSpPr/>
            <p:nvPr/>
          </p:nvSpPr>
          <p:spPr>
            <a:xfrm>
              <a:off x="22069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 name="任意多边形: 形状 11"/>
            <p:cNvSpPr/>
            <p:nvPr/>
          </p:nvSpPr>
          <p:spPr>
            <a:xfrm>
              <a:off x="22779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3" name="任意多边形: 形状 12"/>
            <p:cNvSpPr/>
            <p:nvPr/>
          </p:nvSpPr>
          <p:spPr>
            <a:xfrm>
              <a:off x="2348830"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 name="任意多边形: 形状 13"/>
            <p:cNvSpPr/>
            <p:nvPr/>
          </p:nvSpPr>
          <p:spPr>
            <a:xfrm>
              <a:off x="2419759"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 name="任意多边形: 形状 14"/>
            <p:cNvSpPr/>
            <p:nvPr/>
          </p:nvSpPr>
          <p:spPr>
            <a:xfrm>
              <a:off x="2490687"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 name="任意多边形: 形状 15"/>
            <p:cNvSpPr/>
            <p:nvPr/>
          </p:nvSpPr>
          <p:spPr>
            <a:xfrm>
              <a:off x="25616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 name="任意多边形: 形状 16"/>
            <p:cNvSpPr/>
            <p:nvPr/>
          </p:nvSpPr>
          <p:spPr>
            <a:xfrm>
              <a:off x="2632544"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8" name="任意多边形: 形状 17"/>
            <p:cNvSpPr/>
            <p:nvPr/>
          </p:nvSpPr>
          <p:spPr>
            <a:xfrm>
              <a:off x="27034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9" name="任意多边形: 形状 18"/>
            <p:cNvSpPr/>
            <p:nvPr/>
          </p:nvSpPr>
          <p:spPr>
            <a:xfrm>
              <a:off x="27744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0" name="组合 19"/>
          <p:cNvGrpSpPr/>
          <p:nvPr/>
        </p:nvGrpSpPr>
        <p:grpSpPr>
          <a:xfrm>
            <a:off x="11179891" y="6568112"/>
            <a:ext cx="506329" cy="182880"/>
            <a:chOff x="10740039" y="6392507"/>
            <a:chExt cx="833590" cy="301083"/>
          </a:xfrm>
        </p:grpSpPr>
        <p:grpSp>
          <p:nvGrpSpPr>
            <p:cNvPr id="21" name="组合 20"/>
            <p:cNvGrpSpPr/>
            <p:nvPr/>
          </p:nvGrpSpPr>
          <p:grpSpPr>
            <a:xfrm>
              <a:off x="10740039" y="6392507"/>
              <a:ext cx="297810" cy="301083"/>
              <a:chOff x="10740039" y="6392507"/>
              <a:chExt cx="297810" cy="301083"/>
            </a:xfrm>
          </p:grpSpPr>
          <p:grpSp>
            <p:nvGrpSpPr>
              <p:cNvPr id="27" name="组合 26"/>
              <p:cNvGrpSpPr/>
              <p:nvPr/>
            </p:nvGrpSpPr>
            <p:grpSpPr>
              <a:xfrm>
                <a:off x="10740039" y="6392507"/>
                <a:ext cx="297810" cy="301083"/>
                <a:chOff x="10740039" y="6392507"/>
                <a:chExt cx="297810" cy="301083"/>
              </a:xfrm>
            </p:grpSpPr>
            <p:sp>
              <p:nvSpPr>
                <p:cNvPr id="29" name="椭圆 28"/>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0" name="椭圆 29"/>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8"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2" name="组合 21"/>
            <p:cNvGrpSpPr/>
            <p:nvPr/>
          </p:nvGrpSpPr>
          <p:grpSpPr>
            <a:xfrm rot="10800000">
              <a:off x="11275819" y="6392507"/>
              <a:ext cx="297810" cy="301083"/>
              <a:chOff x="10740039" y="6392507"/>
              <a:chExt cx="297810" cy="301083"/>
            </a:xfrm>
          </p:grpSpPr>
          <p:grpSp>
            <p:nvGrpSpPr>
              <p:cNvPr id="23" name="组合 22"/>
              <p:cNvGrpSpPr/>
              <p:nvPr/>
            </p:nvGrpSpPr>
            <p:grpSpPr>
              <a:xfrm>
                <a:off x="10740039" y="6392507"/>
                <a:ext cx="297810" cy="301083"/>
                <a:chOff x="10740039" y="6392507"/>
                <a:chExt cx="297810" cy="301083"/>
              </a:xfrm>
            </p:grpSpPr>
            <p:sp>
              <p:nvSpPr>
                <p:cNvPr id="25" name="椭圆 2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6" name="椭圆 2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1" name="组合 30"/>
          <p:cNvGrpSpPr/>
          <p:nvPr/>
        </p:nvGrpSpPr>
        <p:grpSpPr>
          <a:xfrm>
            <a:off x="1474946" y="4688297"/>
            <a:ext cx="1697355" cy="329343"/>
            <a:chOff x="1526820" y="4616278"/>
            <a:chExt cx="1697355" cy="329343"/>
          </a:xfrm>
        </p:grpSpPr>
        <p:grpSp>
          <p:nvGrpSpPr>
            <p:cNvPr id="32" name="组合 31"/>
            <p:cNvGrpSpPr/>
            <p:nvPr/>
          </p:nvGrpSpPr>
          <p:grpSpPr>
            <a:xfrm>
              <a:off x="2438828" y="4616278"/>
              <a:ext cx="329343" cy="329343"/>
              <a:chOff x="2062628" y="4929375"/>
              <a:chExt cx="397950" cy="397950"/>
            </a:xfrm>
          </p:grpSpPr>
          <p:sp>
            <p:nvSpPr>
              <p:cNvPr id="78" name="椭圆 77"/>
              <p:cNvSpPr/>
              <p:nvPr/>
            </p:nvSpPr>
            <p:spPr>
              <a:xfrm>
                <a:off x="2062628" y="4929375"/>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9" name="组合 78"/>
              <p:cNvGrpSpPr/>
              <p:nvPr/>
            </p:nvGrpSpPr>
            <p:grpSpPr>
              <a:xfrm>
                <a:off x="2175131" y="5036672"/>
                <a:ext cx="163306" cy="210665"/>
                <a:chOff x="8416926" y="2871788"/>
                <a:chExt cx="317500" cy="409575"/>
              </a:xfrm>
            </p:grpSpPr>
            <p:sp>
              <p:nvSpPr>
                <p:cNvPr id="80" name="Line 236"/>
                <p:cNvSpPr>
                  <a:spLocks noChangeShapeType="1"/>
                </p:cNvSpPr>
                <p:nvPr/>
              </p:nvSpPr>
              <p:spPr bwMode="auto">
                <a:xfrm>
                  <a:off x="8482013" y="3094038"/>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1" name="Line 237"/>
                <p:cNvSpPr>
                  <a:spLocks noChangeShapeType="1"/>
                </p:cNvSpPr>
                <p:nvPr/>
              </p:nvSpPr>
              <p:spPr bwMode="auto">
                <a:xfrm>
                  <a:off x="8482013" y="3148013"/>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Line 238"/>
                <p:cNvSpPr>
                  <a:spLocks noChangeShapeType="1"/>
                </p:cNvSpPr>
                <p:nvPr/>
              </p:nvSpPr>
              <p:spPr bwMode="auto">
                <a:xfrm>
                  <a:off x="8482013" y="3203576"/>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3" name="Freeform 239"/>
                <p:cNvSpPr/>
                <p:nvPr/>
              </p:nvSpPr>
              <p:spPr bwMode="auto">
                <a:xfrm>
                  <a:off x="8416926" y="2909888"/>
                  <a:ext cx="277813" cy="371475"/>
                </a:xfrm>
                <a:custGeom>
                  <a:avLst/>
                  <a:gdLst>
                    <a:gd name="T0" fmla="*/ 157 w 173"/>
                    <a:gd name="T1" fmla="*/ 0 h 231"/>
                    <a:gd name="T2" fmla="*/ 45 w 173"/>
                    <a:gd name="T3" fmla="*/ 0 h 231"/>
                    <a:gd name="T4" fmla="*/ 0 w 173"/>
                    <a:gd name="T5" fmla="*/ 38 h 231"/>
                    <a:gd name="T6" fmla="*/ 0 w 173"/>
                    <a:gd name="T7" fmla="*/ 215 h 231"/>
                    <a:gd name="T8" fmla="*/ 16 w 173"/>
                    <a:gd name="T9" fmla="*/ 231 h 231"/>
                    <a:gd name="T10" fmla="*/ 157 w 173"/>
                    <a:gd name="T11" fmla="*/ 231 h 231"/>
                    <a:gd name="T12" fmla="*/ 173 w 173"/>
                    <a:gd name="T13" fmla="*/ 215 h 231"/>
                    <a:gd name="T14" fmla="*/ 173 w 173"/>
                    <a:gd name="T15" fmla="*/ 16 h 231"/>
                    <a:gd name="T16" fmla="*/ 157 w 173"/>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31">
                      <a:moveTo>
                        <a:pt x="157" y="0"/>
                      </a:moveTo>
                      <a:cubicBezTo>
                        <a:pt x="45" y="0"/>
                        <a:pt x="45" y="0"/>
                        <a:pt x="45" y="0"/>
                      </a:cubicBezTo>
                      <a:cubicBezTo>
                        <a:pt x="0" y="38"/>
                        <a:pt x="0" y="38"/>
                        <a:pt x="0" y="38"/>
                      </a:cubicBezTo>
                      <a:cubicBezTo>
                        <a:pt x="0" y="215"/>
                        <a:pt x="0" y="215"/>
                        <a:pt x="0" y="215"/>
                      </a:cubicBezTo>
                      <a:cubicBezTo>
                        <a:pt x="0" y="224"/>
                        <a:pt x="7" y="231"/>
                        <a:pt x="16" y="231"/>
                      </a:cubicBezTo>
                      <a:cubicBezTo>
                        <a:pt x="157" y="231"/>
                        <a:pt x="157" y="231"/>
                        <a:pt x="157" y="231"/>
                      </a:cubicBezTo>
                      <a:cubicBezTo>
                        <a:pt x="166" y="231"/>
                        <a:pt x="173" y="224"/>
                        <a:pt x="173" y="215"/>
                      </a:cubicBezTo>
                      <a:cubicBezTo>
                        <a:pt x="173" y="16"/>
                        <a:pt x="173" y="16"/>
                        <a:pt x="173" y="16"/>
                      </a:cubicBezTo>
                      <a:cubicBezTo>
                        <a:pt x="173" y="7"/>
                        <a:pt x="166" y="0"/>
                        <a:pt x="157" y="0"/>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4" name="Freeform 240"/>
                <p:cNvSpPr/>
                <p:nvPr/>
              </p:nvSpPr>
              <p:spPr bwMode="auto">
                <a:xfrm>
                  <a:off x="8462963" y="2914651"/>
                  <a:ext cx="49213" cy="79375"/>
                </a:xfrm>
                <a:custGeom>
                  <a:avLst/>
                  <a:gdLst>
                    <a:gd name="T0" fmla="*/ 31 w 31"/>
                    <a:gd name="T1" fmla="*/ 0 h 50"/>
                    <a:gd name="T2" fmla="*/ 31 w 31"/>
                    <a:gd name="T3" fmla="*/ 50 h 50"/>
                    <a:gd name="T4" fmla="*/ 0 w 31"/>
                    <a:gd name="T5" fmla="*/ 50 h 50"/>
                  </a:gdLst>
                  <a:ahLst/>
                  <a:cxnLst>
                    <a:cxn ang="0">
                      <a:pos x="T0" y="T1"/>
                    </a:cxn>
                    <a:cxn ang="0">
                      <a:pos x="T2" y="T3"/>
                    </a:cxn>
                    <a:cxn ang="0">
                      <a:pos x="T4" y="T5"/>
                    </a:cxn>
                  </a:cxnLst>
                  <a:rect l="0" t="0" r="r" b="b"/>
                  <a:pathLst>
                    <a:path w="31" h="50">
                      <a:moveTo>
                        <a:pt x="31" y="0"/>
                      </a:moveTo>
                      <a:lnTo>
                        <a:pt x="31" y="50"/>
                      </a:lnTo>
                      <a:lnTo>
                        <a:pt x="0" y="50"/>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5" name="Freeform 241"/>
                <p:cNvSpPr/>
                <p:nvPr/>
              </p:nvSpPr>
              <p:spPr bwMode="auto">
                <a:xfrm>
                  <a:off x="8513763" y="2871788"/>
                  <a:ext cx="220663" cy="317500"/>
                </a:xfrm>
                <a:custGeom>
                  <a:avLst/>
                  <a:gdLst>
                    <a:gd name="T0" fmla="*/ 0 w 137"/>
                    <a:gd name="T1" fmla="*/ 0 h 197"/>
                    <a:gd name="T2" fmla="*/ 113 w 137"/>
                    <a:gd name="T3" fmla="*/ 0 h 197"/>
                    <a:gd name="T4" fmla="*/ 137 w 137"/>
                    <a:gd name="T5" fmla="*/ 24 h 197"/>
                    <a:gd name="T6" fmla="*/ 137 w 137"/>
                    <a:gd name="T7" fmla="*/ 197 h 197"/>
                  </a:gdLst>
                  <a:ahLst/>
                  <a:cxnLst>
                    <a:cxn ang="0">
                      <a:pos x="T0" y="T1"/>
                    </a:cxn>
                    <a:cxn ang="0">
                      <a:pos x="T2" y="T3"/>
                    </a:cxn>
                    <a:cxn ang="0">
                      <a:pos x="T4" y="T5"/>
                    </a:cxn>
                    <a:cxn ang="0">
                      <a:pos x="T6" y="T7"/>
                    </a:cxn>
                  </a:cxnLst>
                  <a:rect l="0" t="0" r="r" b="b"/>
                  <a:pathLst>
                    <a:path w="137" h="197">
                      <a:moveTo>
                        <a:pt x="0" y="0"/>
                      </a:moveTo>
                      <a:cubicBezTo>
                        <a:pt x="113" y="0"/>
                        <a:pt x="113" y="0"/>
                        <a:pt x="113" y="0"/>
                      </a:cubicBezTo>
                      <a:cubicBezTo>
                        <a:pt x="126" y="0"/>
                        <a:pt x="137" y="11"/>
                        <a:pt x="137" y="24"/>
                      </a:cubicBezTo>
                      <a:cubicBezTo>
                        <a:pt x="137" y="197"/>
                        <a:pt x="137" y="197"/>
                        <a:pt x="137" y="197"/>
                      </a:cubicBez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3" name="组合 32"/>
            <p:cNvGrpSpPr/>
            <p:nvPr/>
          </p:nvGrpSpPr>
          <p:grpSpPr>
            <a:xfrm>
              <a:off x="2894832" y="4616278"/>
              <a:ext cx="329343" cy="329343"/>
              <a:chOff x="2518632" y="4925353"/>
              <a:chExt cx="397950" cy="397950"/>
            </a:xfrm>
          </p:grpSpPr>
          <p:sp>
            <p:nvSpPr>
              <p:cNvPr id="70" name="椭圆 69"/>
              <p:cNvSpPr/>
              <p:nvPr/>
            </p:nvSpPr>
            <p:spPr>
              <a:xfrm>
                <a:off x="2518632" y="492535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1" name="组合 70"/>
              <p:cNvGrpSpPr/>
              <p:nvPr/>
            </p:nvGrpSpPr>
            <p:grpSpPr>
              <a:xfrm>
                <a:off x="2635257" y="5006578"/>
                <a:ext cx="184025" cy="224704"/>
                <a:chOff x="9248776" y="2178051"/>
                <a:chExt cx="301625" cy="368300"/>
              </a:xfrm>
            </p:grpSpPr>
            <p:sp>
              <p:nvSpPr>
                <p:cNvPr id="72" name="Line 309"/>
                <p:cNvSpPr>
                  <a:spLocks noChangeShapeType="1"/>
                </p:cNvSpPr>
                <p:nvPr/>
              </p:nvSpPr>
              <p:spPr bwMode="auto">
                <a:xfrm>
                  <a:off x="9320213" y="2546351"/>
                  <a:ext cx="204788"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3" name="Freeform 310"/>
                <p:cNvSpPr/>
                <p:nvPr/>
              </p:nvSpPr>
              <p:spPr bwMode="auto">
                <a:xfrm>
                  <a:off x="9248776" y="2351088"/>
                  <a:ext cx="230188" cy="192088"/>
                </a:xfrm>
                <a:custGeom>
                  <a:avLst/>
                  <a:gdLst>
                    <a:gd name="T0" fmla="*/ 0 w 143"/>
                    <a:gd name="T1" fmla="*/ 120 h 120"/>
                    <a:gd name="T2" fmla="*/ 103 w 143"/>
                    <a:gd name="T3" fmla="*/ 81 h 120"/>
                    <a:gd name="T4" fmla="*/ 143 w 143"/>
                    <a:gd name="T5" fmla="*/ 0 h 120"/>
                  </a:gdLst>
                  <a:ahLst/>
                  <a:cxnLst>
                    <a:cxn ang="0">
                      <a:pos x="T0" y="T1"/>
                    </a:cxn>
                    <a:cxn ang="0">
                      <a:pos x="T2" y="T3"/>
                    </a:cxn>
                    <a:cxn ang="0">
                      <a:pos x="T4" y="T5"/>
                    </a:cxn>
                  </a:cxnLst>
                  <a:rect l="0" t="0" r="r" b="b"/>
                  <a:pathLst>
                    <a:path w="143" h="120">
                      <a:moveTo>
                        <a:pt x="0" y="120"/>
                      </a:moveTo>
                      <a:cubicBezTo>
                        <a:pt x="0" y="120"/>
                        <a:pt x="58" y="89"/>
                        <a:pt x="103" y="81"/>
                      </a:cubicBezTo>
                      <a:cubicBezTo>
                        <a:pt x="143" y="0"/>
                        <a:pt x="143" y="0"/>
                        <a:pt x="143"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4" name="Freeform 311"/>
                <p:cNvSpPr/>
                <p:nvPr/>
              </p:nvSpPr>
              <p:spPr bwMode="auto">
                <a:xfrm>
                  <a:off x="9248776" y="2265363"/>
                  <a:ext cx="107950" cy="277813"/>
                </a:xfrm>
                <a:custGeom>
                  <a:avLst/>
                  <a:gdLst>
                    <a:gd name="T0" fmla="*/ 0 w 67"/>
                    <a:gd name="T1" fmla="*/ 173 h 173"/>
                    <a:gd name="T2" fmla="*/ 5 w 67"/>
                    <a:gd name="T3" fmla="*/ 66 h 173"/>
                    <a:gd name="T4" fmla="*/ 67 w 67"/>
                    <a:gd name="T5" fmla="*/ 0 h 173"/>
                  </a:gdLst>
                  <a:ahLst/>
                  <a:cxnLst>
                    <a:cxn ang="0">
                      <a:pos x="T0" y="T1"/>
                    </a:cxn>
                    <a:cxn ang="0">
                      <a:pos x="T2" y="T3"/>
                    </a:cxn>
                    <a:cxn ang="0">
                      <a:pos x="T4" y="T5"/>
                    </a:cxn>
                  </a:cxnLst>
                  <a:rect l="0" t="0" r="r" b="b"/>
                  <a:pathLst>
                    <a:path w="67" h="173">
                      <a:moveTo>
                        <a:pt x="0" y="173"/>
                      </a:moveTo>
                      <a:cubicBezTo>
                        <a:pt x="0" y="173"/>
                        <a:pt x="13" y="110"/>
                        <a:pt x="5" y="66"/>
                      </a:cubicBezTo>
                      <a:cubicBezTo>
                        <a:pt x="67" y="0"/>
                        <a:pt x="67" y="0"/>
                        <a:pt x="67"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5" name="Line 312"/>
                <p:cNvSpPr>
                  <a:spLocks noChangeShapeType="1"/>
                </p:cNvSpPr>
                <p:nvPr/>
              </p:nvSpPr>
              <p:spPr bwMode="auto">
                <a:xfrm flipH="1">
                  <a:off x="9248776" y="2411413"/>
                  <a:ext cx="96838" cy="131763"/>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6" name="Freeform 313"/>
                <p:cNvSpPr/>
                <p:nvPr/>
              </p:nvSpPr>
              <p:spPr bwMode="auto">
                <a:xfrm>
                  <a:off x="9356726" y="2178051"/>
                  <a:ext cx="193675" cy="157163"/>
                </a:xfrm>
                <a:custGeom>
                  <a:avLst/>
                  <a:gdLst>
                    <a:gd name="T0" fmla="*/ 20 w 122"/>
                    <a:gd name="T1" fmla="*/ 0 h 99"/>
                    <a:gd name="T2" fmla="*/ 0 w 122"/>
                    <a:gd name="T3" fmla="*/ 28 h 99"/>
                    <a:gd name="T4" fmla="*/ 101 w 122"/>
                    <a:gd name="T5" fmla="*/ 99 h 99"/>
                    <a:gd name="T6" fmla="*/ 122 w 122"/>
                    <a:gd name="T7" fmla="*/ 71 h 99"/>
                  </a:gdLst>
                  <a:ahLst/>
                  <a:cxnLst>
                    <a:cxn ang="0">
                      <a:pos x="T0" y="T1"/>
                    </a:cxn>
                    <a:cxn ang="0">
                      <a:pos x="T2" y="T3"/>
                    </a:cxn>
                    <a:cxn ang="0">
                      <a:pos x="T4" y="T5"/>
                    </a:cxn>
                    <a:cxn ang="0">
                      <a:pos x="T6" y="T7"/>
                    </a:cxn>
                  </a:cxnLst>
                  <a:rect l="0" t="0" r="r" b="b"/>
                  <a:pathLst>
                    <a:path w="122" h="99">
                      <a:moveTo>
                        <a:pt x="20" y="0"/>
                      </a:moveTo>
                      <a:lnTo>
                        <a:pt x="0" y="28"/>
                      </a:lnTo>
                      <a:lnTo>
                        <a:pt x="101" y="99"/>
                      </a:lnTo>
                      <a:lnTo>
                        <a:pt x="122" y="71"/>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7" name="任意多边形"/>
                <p:cNvSpPr>
                  <a:spLocks noChangeArrowheads="1"/>
                </p:cNvSpPr>
                <p:nvPr/>
              </p:nvSpPr>
              <p:spPr bwMode="auto">
                <a:xfrm>
                  <a:off x="9340851" y="2397126"/>
                  <a:ext cx="19050" cy="17463"/>
                </a:xfrm>
                <a:prstGeom prst="ellipse">
                  <a:avLst/>
                </a:prstGeom>
                <a:solidFill>
                  <a:srgbClr val="475257"/>
                </a:solidFill>
                <a:ln w="12700" cap="flat">
                  <a:solidFill>
                    <a:schemeClr val="bg1"/>
                  </a:solidFill>
                  <a:prstDash val="solid"/>
                  <a:miter lim="800000"/>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4" name="组合 33"/>
            <p:cNvGrpSpPr/>
            <p:nvPr/>
          </p:nvGrpSpPr>
          <p:grpSpPr>
            <a:xfrm>
              <a:off x="1526820" y="4616278"/>
              <a:ext cx="329343" cy="329343"/>
              <a:chOff x="1150620" y="4915051"/>
              <a:chExt cx="397950" cy="397950"/>
            </a:xfrm>
          </p:grpSpPr>
          <p:sp>
            <p:nvSpPr>
              <p:cNvPr id="58" name="椭圆 57"/>
              <p:cNvSpPr/>
              <p:nvPr/>
            </p:nvSpPr>
            <p:spPr>
              <a:xfrm>
                <a:off x="1150620" y="4915051"/>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9" name="组合 58"/>
              <p:cNvGrpSpPr/>
              <p:nvPr/>
            </p:nvGrpSpPr>
            <p:grpSpPr>
              <a:xfrm>
                <a:off x="1248896" y="5006578"/>
                <a:ext cx="252174" cy="206732"/>
                <a:chOff x="983298" y="3159125"/>
                <a:chExt cx="625475" cy="512763"/>
              </a:xfrm>
            </p:grpSpPr>
            <p:sp>
              <p:nvSpPr>
                <p:cNvPr id="60" name="Freeform 304"/>
                <p:cNvSpPr/>
                <p:nvPr/>
              </p:nvSpPr>
              <p:spPr bwMode="auto">
                <a:xfrm>
                  <a:off x="983298" y="3159125"/>
                  <a:ext cx="461963" cy="466725"/>
                </a:xfrm>
                <a:custGeom>
                  <a:avLst/>
                  <a:gdLst>
                    <a:gd name="T0" fmla="*/ 200 w 200"/>
                    <a:gd name="T1" fmla="*/ 119 h 202"/>
                    <a:gd name="T2" fmla="*/ 101 w 200"/>
                    <a:gd name="T3" fmla="*/ 202 h 202"/>
                    <a:gd name="T4" fmla="*/ 0 w 200"/>
                    <a:gd name="T5" fmla="*/ 101 h 202"/>
                    <a:gd name="T6" fmla="*/ 101 w 200"/>
                    <a:gd name="T7" fmla="*/ 0 h 202"/>
                    <a:gd name="T8" fmla="*/ 200 w 200"/>
                    <a:gd name="T9" fmla="*/ 82 h 202"/>
                  </a:gdLst>
                  <a:ahLst/>
                  <a:cxnLst>
                    <a:cxn ang="0">
                      <a:pos x="T0" y="T1"/>
                    </a:cxn>
                    <a:cxn ang="0">
                      <a:pos x="T2" y="T3"/>
                    </a:cxn>
                    <a:cxn ang="0">
                      <a:pos x="T4" y="T5"/>
                    </a:cxn>
                    <a:cxn ang="0">
                      <a:pos x="T6" y="T7"/>
                    </a:cxn>
                    <a:cxn ang="0">
                      <a:pos x="T8" y="T9"/>
                    </a:cxn>
                  </a:cxnLst>
                  <a:rect l="0" t="0" r="r" b="b"/>
                  <a:pathLst>
                    <a:path w="200" h="202">
                      <a:moveTo>
                        <a:pt x="200" y="119"/>
                      </a:moveTo>
                      <a:cubicBezTo>
                        <a:pt x="192" y="166"/>
                        <a:pt x="150" y="202"/>
                        <a:pt x="101" y="202"/>
                      </a:cubicBezTo>
                      <a:cubicBezTo>
                        <a:pt x="45" y="202"/>
                        <a:pt x="0" y="156"/>
                        <a:pt x="0" y="101"/>
                      </a:cubicBezTo>
                      <a:cubicBezTo>
                        <a:pt x="0" y="45"/>
                        <a:pt x="45" y="0"/>
                        <a:pt x="101" y="0"/>
                      </a:cubicBezTo>
                      <a:cubicBezTo>
                        <a:pt x="150" y="0"/>
                        <a:pt x="192" y="35"/>
                        <a:pt x="200" y="82"/>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1" name="Freeform 305"/>
                <p:cNvSpPr/>
                <p:nvPr/>
              </p:nvSpPr>
              <p:spPr bwMode="auto">
                <a:xfrm>
                  <a:off x="1075373" y="3249613"/>
                  <a:ext cx="277813" cy="284163"/>
                </a:xfrm>
                <a:custGeom>
                  <a:avLst/>
                  <a:gdLst>
                    <a:gd name="T0" fmla="*/ 120 w 120"/>
                    <a:gd name="T1" fmla="*/ 79 h 123"/>
                    <a:gd name="T2" fmla="*/ 61 w 120"/>
                    <a:gd name="T3" fmla="*/ 123 h 123"/>
                    <a:gd name="T4" fmla="*/ 0 w 120"/>
                    <a:gd name="T5" fmla="*/ 62 h 123"/>
                    <a:gd name="T6" fmla="*/ 61 w 120"/>
                    <a:gd name="T7" fmla="*/ 0 h 123"/>
                    <a:gd name="T8" fmla="*/ 120 w 120"/>
                    <a:gd name="T9" fmla="*/ 43 h 123"/>
                  </a:gdLst>
                  <a:ahLst/>
                  <a:cxnLst>
                    <a:cxn ang="0">
                      <a:pos x="T0" y="T1"/>
                    </a:cxn>
                    <a:cxn ang="0">
                      <a:pos x="T2" y="T3"/>
                    </a:cxn>
                    <a:cxn ang="0">
                      <a:pos x="T4" y="T5"/>
                    </a:cxn>
                    <a:cxn ang="0">
                      <a:pos x="T6" y="T7"/>
                    </a:cxn>
                    <a:cxn ang="0">
                      <a:pos x="T8" y="T9"/>
                    </a:cxn>
                  </a:cxnLst>
                  <a:rect l="0" t="0" r="r" b="b"/>
                  <a:pathLst>
                    <a:path w="120" h="123">
                      <a:moveTo>
                        <a:pt x="120" y="79"/>
                      </a:moveTo>
                      <a:cubicBezTo>
                        <a:pt x="112" y="105"/>
                        <a:pt x="89" y="123"/>
                        <a:pt x="61" y="123"/>
                      </a:cubicBezTo>
                      <a:cubicBezTo>
                        <a:pt x="27" y="123"/>
                        <a:pt x="0" y="95"/>
                        <a:pt x="0" y="62"/>
                      </a:cubicBezTo>
                      <a:cubicBezTo>
                        <a:pt x="0" y="28"/>
                        <a:pt x="27" y="0"/>
                        <a:pt x="61" y="0"/>
                      </a:cubicBezTo>
                      <a:cubicBezTo>
                        <a:pt x="89" y="0"/>
                        <a:pt x="112" y="18"/>
                        <a:pt x="120" y="43"/>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2" name="Freeform 306"/>
                <p:cNvSpPr/>
                <p:nvPr/>
              </p:nvSpPr>
              <p:spPr bwMode="auto">
                <a:xfrm>
                  <a:off x="1159511" y="3335338"/>
                  <a:ext cx="98425" cy="115888"/>
                </a:xfrm>
                <a:custGeom>
                  <a:avLst/>
                  <a:gdLst>
                    <a:gd name="T0" fmla="*/ 43 w 43"/>
                    <a:gd name="T1" fmla="*/ 42 h 50"/>
                    <a:gd name="T2" fmla="*/ 25 w 43"/>
                    <a:gd name="T3" fmla="*/ 50 h 50"/>
                    <a:gd name="T4" fmla="*/ 0 w 43"/>
                    <a:gd name="T5" fmla="*/ 25 h 50"/>
                    <a:gd name="T6" fmla="*/ 25 w 43"/>
                    <a:gd name="T7" fmla="*/ 0 h 50"/>
                    <a:gd name="T8" fmla="*/ 42 w 43"/>
                    <a:gd name="T9" fmla="*/ 6 h 50"/>
                  </a:gdLst>
                  <a:ahLst/>
                  <a:cxnLst>
                    <a:cxn ang="0">
                      <a:pos x="T0" y="T1"/>
                    </a:cxn>
                    <a:cxn ang="0">
                      <a:pos x="T2" y="T3"/>
                    </a:cxn>
                    <a:cxn ang="0">
                      <a:pos x="T4" y="T5"/>
                    </a:cxn>
                    <a:cxn ang="0">
                      <a:pos x="T6" y="T7"/>
                    </a:cxn>
                    <a:cxn ang="0">
                      <a:pos x="T8" y="T9"/>
                    </a:cxn>
                  </a:cxnLst>
                  <a:rect l="0" t="0" r="r" b="b"/>
                  <a:pathLst>
                    <a:path w="43" h="50">
                      <a:moveTo>
                        <a:pt x="43" y="42"/>
                      </a:moveTo>
                      <a:cubicBezTo>
                        <a:pt x="38" y="47"/>
                        <a:pt x="32" y="50"/>
                        <a:pt x="25" y="50"/>
                      </a:cubicBezTo>
                      <a:cubicBezTo>
                        <a:pt x="12" y="50"/>
                        <a:pt x="0" y="38"/>
                        <a:pt x="0" y="25"/>
                      </a:cubicBezTo>
                      <a:cubicBezTo>
                        <a:pt x="0" y="11"/>
                        <a:pt x="12" y="0"/>
                        <a:pt x="25" y="0"/>
                      </a:cubicBezTo>
                      <a:cubicBezTo>
                        <a:pt x="32" y="0"/>
                        <a:pt x="38" y="2"/>
                        <a:pt x="42" y="6"/>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3" name="Line 307"/>
                <p:cNvSpPr>
                  <a:spLocks noChangeShapeType="1"/>
                </p:cNvSpPr>
                <p:nvPr/>
              </p:nvSpPr>
              <p:spPr bwMode="auto">
                <a:xfrm>
                  <a:off x="1218248" y="3390900"/>
                  <a:ext cx="346075"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4" name="Line 308"/>
                <p:cNvSpPr>
                  <a:spLocks noChangeShapeType="1"/>
                </p:cNvSpPr>
                <p:nvPr/>
              </p:nvSpPr>
              <p:spPr bwMode="auto">
                <a:xfrm flipV="1">
                  <a:off x="1564323"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5" name="Line 309"/>
                <p:cNvSpPr>
                  <a:spLocks noChangeShapeType="1"/>
                </p:cNvSpPr>
                <p:nvPr/>
              </p:nvSpPr>
              <p:spPr bwMode="auto">
                <a:xfrm flipH="1" flipV="1">
                  <a:off x="1564323"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6" name="Line 310"/>
                <p:cNvSpPr>
                  <a:spLocks noChangeShapeType="1"/>
                </p:cNvSpPr>
                <p:nvPr/>
              </p:nvSpPr>
              <p:spPr bwMode="auto">
                <a:xfrm flipV="1">
                  <a:off x="1483361"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7" name="Line 311"/>
                <p:cNvSpPr>
                  <a:spLocks noChangeShapeType="1"/>
                </p:cNvSpPr>
                <p:nvPr/>
              </p:nvSpPr>
              <p:spPr bwMode="auto">
                <a:xfrm flipH="1" flipV="1">
                  <a:off x="1483361"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8" name="Freeform 312"/>
                <p:cNvSpPr/>
                <p:nvPr/>
              </p:nvSpPr>
              <p:spPr bwMode="auto">
                <a:xfrm>
                  <a:off x="1011873" y="3600450"/>
                  <a:ext cx="101600" cy="71438"/>
                </a:xfrm>
                <a:custGeom>
                  <a:avLst/>
                  <a:gdLst>
                    <a:gd name="T0" fmla="*/ 64 w 64"/>
                    <a:gd name="T1" fmla="*/ 0 h 45"/>
                    <a:gd name="T2" fmla="*/ 37 w 64"/>
                    <a:gd name="T3" fmla="*/ 45 h 45"/>
                    <a:gd name="T4" fmla="*/ 0 w 64"/>
                    <a:gd name="T5" fmla="*/ 45 h 45"/>
                    <a:gd name="T6" fmla="*/ 24 w 64"/>
                    <a:gd name="T7" fmla="*/ 6 h 45"/>
                  </a:gdLst>
                  <a:ahLst/>
                  <a:cxnLst>
                    <a:cxn ang="0">
                      <a:pos x="T0" y="T1"/>
                    </a:cxn>
                    <a:cxn ang="0">
                      <a:pos x="T2" y="T3"/>
                    </a:cxn>
                    <a:cxn ang="0">
                      <a:pos x="T4" y="T5"/>
                    </a:cxn>
                    <a:cxn ang="0">
                      <a:pos x="T6" y="T7"/>
                    </a:cxn>
                  </a:cxnLst>
                  <a:rect l="0" t="0" r="r" b="b"/>
                  <a:pathLst>
                    <a:path w="64" h="45">
                      <a:moveTo>
                        <a:pt x="64" y="0"/>
                      </a:moveTo>
                      <a:lnTo>
                        <a:pt x="37" y="45"/>
                      </a:lnTo>
                      <a:lnTo>
                        <a:pt x="0" y="45"/>
                      </a:lnTo>
                      <a:lnTo>
                        <a:pt x="24" y="6"/>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9" name="Freeform 313"/>
                <p:cNvSpPr/>
                <p:nvPr/>
              </p:nvSpPr>
              <p:spPr bwMode="auto">
                <a:xfrm>
                  <a:off x="1340486" y="3575050"/>
                  <a:ext cx="79375" cy="96838"/>
                </a:xfrm>
                <a:custGeom>
                  <a:avLst/>
                  <a:gdLst>
                    <a:gd name="T0" fmla="*/ 15 w 50"/>
                    <a:gd name="T1" fmla="*/ 0 h 61"/>
                    <a:gd name="T2" fmla="*/ 50 w 50"/>
                    <a:gd name="T3" fmla="*/ 61 h 61"/>
                    <a:gd name="T4" fmla="*/ 13 w 50"/>
                    <a:gd name="T5" fmla="*/ 61 h 61"/>
                    <a:gd name="T6" fmla="*/ 0 w 50"/>
                    <a:gd name="T7" fmla="*/ 39 h 61"/>
                  </a:gdLst>
                  <a:ahLst/>
                  <a:cxnLst>
                    <a:cxn ang="0">
                      <a:pos x="T0" y="T1"/>
                    </a:cxn>
                    <a:cxn ang="0">
                      <a:pos x="T2" y="T3"/>
                    </a:cxn>
                    <a:cxn ang="0">
                      <a:pos x="T4" y="T5"/>
                    </a:cxn>
                    <a:cxn ang="0">
                      <a:pos x="T6" y="T7"/>
                    </a:cxn>
                  </a:cxnLst>
                  <a:rect l="0" t="0" r="r" b="b"/>
                  <a:pathLst>
                    <a:path w="50" h="61">
                      <a:moveTo>
                        <a:pt x="15" y="0"/>
                      </a:moveTo>
                      <a:lnTo>
                        <a:pt x="50" y="61"/>
                      </a:lnTo>
                      <a:lnTo>
                        <a:pt x="13" y="61"/>
                      </a:lnTo>
                      <a:lnTo>
                        <a:pt x="0" y="39"/>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5" name="组合 34"/>
            <p:cNvGrpSpPr/>
            <p:nvPr/>
          </p:nvGrpSpPr>
          <p:grpSpPr>
            <a:xfrm>
              <a:off x="1982824" y="4616278"/>
              <a:ext cx="329343" cy="329343"/>
              <a:chOff x="1606624" y="4922213"/>
              <a:chExt cx="397950" cy="397950"/>
            </a:xfrm>
          </p:grpSpPr>
          <p:sp>
            <p:nvSpPr>
              <p:cNvPr id="36" name="椭圆 35"/>
              <p:cNvSpPr/>
              <p:nvPr/>
            </p:nvSpPr>
            <p:spPr>
              <a:xfrm>
                <a:off x="1606624" y="492221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7" name="组合 36"/>
              <p:cNvGrpSpPr/>
              <p:nvPr/>
            </p:nvGrpSpPr>
            <p:grpSpPr>
              <a:xfrm>
                <a:off x="1692200" y="4988460"/>
                <a:ext cx="237536" cy="247379"/>
                <a:chOff x="4634865" y="3550921"/>
                <a:chExt cx="574675" cy="598488"/>
              </a:xfrm>
            </p:grpSpPr>
            <p:sp>
              <p:nvSpPr>
                <p:cNvPr id="38" name="Line 25"/>
                <p:cNvSpPr>
                  <a:spLocks noChangeShapeType="1"/>
                </p:cNvSpPr>
                <p:nvPr/>
              </p:nvSpPr>
              <p:spPr bwMode="auto">
                <a:xfrm flipV="1">
                  <a:off x="4946015"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9" name="Line 26"/>
                <p:cNvSpPr>
                  <a:spLocks noChangeShapeType="1"/>
                </p:cNvSpPr>
                <p:nvPr/>
              </p:nvSpPr>
              <p:spPr bwMode="auto">
                <a:xfrm flipV="1">
                  <a:off x="4836478"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0" name="Oval 27"/>
                <p:cNvSpPr>
                  <a:spLocks noChangeArrowheads="1"/>
                </p:cNvSpPr>
                <p:nvPr/>
              </p:nvSpPr>
              <p:spPr bwMode="auto">
                <a:xfrm>
                  <a:off x="4842828" y="3689033"/>
                  <a:ext cx="119063" cy="117475"/>
                </a:xfrm>
                <a:prstGeom prst="ellipse">
                  <a:avLst/>
                </a:pr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1" name="Line 28"/>
                <p:cNvSpPr>
                  <a:spLocks noChangeShapeType="1"/>
                </p:cNvSpPr>
                <p:nvPr/>
              </p:nvSpPr>
              <p:spPr bwMode="auto">
                <a:xfrm flipH="1">
                  <a:off x="4942840" y="3944621"/>
                  <a:ext cx="11113"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2" name="Line 29"/>
                <p:cNvSpPr>
                  <a:spLocks noChangeShapeType="1"/>
                </p:cNvSpPr>
                <p:nvPr/>
              </p:nvSpPr>
              <p:spPr bwMode="auto">
                <a:xfrm flipH="1">
                  <a:off x="4985703" y="3838258"/>
                  <a:ext cx="11113" cy="3016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3" name="Line 30"/>
                <p:cNvSpPr>
                  <a:spLocks noChangeShapeType="1"/>
                </p:cNvSpPr>
                <p:nvPr/>
              </p:nvSpPr>
              <p:spPr bwMode="auto">
                <a:xfrm flipH="1">
                  <a:off x="4904740" y="3922396"/>
                  <a:ext cx="26988" cy="142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4" name="Line 31"/>
                <p:cNvSpPr>
                  <a:spLocks noChangeShapeType="1"/>
                </p:cNvSpPr>
                <p:nvPr/>
              </p:nvSpPr>
              <p:spPr bwMode="auto">
                <a:xfrm flipH="1">
                  <a:off x="5009515" y="3877946"/>
                  <a:ext cx="26988" cy="1270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5" name="Line 32"/>
                <p:cNvSpPr>
                  <a:spLocks noChangeShapeType="1"/>
                </p:cNvSpPr>
                <p:nvPr/>
              </p:nvSpPr>
              <p:spPr bwMode="auto">
                <a:xfrm>
                  <a:off x="5009515" y="3922396"/>
                  <a:ext cx="28575"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6" name="Line 33"/>
                <p:cNvSpPr>
                  <a:spLocks noChangeShapeType="1"/>
                </p:cNvSpPr>
                <p:nvPr/>
              </p:nvSpPr>
              <p:spPr bwMode="auto">
                <a:xfrm>
                  <a:off x="4901565" y="3879533"/>
                  <a:ext cx="30163"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7" name="Freeform 34"/>
                <p:cNvSpPr/>
                <p:nvPr/>
              </p:nvSpPr>
              <p:spPr bwMode="auto">
                <a:xfrm>
                  <a:off x="4922203" y="3858896"/>
                  <a:ext cx="93663" cy="93663"/>
                </a:xfrm>
                <a:custGeom>
                  <a:avLst/>
                  <a:gdLst>
                    <a:gd name="T0" fmla="*/ 38 w 41"/>
                    <a:gd name="T1" fmla="*/ 28 h 41"/>
                    <a:gd name="T2" fmla="*/ 14 w 41"/>
                    <a:gd name="T3" fmla="*/ 38 h 41"/>
                    <a:gd name="T4" fmla="*/ 4 w 41"/>
                    <a:gd name="T5" fmla="*/ 14 h 41"/>
                    <a:gd name="T6" fmla="*/ 28 w 41"/>
                    <a:gd name="T7" fmla="*/ 4 h 41"/>
                    <a:gd name="T8" fmla="*/ 38 w 41"/>
                    <a:gd name="T9" fmla="*/ 28 h 41"/>
                  </a:gdLst>
                  <a:ahLst/>
                  <a:cxnLst>
                    <a:cxn ang="0">
                      <a:pos x="T0" y="T1"/>
                    </a:cxn>
                    <a:cxn ang="0">
                      <a:pos x="T2" y="T3"/>
                    </a:cxn>
                    <a:cxn ang="0">
                      <a:pos x="T4" y="T5"/>
                    </a:cxn>
                    <a:cxn ang="0">
                      <a:pos x="T6" y="T7"/>
                    </a:cxn>
                    <a:cxn ang="0">
                      <a:pos x="T8" y="T9"/>
                    </a:cxn>
                  </a:cxnLst>
                  <a:rect l="0" t="0" r="r" b="b"/>
                  <a:pathLst>
                    <a:path w="41" h="41">
                      <a:moveTo>
                        <a:pt x="38" y="28"/>
                      </a:moveTo>
                      <a:cubicBezTo>
                        <a:pt x="34" y="37"/>
                        <a:pt x="24" y="41"/>
                        <a:pt x="14" y="38"/>
                      </a:cubicBezTo>
                      <a:cubicBezTo>
                        <a:pt x="5" y="34"/>
                        <a:pt x="0" y="24"/>
                        <a:pt x="4" y="14"/>
                      </a:cubicBezTo>
                      <a:cubicBezTo>
                        <a:pt x="8" y="5"/>
                        <a:pt x="18" y="0"/>
                        <a:pt x="28" y="4"/>
                      </a:cubicBezTo>
                      <a:cubicBezTo>
                        <a:pt x="37" y="8"/>
                        <a:pt x="41" y="18"/>
                        <a:pt x="38" y="28"/>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8" name="Freeform 35"/>
                <p:cNvSpPr/>
                <p:nvPr/>
              </p:nvSpPr>
              <p:spPr bwMode="auto">
                <a:xfrm>
                  <a:off x="4634865" y="3550921"/>
                  <a:ext cx="574675" cy="598488"/>
                </a:xfrm>
                <a:custGeom>
                  <a:avLst/>
                  <a:gdLst>
                    <a:gd name="T0" fmla="*/ 194 w 254"/>
                    <a:gd name="T1" fmla="*/ 264 h 264"/>
                    <a:gd name="T2" fmla="*/ 190 w 254"/>
                    <a:gd name="T3" fmla="*/ 214 h 264"/>
                    <a:gd name="T4" fmla="*/ 210 w 254"/>
                    <a:gd name="T5" fmla="*/ 164 h 264"/>
                    <a:gd name="T6" fmla="*/ 189 w 254"/>
                    <a:gd name="T7" fmla="*/ 42 h 264"/>
                    <a:gd name="T8" fmla="*/ 62 w 254"/>
                    <a:gd name="T9" fmla="*/ 39 h 264"/>
                    <a:gd name="T10" fmla="*/ 32 w 254"/>
                    <a:gd name="T11" fmla="*/ 109 h 264"/>
                    <a:gd name="T12" fmla="*/ 29 w 254"/>
                    <a:gd name="T13" fmla="*/ 131 h 264"/>
                    <a:gd name="T14" fmla="*/ 3 w 254"/>
                    <a:gd name="T15" fmla="*/ 161 h 264"/>
                    <a:gd name="T16" fmla="*/ 10 w 254"/>
                    <a:gd name="T17" fmla="*/ 171 h 264"/>
                    <a:gd name="T18" fmla="*/ 26 w 254"/>
                    <a:gd name="T19" fmla="*/ 174 h 264"/>
                    <a:gd name="T20" fmla="*/ 33 w 254"/>
                    <a:gd name="T21" fmla="*/ 197 h 264"/>
                    <a:gd name="T22" fmla="*/ 31 w 254"/>
                    <a:gd name="T23" fmla="*/ 219 h 264"/>
                    <a:gd name="T24" fmla="*/ 34 w 254"/>
                    <a:gd name="T25" fmla="*/ 240 h 264"/>
                    <a:gd name="T26" fmla="*/ 88 w 254"/>
                    <a:gd name="T27" fmla="*/ 238 h 264"/>
                    <a:gd name="T28" fmla="*/ 95 w 254"/>
                    <a:gd name="T2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64">
                      <a:moveTo>
                        <a:pt x="194" y="264"/>
                      </a:moveTo>
                      <a:cubicBezTo>
                        <a:pt x="192" y="252"/>
                        <a:pt x="189" y="233"/>
                        <a:pt x="190" y="214"/>
                      </a:cubicBezTo>
                      <a:cubicBezTo>
                        <a:pt x="190" y="214"/>
                        <a:pt x="197" y="184"/>
                        <a:pt x="210" y="164"/>
                      </a:cubicBezTo>
                      <a:cubicBezTo>
                        <a:pt x="210" y="164"/>
                        <a:pt x="254" y="90"/>
                        <a:pt x="189" y="42"/>
                      </a:cubicBezTo>
                      <a:cubicBezTo>
                        <a:pt x="189" y="42"/>
                        <a:pt x="132" y="0"/>
                        <a:pt x="62" y="39"/>
                      </a:cubicBezTo>
                      <a:cubicBezTo>
                        <a:pt x="62" y="39"/>
                        <a:pt x="24" y="56"/>
                        <a:pt x="32" y="109"/>
                      </a:cubicBezTo>
                      <a:cubicBezTo>
                        <a:pt x="32" y="109"/>
                        <a:pt x="33" y="124"/>
                        <a:pt x="29" y="131"/>
                      </a:cubicBezTo>
                      <a:cubicBezTo>
                        <a:pt x="3" y="161"/>
                        <a:pt x="3" y="161"/>
                        <a:pt x="3" y="161"/>
                      </a:cubicBezTo>
                      <a:cubicBezTo>
                        <a:pt x="3" y="161"/>
                        <a:pt x="0" y="170"/>
                        <a:pt x="10" y="171"/>
                      </a:cubicBezTo>
                      <a:cubicBezTo>
                        <a:pt x="26" y="174"/>
                        <a:pt x="26" y="174"/>
                        <a:pt x="26" y="174"/>
                      </a:cubicBezTo>
                      <a:cubicBezTo>
                        <a:pt x="26" y="174"/>
                        <a:pt x="32" y="187"/>
                        <a:pt x="33" y="197"/>
                      </a:cubicBezTo>
                      <a:cubicBezTo>
                        <a:pt x="33" y="207"/>
                        <a:pt x="31" y="219"/>
                        <a:pt x="31" y="219"/>
                      </a:cubicBezTo>
                      <a:cubicBezTo>
                        <a:pt x="31" y="219"/>
                        <a:pt x="26" y="233"/>
                        <a:pt x="34" y="240"/>
                      </a:cubicBezTo>
                      <a:cubicBezTo>
                        <a:pt x="36" y="240"/>
                        <a:pt x="42" y="248"/>
                        <a:pt x="88" y="238"/>
                      </a:cubicBezTo>
                      <a:cubicBezTo>
                        <a:pt x="88" y="238"/>
                        <a:pt x="92" y="240"/>
                        <a:pt x="95" y="264"/>
                      </a:cubicBezTo>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9" name="Line 36"/>
                <p:cNvSpPr>
                  <a:spLocks noChangeShapeType="1"/>
                </p:cNvSpPr>
                <p:nvPr/>
              </p:nvSpPr>
              <p:spPr bwMode="auto">
                <a:xfrm>
                  <a:off x="4714240" y="4000183"/>
                  <a:ext cx="42863"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0" name="Line 37"/>
                <p:cNvSpPr>
                  <a:spLocks noChangeShapeType="1"/>
                </p:cNvSpPr>
                <p:nvPr/>
              </p:nvSpPr>
              <p:spPr bwMode="auto">
                <a:xfrm flipV="1">
                  <a:off x="4901565" y="3652521"/>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Line 38"/>
                <p:cNvSpPr>
                  <a:spLocks noChangeShapeType="1"/>
                </p:cNvSpPr>
                <p:nvPr/>
              </p:nvSpPr>
              <p:spPr bwMode="auto">
                <a:xfrm flipV="1">
                  <a:off x="4901565" y="3806508"/>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Line 39"/>
                <p:cNvSpPr>
                  <a:spLocks noChangeShapeType="1"/>
                </p:cNvSpPr>
                <p:nvPr/>
              </p:nvSpPr>
              <p:spPr bwMode="auto">
                <a:xfrm>
                  <a:off x="4961890"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Line 40"/>
                <p:cNvSpPr>
                  <a:spLocks noChangeShapeType="1"/>
                </p:cNvSpPr>
                <p:nvPr/>
              </p:nvSpPr>
              <p:spPr bwMode="auto">
                <a:xfrm>
                  <a:off x="4807903"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4" name="Line 41"/>
                <p:cNvSpPr>
                  <a:spLocks noChangeShapeType="1"/>
                </p:cNvSpPr>
                <p:nvPr/>
              </p:nvSpPr>
              <p:spPr bwMode="auto">
                <a:xfrm flipH="1" flipV="1">
                  <a:off x="4836478"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Line 42"/>
                <p:cNvSpPr>
                  <a:spLocks noChangeShapeType="1"/>
                </p:cNvSpPr>
                <p:nvPr/>
              </p:nvSpPr>
              <p:spPr bwMode="auto">
                <a:xfrm flipH="1" flipV="1">
                  <a:off x="4946015"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6" name="Line 43"/>
                <p:cNvSpPr>
                  <a:spLocks noChangeShapeType="1"/>
                </p:cNvSpPr>
                <p:nvPr/>
              </p:nvSpPr>
              <p:spPr bwMode="auto">
                <a:xfrm>
                  <a:off x="4985703" y="3944621"/>
                  <a:ext cx="14288"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7" name="Line 44"/>
                <p:cNvSpPr>
                  <a:spLocks noChangeShapeType="1"/>
                </p:cNvSpPr>
                <p:nvPr/>
              </p:nvSpPr>
              <p:spPr bwMode="auto">
                <a:xfrm>
                  <a:off x="4941253" y="3841433"/>
                  <a:ext cx="12700"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sp>
        <p:nvSpPr>
          <p:cNvPr id="91" name="矩形: 圆角 90"/>
          <p:cNvSpPr/>
          <p:nvPr/>
        </p:nvSpPr>
        <p:spPr>
          <a:xfrm>
            <a:off x="1414798" y="1681887"/>
            <a:ext cx="1227139" cy="12271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88" name="直接连接符 87"/>
          <p:cNvCxnSpPr/>
          <p:nvPr/>
        </p:nvCxnSpPr>
        <p:spPr>
          <a:xfrm>
            <a:off x="1442528" y="4196806"/>
            <a:ext cx="691438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442528" y="1681887"/>
            <a:ext cx="1171677" cy="1323440"/>
          </a:xfrm>
          <a:prstGeom prst="rect">
            <a:avLst/>
          </a:prstGeom>
          <a:noFill/>
        </p:spPr>
        <p:txBody>
          <a:bodyPr wrap="square">
            <a:spAutoFit/>
          </a:bodyPr>
          <a:lstStyle/>
          <a:p>
            <a:pPr algn="ctr"/>
            <a:r>
              <a:rPr lang="en-US" altLang="zh-CN" sz="8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1</a:t>
            </a:r>
            <a:endParaRPr lang="zh-CN" altLang="en-US" sz="8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3" name="文本框 92"/>
          <p:cNvSpPr txBox="1"/>
          <p:nvPr/>
        </p:nvSpPr>
        <p:spPr>
          <a:xfrm>
            <a:off x="2968659" y="2265021"/>
            <a:ext cx="1781569" cy="400110"/>
          </a:xfrm>
          <a:prstGeom prst="rect">
            <a:avLst/>
          </a:prstGeom>
          <a:noFill/>
        </p:spPr>
        <p:txBody>
          <a:bodyPr wrap="square">
            <a:spAutoFit/>
          </a:bodyPr>
          <a:lstStyle/>
          <a:p>
            <a:pPr algn="dist"/>
            <a:r>
              <a:rPr lang="en-US" altLang="zh-CN"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PART</a:t>
            </a:r>
            <a:endParaRPr lang="zh-CN" altLang="en-US"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8" name="文本框 97"/>
          <p:cNvSpPr txBox="1"/>
          <p:nvPr/>
        </p:nvSpPr>
        <p:spPr>
          <a:xfrm>
            <a:off x="1414780" y="3156585"/>
            <a:ext cx="6820535" cy="1753235"/>
          </a:xfrm>
          <a:prstGeom prst="rect">
            <a:avLst/>
          </a:prstGeom>
          <a:noFill/>
        </p:spPr>
        <p:txBody>
          <a:bodyPr wrap="square">
            <a:spAutoFit/>
          </a:bodyPr>
          <a:lstStyle/>
          <a:p>
            <a:r>
              <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Introduction</a:t>
            </a:r>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623695"/>
            <a:chOff x="462700" y="1387261"/>
            <a:chExt cx="10942341" cy="1623695"/>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466001"/>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678600" y="1881291"/>
              <a:ext cx="10582910" cy="1129665"/>
            </a:xfrm>
            <a:prstGeom prst="rect">
              <a:avLst/>
            </a:prstGeom>
            <a:noFill/>
          </p:spPr>
          <p:txBody>
            <a:bodyPr wrap="square">
              <a:spAutoFit/>
            </a:bodyPr>
            <a:lstStyle/>
            <a:p>
              <a:pPr algn="just">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From 2022 to 2023, the performance after incorporating stop-loss strategy 1 remained weaker compared to stop-loss strategy 2. Stop-loss strategy 2 outperformed strategy 1 in terms of cumulative profits, maximum drawdowns, and the duration of maximum drawdown periods.</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Strategy1</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Strategy2</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648843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1. Stop-Loss Strategy comparison (2022-2023)</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5" name="图片 4"/>
          <p:cNvPicPr>
            <a:picLocks noChangeAspect="1"/>
          </p:cNvPicPr>
          <p:nvPr/>
        </p:nvPicPr>
        <p:blipFill>
          <a:blip r:embed="rId1"/>
          <a:stretch>
            <a:fillRect/>
          </a:stretch>
        </p:blipFill>
        <p:spPr>
          <a:xfrm>
            <a:off x="762635" y="1385570"/>
            <a:ext cx="5050354" cy="3060000"/>
          </a:xfrm>
          <a:prstGeom prst="rect">
            <a:avLst/>
          </a:prstGeom>
        </p:spPr>
      </p:pic>
      <p:pic>
        <p:nvPicPr>
          <p:cNvPr id="7" name="图片 6"/>
          <p:cNvPicPr>
            <a:picLocks noChangeAspect="1"/>
          </p:cNvPicPr>
          <p:nvPr/>
        </p:nvPicPr>
        <p:blipFill>
          <a:blip r:embed="rId2"/>
          <a:stretch>
            <a:fillRect/>
          </a:stretch>
        </p:blipFill>
        <p:spPr>
          <a:xfrm>
            <a:off x="6315710" y="1350645"/>
            <a:ext cx="5162908" cy="3060000"/>
          </a:xfrm>
          <a:prstGeom prst="rect">
            <a:avLst/>
          </a:prstGeom>
        </p:spPr>
      </p:pic>
      <p:sp>
        <p:nvSpPr>
          <p:cNvPr id="6" name="文本框 5"/>
          <p:cNvSpPr txBox="1"/>
          <p:nvPr/>
        </p:nvSpPr>
        <p:spPr>
          <a:xfrm>
            <a:off x="591185" y="518922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623695"/>
            <a:chOff x="462700" y="1387261"/>
            <a:chExt cx="10942341" cy="1623695"/>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466001"/>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678600" y="1996226"/>
              <a:ext cx="10582910" cy="1014730"/>
            </a:xfrm>
            <a:prstGeom prst="rect">
              <a:avLst/>
            </a:prstGeom>
            <a:noFill/>
          </p:spPr>
          <p:txBody>
            <a:bodyPr wrap="square">
              <a:spAutoFit/>
            </a:bodyPr>
            <a:lstStyle/>
            <a:p>
              <a:pPr algn="just">
                <a:lnSpc>
                  <a:spcPct val="125000"/>
                </a:lnSpc>
              </a:pPr>
              <a:r>
                <a:rPr lang="en-US" altLang="zh-CN" sz="1600"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2021, extreme market conditions led to continuous losses for the original strategy. Stop-loss strategy 1 performed poorly, and although stop-loss strategy 2 also experienced significant losses initially, its performance improved significantly as the market stabilized. Strategy 2 exhibited better resilience and began to show notable profit increases after the market stabilized.</a:t>
              </a:r>
              <a:endParaRPr lang="en-US" altLang="zh-CN" sz="1600"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Strategy1</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Strategy2</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727265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1. Stop-Loss Strategy comparison (Single year-2021)</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8" name="图片 7"/>
          <p:cNvPicPr>
            <a:picLocks noChangeAspect="1"/>
          </p:cNvPicPr>
          <p:nvPr/>
        </p:nvPicPr>
        <p:blipFill>
          <a:blip r:embed="rId1"/>
          <a:stretch>
            <a:fillRect/>
          </a:stretch>
        </p:blipFill>
        <p:spPr>
          <a:xfrm>
            <a:off x="966470" y="1330960"/>
            <a:ext cx="4755584" cy="3060000"/>
          </a:xfrm>
          <a:prstGeom prst="rect">
            <a:avLst/>
          </a:prstGeom>
        </p:spPr>
      </p:pic>
      <p:pic>
        <p:nvPicPr>
          <p:cNvPr id="17" name="图片 16"/>
          <p:cNvPicPr>
            <a:picLocks noChangeAspect="1"/>
          </p:cNvPicPr>
          <p:nvPr/>
        </p:nvPicPr>
        <p:blipFill>
          <a:blip r:embed="rId2"/>
          <a:stretch>
            <a:fillRect/>
          </a:stretch>
        </p:blipFill>
        <p:spPr>
          <a:xfrm>
            <a:off x="6311265" y="1353185"/>
            <a:ext cx="4989425" cy="3060000"/>
          </a:xfrm>
          <a:prstGeom prst="rect">
            <a:avLst/>
          </a:prstGeom>
        </p:spPr>
      </p:pic>
      <p:sp>
        <p:nvSpPr>
          <p:cNvPr id="23" name="文本框 22"/>
          <p:cNvSpPr txBox="1"/>
          <p:nvPr/>
        </p:nvSpPr>
        <p:spPr>
          <a:xfrm>
            <a:off x="591185" y="517906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466001"/>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678600" y="2053376"/>
              <a:ext cx="10582910" cy="783590"/>
            </a:xfrm>
            <a:prstGeom prst="rect">
              <a:avLst/>
            </a:prstGeom>
            <a:noFill/>
          </p:spPr>
          <p:txBody>
            <a:bodyPr wrap="square">
              <a:spAutoFit/>
            </a:bodyPr>
            <a:lstStyle/>
            <a:p>
              <a:pPr algn="just">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2022, despite relatively stable spreads, stop-loss strategy 1 did not perform well and still faced significant drawdowns. In contrast, stop-loss strategy 2 clearly outperformed, demonstrating better results.</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Strategy1</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Strategy2</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727265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1. Stop-Loss Strategy comparison (Single year-2022)</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5" name="图片 4"/>
          <p:cNvPicPr>
            <a:picLocks noChangeAspect="1"/>
          </p:cNvPicPr>
          <p:nvPr/>
        </p:nvPicPr>
        <p:blipFill>
          <a:blip r:embed="rId1"/>
          <a:stretch>
            <a:fillRect/>
          </a:stretch>
        </p:blipFill>
        <p:spPr>
          <a:xfrm>
            <a:off x="877570" y="1330960"/>
            <a:ext cx="4933333" cy="3060000"/>
          </a:xfrm>
          <a:prstGeom prst="rect">
            <a:avLst/>
          </a:prstGeom>
        </p:spPr>
      </p:pic>
      <p:pic>
        <p:nvPicPr>
          <p:cNvPr id="6" name="图片 5"/>
          <p:cNvPicPr>
            <a:picLocks noChangeAspect="1"/>
          </p:cNvPicPr>
          <p:nvPr/>
        </p:nvPicPr>
        <p:blipFill>
          <a:blip r:embed="rId2"/>
          <a:stretch>
            <a:fillRect/>
          </a:stretch>
        </p:blipFill>
        <p:spPr>
          <a:xfrm>
            <a:off x="6271260" y="1365250"/>
            <a:ext cx="5068337" cy="3060000"/>
          </a:xfrm>
          <a:prstGeom prst="rect">
            <a:avLst/>
          </a:prstGeom>
        </p:spPr>
      </p:pic>
      <p:sp>
        <p:nvSpPr>
          <p:cNvPr id="23" name="文本框 22"/>
          <p:cNvSpPr txBox="1"/>
          <p:nvPr/>
        </p:nvSpPr>
        <p:spPr>
          <a:xfrm>
            <a:off x="591185" y="517906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584960"/>
            <a:chOff x="462700" y="1387261"/>
            <a:chExt cx="10942341" cy="1584960"/>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466001"/>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678600" y="1842556"/>
              <a:ext cx="10582910" cy="1129665"/>
            </a:xfrm>
            <a:prstGeom prst="rect">
              <a:avLst/>
            </a:prstGeom>
            <a:noFill/>
          </p:spPr>
          <p:txBody>
            <a:bodyPr wrap="square">
              <a:spAutoFit/>
            </a:bodyPr>
            <a:lstStyle/>
            <a:p>
              <a:pPr algn="just">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the early part of 2023, strategy 1 performed well with small drawdowns and steadily rising returns. However, it encountered significant drawdowns later, indicating the stop-loss strategy failed during that period. In contrast, strategy 2 showed better stability, with returns steadily and continuously increasing.</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Strategy1</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Strategy2</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727265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1. Stop-Loss Strategy comparison (Single year-2023)</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7" name="图片 6"/>
          <p:cNvPicPr>
            <a:picLocks noChangeAspect="1"/>
          </p:cNvPicPr>
          <p:nvPr/>
        </p:nvPicPr>
        <p:blipFill>
          <a:blip r:embed="rId1"/>
          <a:stretch>
            <a:fillRect/>
          </a:stretch>
        </p:blipFill>
        <p:spPr>
          <a:xfrm>
            <a:off x="932180" y="1268730"/>
            <a:ext cx="4824869" cy="3060000"/>
          </a:xfrm>
          <a:prstGeom prst="rect">
            <a:avLst/>
          </a:prstGeom>
        </p:spPr>
      </p:pic>
      <p:pic>
        <p:nvPicPr>
          <p:cNvPr id="8" name="图片 7"/>
          <p:cNvPicPr>
            <a:picLocks noChangeAspect="1"/>
          </p:cNvPicPr>
          <p:nvPr/>
        </p:nvPicPr>
        <p:blipFill>
          <a:blip r:embed="rId2"/>
          <a:stretch>
            <a:fillRect/>
          </a:stretch>
        </p:blipFill>
        <p:spPr>
          <a:xfrm>
            <a:off x="6290945" y="1229360"/>
            <a:ext cx="5029043" cy="3060000"/>
          </a:xfrm>
          <a:prstGeom prst="rect">
            <a:avLst/>
          </a:prstGeom>
        </p:spPr>
      </p:pic>
      <p:sp>
        <p:nvSpPr>
          <p:cNvPr id="23" name="文本框 22"/>
          <p:cNvSpPr txBox="1"/>
          <p:nvPr/>
        </p:nvSpPr>
        <p:spPr>
          <a:xfrm>
            <a:off x="591185" y="517906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10" name="组合 9"/>
          <p:cNvGrpSpPr/>
          <p:nvPr/>
        </p:nvGrpSpPr>
        <p:grpSpPr>
          <a:xfrm>
            <a:off x="624829" y="5093756"/>
            <a:ext cx="10942341" cy="1623695"/>
            <a:chOff x="462700" y="1387261"/>
            <a:chExt cx="10942341" cy="1623695"/>
          </a:xfrm>
        </p:grpSpPr>
        <p:sp>
          <p:nvSpPr>
            <p:cNvPr id="60" name="矩形 59"/>
            <p:cNvSpPr/>
            <p:nvPr/>
          </p:nvSpPr>
          <p:spPr>
            <a:xfrm>
              <a:off x="462721" y="1387261"/>
              <a:ext cx="10942320" cy="1584960"/>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任意多边形: 形状 1"/>
            <p:cNvSpPr/>
            <p:nvPr/>
          </p:nvSpPr>
          <p:spPr>
            <a:xfrm>
              <a:off x="462700" y="1466001"/>
              <a:ext cx="2639695" cy="461645"/>
            </a:xfrm>
            <a:custGeom>
              <a:avLst/>
              <a:gdLst/>
              <a:ahLst/>
              <a:cxnLst/>
              <a:rect l="0" t="0" r="0" b="0"/>
              <a:pathLst>
                <a:path w="9700261" h="461665">
                  <a:moveTo>
                    <a:pt x="0" y="0"/>
                  </a:moveTo>
                  <a:lnTo>
                    <a:pt x="9700260" y="0"/>
                  </a:lnTo>
                  <a:lnTo>
                    <a:pt x="9462855" y="399539"/>
                  </a:lnTo>
                  <a:cubicBezTo>
                    <a:pt x="9439968" y="438056"/>
                    <a:pt x="9398479" y="461664"/>
                    <a:pt x="9353675" y="461664"/>
                  </a:cubicBezTo>
                  <a:lnTo>
                    <a:pt x="0" y="461664"/>
                  </a:lnTo>
                  <a:lnTo>
                    <a:pt x="0" y="0"/>
                  </a:lnTo>
                  <a:close/>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文本框 81"/>
            <p:cNvSpPr txBox="1"/>
            <p:nvPr/>
          </p:nvSpPr>
          <p:spPr>
            <a:xfrm>
              <a:off x="678600" y="1881291"/>
              <a:ext cx="10582910" cy="1129665"/>
            </a:xfrm>
            <a:prstGeom prst="rect">
              <a:avLst/>
            </a:prstGeom>
            <a:noFill/>
          </p:spPr>
          <p:txBody>
            <a:bodyPr wrap="square">
              <a:spAutoFit/>
            </a:bodyPr>
            <a:lstStyle/>
            <a:p>
              <a:pPr algn="just">
                <a:lnSpc>
                  <a:spcPct val="125000"/>
                </a:lnSpc>
              </a:pPr>
              <a:r>
                <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In 2024, the cumulative returns of both stop-loss strategies were similar, but strategy 2 was noticeably more stable. Overall, stop-loss strategy 2 significantly outperformed stop-loss strategy 1. Next, we will compare the returns of the original strategy with those of stop-loss strategy 2.</a:t>
              </a:r>
              <a:endParaRPr lang="en-US" altLang="zh-CN" dirty="0">
                <a:solidFill>
                  <a:srgbClr val="1A2E52"/>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grpSp>
        <p:nvGrpSpPr>
          <p:cNvPr id="42" name="组合 41"/>
          <p:cNvGrpSpPr/>
          <p:nvPr/>
        </p:nvGrpSpPr>
        <p:grpSpPr>
          <a:xfrm>
            <a:off x="2028032" y="4619397"/>
            <a:ext cx="2632087" cy="397883"/>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361" y="4760041"/>
              <a:ext cx="2421758" cy="337185"/>
            </a:xfrm>
            <a:prstGeom prst="rect">
              <a:avLst/>
            </a:prstGeom>
            <a:noFill/>
          </p:spPr>
          <p:txBody>
            <a:bodyPr wrap="square">
              <a:spAutoFit/>
            </a:bodyPr>
            <a:lstStyle/>
            <a:p>
              <a:pPr algn="ct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Strategy1</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7489656" y="4659402"/>
            <a:ext cx="2814320" cy="397883"/>
            <a:chOff x="554197" y="4730377"/>
            <a:chExt cx="2814320" cy="397883"/>
          </a:xfrm>
        </p:grpSpPr>
        <p:sp>
          <p:nvSpPr>
            <p:cNvPr id="99" name="矩形 98"/>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0" name="文本框 99"/>
            <p:cNvSpPr txBox="1"/>
            <p:nvPr/>
          </p:nvSpPr>
          <p:spPr>
            <a:xfrm>
              <a:off x="554197" y="4734822"/>
              <a:ext cx="2814320" cy="337185"/>
            </a:xfrm>
            <a:prstGeom prst="rect">
              <a:avLst/>
            </a:prstGeom>
            <a:noFill/>
          </p:spPr>
          <p:txBody>
            <a:bodyPr wrap="square">
              <a:spAutoFit/>
            </a:bodyPr>
            <a:lstStyle/>
            <a:p>
              <a:pPr algn="ctr">
                <a:buClrTx/>
                <a:buSzTx/>
                <a:buFontTx/>
              </a:pPr>
              <a:r>
                <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Strategy2</a:t>
              </a:r>
              <a:endParaRPr lang="en-US" altLang="zh-CN" sz="16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7" name="文本框 26"/>
          <p:cNvSpPr txBox="1"/>
          <p:nvPr/>
        </p:nvSpPr>
        <p:spPr>
          <a:xfrm>
            <a:off x="698500" y="641985"/>
            <a:ext cx="727265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1. Stop-Loss Strategy comparison (Test data-2024)</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5" name="图片 4"/>
          <p:cNvPicPr>
            <a:picLocks noChangeAspect="1"/>
          </p:cNvPicPr>
          <p:nvPr/>
        </p:nvPicPr>
        <p:blipFill>
          <a:blip r:embed="rId1"/>
          <a:stretch>
            <a:fillRect/>
          </a:stretch>
        </p:blipFill>
        <p:spPr>
          <a:xfrm>
            <a:off x="762635" y="1248410"/>
            <a:ext cx="5048326" cy="3060000"/>
          </a:xfrm>
          <a:prstGeom prst="rect">
            <a:avLst/>
          </a:prstGeom>
        </p:spPr>
      </p:pic>
      <p:pic>
        <p:nvPicPr>
          <p:cNvPr id="6" name="图片 5"/>
          <p:cNvPicPr>
            <a:picLocks noChangeAspect="1"/>
          </p:cNvPicPr>
          <p:nvPr/>
        </p:nvPicPr>
        <p:blipFill>
          <a:blip r:embed="rId2"/>
          <a:stretch>
            <a:fillRect/>
          </a:stretch>
        </p:blipFill>
        <p:spPr>
          <a:xfrm>
            <a:off x="6298565" y="1200785"/>
            <a:ext cx="5014626" cy="3060000"/>
          </a:xfrm>
          <a:prstGeom prst="rect">
            <a:avLst/>
          </a:prstGeom>
        </p:spPr>
      </p:pic>
      <p:sp>
        <p:nvSpPr>
          <p:cNvPr id="23" name="文本框 22"/>
          <p:cNvSpPr txBox="1"/>
          <p:nvPr/>
        </p:nvSpPr>
        <p:spPr>
          <a:xfrm>
            <a:off x="591185" y="517906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Explanation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42" name="组合 41"/>
          <p:cNvGrpSpPr/>
          <p:nvPr/>
        </p:nvGrpSpPr>
        <p:grpSpPr>
          <a:xfrm>
            <a:off x="398144" y="3470456"/>
            <a:ext cx="4211955" cy="397883"/>
            <a:chOff x="359419" y="4730377"/>
            <a:chExt cx="312822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Original trategy vs Stop-Loss in 2021-2023</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6" name="文本框 25"/>
          <p:cNvSpPr txBox="1"/>
          <p:nvPr/>
        </p:nvSpPr>
        <p:spPr>
          <a:xfrm>
            <a:off x="624840" y="518922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Conclusion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27" name="文本框 26"/>
          <p:cNvSpPr txBox="1"/>
          <p:nvPr/>
        </p:nvSpPr>
        <p:spPr>
          <a:xfrm>
            <a:off x="698500" y="641985"/>
            <a:ext cx="601535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2. Original Strategy vs Stop-Loss Strategy2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5" name="图片 4"/>
          <p:cNvPicPr>
            <a:picLocks noChangeAspect="1"/>
          </p:cNvPicPr>
          <p:nvPr/>
        </p:nvPicPr>
        <p:blipFill>
          <a:blip r:embed="rId1"/>
          <a:stretch>
            <a:fillRect/>
          </a:stretch>
        </p:blipFill>
        <p:spPr>
          <a:xfrm>
            <a:off x="648970" y="1342390"/>
            <a:ext cx="3543935" cy="2169795"/>
          </a:xfrm>
          <a:prstGeom prst="rect">
            <a:avLst/>
          </a:prstGeom>
        </p:spPr>
      </p:pic>
      <p:pic>
        <p:nvPicPr>
          <p:cNvPr id="7" name="图片 6"/>
          <p:cNvPicPr>
            <a:picLocks noChangeAspect="1"/>
          </p:cNvPicPr>
          <p:nvPr/>
        </p:nvPicPr>
        <p:blipFill>
          <a:blip r:embed="rId2"/>
          <a:stretch>
            <a:fillRect/>
          </a:stretch>
        </p:blipFill>
        <p:spPr>
          <a:xfrm>
            <a:off x="4471670" y="1355725"/>
            <a:ext cx="3543300" cy="2125980"/>
          </a:xfrm>
          <a:prstGeom prst="rect">
            <a:avLst/>
          </a:prstGeom>
        </p:spPr>
      </p:pic>
      <p:grpSp>
        <p:nvGrpSpPr>
          <p:cNvPr id="21" name="组合 20"/>
          <p:cNvGrpSpPr/>
          <p:nvPr/>
        </p:nvGrpSpPr>
        <p:grpSpPr>
          <a:xfrm>
            <a:off x="4204334" y="3470456"/>
            <a:ext cx="4211955" cy="397883"/>
            <a:chOff x="359419" y="4730377"/>
            <a:chExt cx="3128227" cy="397883"/>
          </a:xfrm>
        </p:grpSpPr>
        <p:sp>
          <p:nvSpPr>
            <p:cNvPr id="23" name="矩形 22"/>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4" name="文本框 23"/>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Original trategy vs Stop-Loss in 2022-2023</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pic>
        <p:nvPicPr>
          <p:cNvPr id="25" name="图片 24"/>
          <p:cNvPicPr>
            <a:picLocks noChangeAspect="1"/>
          </p:cNvPicPr>
          <p:nvPr/>
        </p:nvPicPr>
        <p:blipFill>
          <a:blip r:embed="rId3"/>
          <a:stretch>
            <a:fillRect/>
          </a:stretch>
        </p:blipFill>
        <p:spPr>
          <a:xfrm>
            <a:off x="8225155" y="1355725"/>
            <a:ext cx="3575050" cy="2125980"/>
          </a:xfrm>
          <a:prstGeom prst="rect">
            <a:avLst/>
          </a:prstGeom>
        </p:spPr>
      </p:pic>
      <p:pic>
        <p:nvPicPr>
          <p:cNvPr id="28" name="图片 27"/>
          <p:cNvPicPr>
            <a:picLocks noChangeAspect="1"/>
          </p:cNvPicPr>
          <p:nvPr/>
        </p:nvPicPr>
        <p:blipFill>
          <a:blip r:embed="rId4"/>
          <a:stretch>
            <a:fillRect/>
          </a:stretch>
        </p:blipFill>
        <p:spPr>
          <a:xfrm>
            <a:off x="681355" y="3984625"/>
            <a:ext cx="3510280" cy="2106930"/>
          </a:xfrm>
          <a:prstGeom prst="rect">
            <a:avLst/>
          </a:prstGeom>
        </p:spPr>
      </p:pic>
      <p:grpSp>
        <p:nvGrpSpPr>
          <p:cNvPr id="29" name="组合 28"/>
          <p:cNvGrpSpPr/>
          <p:nvPr/>
        </p:nvGrpSpPr>
        <p:grpSpPr>
          <a:xfrm>
            <a:off x="8010524" y="3445691"/>
            <a:ext cx="4211955" cy="397883"/>
            <a:chOff x="359419" y="4730377"/>
            <a:chExt cx="3128227" cy="397883"/>
          </a:xfrm>
        </p:grpSpPr>
        <p:sp>
          <p:nvSpPr>
            <p:cNvPr id="30" name="矩形 2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1" name="文本框 30"/>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Original trategy vs Stop-Loss in year 2021</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32" name="组合 31"/>
          <p:cNvGrpSpPr/>
          <p:nvPr/>
        </p:nvGrpSpPr>
        <p:grpSpPr>
          <a:xfrm>
            <a:off x="398144" y="6091736"/>
            <a:ext cx="4211955" cy="397883"/>
            <a:chOff x="359419" y="4730377"/>
            <a:chExt cx="3128227" cy="397883"/>
          </a:xfrm>
        </p:grpSpPr>
        <p:sp>
          <p:nvSpPr>
            <p:cNvPr id="33" name="矩形 32"/>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4" name="文本框 33"/>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Original trategy vs Stop-Loss in year 2022</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pic>
        <p:nvPicPr>
          <p:cNvPr id="35" name="图片 34"/>
          <p:cNvPicPr>
            <a:picLocks noChangeAspect="1"/>
          </p:cNvPicPr>
          <p:nvPr/>
        </p:nvPicPr>
        <p:blipFill>
          <a:blip r:embed="rId5"/>
          <a:stretch>
            <a:fillRect/>
          </a:stretch>
        </p:blipFill>
        <p:spPr>
          <a:xfrm>
            <a:off x="4439920" y="3917315"/>
            <a:ext cx="3599815" cy="2210435"/>
          </a:xfrm>
          <a:prstGeom prst="rect">
            <a:avLst/>
          </a:prstGeom>
        </p:spPr>
      </p:pic>
      <p:grpSp>
        <p:nvGrpSpPr>
          <p:cNvPr id="36" name="组合 35"/>
          <p:cNvGrpSpPr/>
          <p:nvPr/>
        </p:nvGrpSpPr>
        <p:grpSpPr>
          <a:xfrm>
            <a:off x="4204334" y="6091736"/>
            <a:ext cx="4211955" cy="397883"/>
            <a:chOff x="359419" y="4730377"/>
            <a:chExt cx="3128227" cy="397883"/>
          </a:xfrm>
        </p:grpSpPr>
        <p:sp>
          <p:nvSpPr>
            <p:cNvPr id="37" name="矩形 36"/>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8" name="文本框 37"/>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Original trategy vs Stop-Loss in year 2023</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pic>
        <p:nvPicPr>
          <p:cNvPr id="39" name="图片 38"/>
          <p:cNvPicPr>
            <a:picLocks noChangeAspect="1"/>
          </p:cNvPicPr>
          <p:nvPr/>
        </p:nvPicPr>
        <p:blipFill>
          <a:blip r:embed="rId6"/>
          <a:stretch>
            <a:fillRect/>
          </a:stretch>
        </p:blipFill>
        <p:spPr>
          <a:xfrm>
            <a:off x="8308975" y="3933190"/>
            <a:ext cx="3589020" cy="2217420"/>
          </a:xfrm>
          <a:prstGeom prst="rect">
            <a:avLst/>
          </a:prstGeom>
        </p:spPr>
      </p:pic>
      <p:grpSp>
        <p:nvGrpSpPr>
          <p:cNvPr id="40" name="组合 39"/>
          <p:cNvGrpSpPr/>
          <p:nvPr/>
        </p:nvGrpSpPr>
        <p:grpSpPr>
          <a:xfrm>
            <a:off x="8039734" y="6091736"/>
            <a:ext cx="4211955" cy="397883"/>
            <a:chOff x="359419" y="4730377"/>
            <a:chExt cx="3128227" cy="397883"/>
          </a:xfrm>
        </p:grpSpPr>
        <p:sp>
          <p:nvSpPr>
            <p:cNvPr id="41" name="矩形 40"/>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3" name="文本框 42"/>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Original trategy vs Stop-Loss in year 2024</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44" name="文本框 43"/>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6" name="文本框 25"/>
          <p:cNvSpPr txBox="1"/>
          <p:nvPr/>
        </p:nvSpPr>
        <p:spPr>
          <a:xfrm>
            <a:off x="624840" y="518922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Conclusion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27" name="文本框 26"/>
          <p:cNvSpPr txBox="1"/>
          <p:nvPr/>
        </p:nvSpPr>
        <p:spPr>
          <a:xfrm>
            <a:off x="698500" y="641985"/>
            <a:ext cx="400304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3. Performance comparison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aphicFrame>
        <p:nvGraphicFramePr>
          <p:cNvPr id="2" name="表格 1"/>
          <p:cNvGraphicFramePr/>
          <p:nvPr>
            <p:custDataLst>
              <p:tags r:id="rId1"/>
            </p:custDataLst>
          </p:nvPr>
        </p:nvGraphicFramePr>
        <p:xfrm>
          <a:off x="793750" y="1186815"/>
          <a:ext cx="10605135" cy="2638425"/>
        </p:xfrm>
        <a:graphic>
          <a:graphicData uri="http://schemas.openxmlformats.org/drawingml/2006/table">
            <a:tbl>
              <a:tblPr firstRow="1" bandRow="1">
                <a:tableStyleId>{5C22544A-7EE6-4342-B048-85BDC9FD1C3A}</a:tableStyleId>
              </a:tblPr>
              <a:tblGrid>
                <a:gridCol w="993140"/>
                <a:gridCol w="1327785"/>
                <a:gridCol w="1443990"/>
                <a:gridCol w="1376045"/>
                <a:gridCol w="1341120"/>
                <a:gridCol w="1274445"/>
                <a:gridCol w="1421130"/>
                <a:gridCol w="1427480"/>
              </a:tblGrid>
              <a:tr h="574675">
                <a:tc>
                  <a:txBody>
                    <a:bodyPr/>
                    <a:lstStyle/>
                    <a:p>
                      <a:pPr>
                        <a:buNone/>
                      </a:pPr>
                      <a:endParaRPr lang="zh-CN" altLang="en-US"/>
                    </a:p>
                  </a:txBody>
                  <a:tcPr anchor="ctr">
                    <a:solidFill>
                      <a:schemeClr val="tx2">
                        <a:lumMod val="60000"/>
                        <a:lumOff val="40000"/>
                      </a:schemeClr>
                    </a:solidFill>
                  </a:tcPr>
                </a:tc>
                <a:tc>
                  <a:txBody>
                    <a:bodyPr/>
                    <a:lstStyle/>
                    <a:p>
                      <a:pPr algn="ctr">
                        <a:buNone/>
                      </a:pPr>
                      <a:r>
                        <a:rPr lang="en-US" altLang="zh-CN" b="1">
                          <a:latin typeface="Times New Roman Bold" panose="02020603050405020304" charset="0"/>
                          <a:cs typeface="Times New Roman Bold" panose="02020603050405020304" charset="0"/>
                        </a:rPr>
                        <a:t>Year</a:t>
                      </a:r>
                      <a:endParaRPr lang="en-US" altLang="zh-CN" b="1">
                        <a:latin typeface="Times New Roman Bold" panose="02020603050405020304" charset="0"/>
                        <a:cs typeface="Times New Roman Bold" panose="02020603050405020304" charset="0"/>
                      </a:endParaRPr>
                    </a:p>
                  </a:txBody>
                  <a:tcPr anchor="ctr">
                    <a:solidFill>
                      <a:schemeClr val="tx2">
                        <a:lumMod val="60000"/>
                        <a:lumOff val="40000"/>
                      </a:schemeClr>
                    </a:solidFill>
                  </a:tcPr>
                </a:tc>
                <a:tc>
                  <a:txBody>
                    <a:bodyPr/>
                    <a:lstStyle/>
                    <a:p>
                      <a:pPr algn="ctr">
                        <a:buNone/>
                      </a:pPr>
                      <a:r>
                        <a:rPr lang="en-US" altLang="zh-CN" b="1">
                          <a:latin typeface="Times New Roman Bold" panose="02020603050405020304" charset="0"/>
                          <a:cs typeface="Times New Roman Bold" panose="02020603050405020304" charset="0"/>
                        </a:rPr>
                        <a:t>Stop-Loss</a:t>
                      </a:r>
                      <a:endParaRPr lang="en-US" altLang="zh-CN" b="1">
                        <a:latin typeface="Times New Roman Bold" panose="02020603050405020304" charset="0"/>
                        <a:cs typeface="Times New Roman Bold" panose="02020603050405020304" charset="0"/>
                      </a:endParaRPr>
                    </a:p>
                  </a:txBody>
                  <a:tcPr anchor="ctr">
                    <a:solidFill>
                      <a:schemeClr val="tx2">
                        <a:lumMod val="60000"/>
                        <a:lumOff val="40000"/>
                      </a:schemeClr>
                    </a:solidFill>
                  </a:tcPr>
                </a:tc>
                <a:tc>
                  <a:txBody>
                    <a:bodyPr/>
                    <a:lstStyle/>
                    <a:p>
                      <a:pPr algn="ctr">
                        <a:buNone/>
                      </a:pPr>
                      <a:r>
                        <a:rPr lang="en-US" altLang="zh-CN"/>
                        <a:t>Sharp-</a:t>
                      </a:r>
                      <a:endParaRPr lang="en-US" altLang="zh-CN"/>
                    </a:p>
                    <a:p>
                      <a:pPr algn="ctr">
                        <a:buNone/>
                      </a:pPr>
                      <a:r>
                        <a:rPr lang="en-US" altLang="zh-CN"/>
                        <a:t>ratio</a:t>
                      </a:r>
                      <a:endParaRPr lang="en-US" altLang="zh-CN"/>
                    </a:p>
                  </a:txBody>
                  <a:tcPr anchor="ctr">
                    <a:solidFill>
                      <a:schemeClr val="tx2">
                        <a:lumMod val="60000"/>
                        <a:lumOff val="40000"/>
                      </a:schemeClr>
                    </a:solidFill>
                  </a:tcPr>
                </a:tc>
                <a:tc>
                  <a:txBody>
                    <a:bodyPr/>
                    <a:lstStyle/>
                    <a:p>
                      <a:pPr algn="ctr">
                        <a:buNone/>
                      </a:pPr>
                      <a:r>
                        <a:rPr lang="en-US" altLang="zh-CN"/>
                        <a:t>Average annual return(%)</a:t>
                      </a:r>
                      <a:endParaRPr lang="en-US" altLang="zh-CN"/>
                    </a:p>
                  </a:txBody>
                  <a:tcPr anchor="ctr">
                    <a:solidFill>
                      <a:schemeClr val="tx2">
                        <a:lumMod val="60000"/>
                        <a:lumOff val="40000"/>
                      </a:schemeClr>
                    </a:solidFill>
                  </a:tcPr>
                </a:tc>
                <a:tc>
                  <a:txBody>
                    <a:bodyPr/>
                    <a:lstStyle/>
                    <a:p>
                      <a:pPr algn="ctr">
                        <a:buNone/>
                      </a:pPr>
                      <a:r>
                        <a:rPr lang="en-US" altLang="zh-CN"/>
                        <a:t>Total return(%)</a:t>
                      </a:r>
                      <a:endParaRPr lang="en-US" altLang="zh-CN"/>
                    </a:p>
                  </a:txBody>
                  <a:tcPr anchor="ctr">
                    <a:solidFill>
                      <a:schemeClr val="tx2">
                        <a:lumMod val="60000"/>
                        <a:lumOff val="40000"/>
                      </a:schemeClr>
                    </a:solidFill>
                  </a:tcPr>
                </a:tc>
                <a:tc>
                  <a:txBody>
                    <a:bodyPr/>
                    <a:lstStyle/>
                    <a:p>
                      <a:pPr algn="ctr">
                        <a:buNone/>
                      </a:pPr>
                      <a:r>
                        <a:rPr lang="en-US" altLang="zh-CN"/>
                        <a:t>Max</a:t>
                      </a:r>
                      <a:endParaRPr lang="en-US" altLang="zh-CN"/>
                    </a:p>
                    <a:p>
                      <a:pPr algn="ctr">
                        <a:buNone/>
                      </a:pPr>
                      <a:r>
                        <a:rPr lang="en-US" altLang="zh-CN"/>
                        <a:t>drawdown(%)</a:t>
                      </a:r>
                      <a:endParaRPr lang="en-US" altLang="zh-CN"/>
                    </a:p>
                  </a:txBody>
                  <a:tcPr anchor="ctr">
                    <a:solidFill>
                      <a:schemeClr val="tx2">
                        <a:lumMod val="60000"/>
                        <a:lumOff val="40000"/>
                      </a:schemeClr>
                    </a:solidFill>
                  </a:tcPr>
                </a:tc>
                <a:tc>
                  <a:txBody>
                    <a:bodyPr/>
                    <a:lstStyle/>
                    <a:p>
                      <a:pPr algn="ctr">
                        <a:buNone/>
                      </a:pPr>
                      <a:r>
                        <a:rPr lang="en-US" altLang="zh-CN"/>
                        <a:t>Max </a:t>
                      </a:r>
                      <a:endParaRPr lang="en-US" altLang="zh-CN"/>
                    </a:p>
                    <a:p>
                      <a:pPr algn="ctr">
                        <a:buNone/>
                      </a:pPr>
                      <a:r>
                        <a:rPr lang="en-US" altLang="zh-CN"/>
                        <a:t>drawdown </a:t>
                      </a:r>
                      <a:endParaRPr lang="en-US" altLang="zh-CN"/>
                    </a:p>
                    <a:p>
                      <a:pPr algn="ctr">
                        <a:buNone/>
                      </a:pPr>
                      <a:r>
                        <a:rPr lang="en-US" altLang="zh-CN"/>
                        <a:t>period</a:t>
                      </a:r>
                      <a:endParaRPr lang="en-US" altLang="zh-CN"/>
                    </a:p>
                  </a:txBody>
                  <a:tcPr anchor="ctr">
                    <a:solidFill>
                      <a:schemeClr val="tx2">
                        <a:lumMod val="60000"/>
                        <a:lumOff val="4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2021-2023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No</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sz="1800" b="1">
                          <a:solidFill>
                            <a:schemeClr val="tx2"/>
                          </a:solidFill>
                          <a:latin typeface="Times New Roman Bold" panose="02020603050405020304" charset="0"/>
                          <a:cs typeface="Times New Roman Bold" panose="02020603050405020304" charset="0"/>
                          <a:sym typeface="+mn-ea"/>
                        </a:rPr>
                        <a:t>-0.0724</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-5.3520</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-23.2487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-207.2002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-138days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2021-2023</a:t>
                      </a:r>
                      <a:endParaRPr lang="en-US" altLang="zh-CN"/>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sz="1800" b="1">
                          <a:solidFill>
                            <a:schemeClr val="tx2"/>
                          </a:solidFill>
                          <a:latin typeface="Times New Roman Bold" panose="02020603050405020304" charset="0"/>
                          <a:cs typeface="Times New Roman Bold" panose="02020603050405020304" charset="0"/>
                          <a:sym typeface="+mn-ea"/>
                        </a:rPr>
                        <a:t>-0.02810</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-17.7632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-77.1619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-219.0617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-408days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2021-2023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sz="1800" b="1">
                          <a:solidFill>
                            <a:schemeClr val="tx2"/>
                          </a:solidFill>
                          <a:latin typeface="Times New Roman Bold" panose="02020603050405020304" charset="0"/>
                          <a:cs typeface="Times New Roman Bold" panose="02020603050405020304" charset="0"/>
                          <a:sym typeface="+mn-ea"/>
                        </a:rPr>
                        <a:t>0.6841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37.5762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162.9239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-99.8347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-51days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r>
            </a:tbl>
          </a:graphicData>
        </a:graphic>
      </p:graphicFrame>
      <p:graphicFrame>
        <p:nvGraphicFramePr>
          <p:cNvPr id="10" name="表格 9"/>
          <p:cNvGraphicFramePr/>
          <p:nvPr>
            <p:custDataLst>
              <p:tags r:id="rId2"/>
            </p:custDataLst>
          </p:nvPr>
        </p:nvGraphicFramePr>
        <p:xfrm>
          <a:off x="793750" y="4087495"/>
          <a:ext cx="10605135" cy="1724025"/>
        </p:xfrm>
        <a:graphic>
          <a:graphicData uri="http://schemas.openxmlformats.org/drawingml/2006/table">
            <a:tbl>
              <a:tblPr firstRow="1" bandRow="1">
                <a:tableStyleId>{5C22544A-7EE6-4342-B048-85BDC9FD1C3A}</a:tableStyleId>
              </a:tblPr>
              <a:tblGrid>
                <a:gridCol w="993140"/>
                <a:gridCol w="1327785"/>
                <a:gridCol w="1443990"/>
                <a:gridCol w="1376045"/>
                <a:gridCol w="1341120"/>
                <a:gridCol w="1274445"/>
                <a:gridCol w="1421130"/>
                <a:gridCol w="1427480"/>
              </a:tblGrid>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2022-2023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No</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0.8048</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43.2340</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125.1415</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-71.2673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-675days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2022-2023</a:t>
                      </a:r>
                      <a:endParaRPr lang="en-US" altLang="zh-CN"/>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0.6827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32.0083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92.6484</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-54.1340</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-679days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2022-2023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1.3525</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52.1358</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150.9078</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-43.8633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-38days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r>
            </a:tbl>
          </a:graphicData>
        </a:graphic>
      </p:graphicFrame>
      <p:sp>
        <p:nvSpPr>
          <p:cNvPr id="17" name="文本框 16"/>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6" name="文本框 25"/>
          <p:cNvSpPr txBox="1"/>
          <p:nvPr/>
        </p:nvSpPr>
        <p:spPr>
          <a:xfrm>
            <a:off x="624840" y="518922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Conclusion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27" name="文本框 26"/>
          <p:cNvSpPr txBox="1"/>
          <p:nvPr/>
        </p:nvSpPr>
        <p:spPr>
          <a:xfrm>
            <a:off x="698500" y="641985"/>
            <a:ext cx="400304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3. Performance comparison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aphicFrame>
        <p:nvGraphicFramePr>
          <p:cNvPr id="2" name="表格 1"/>
          <p:cNvGraphicFramePr/>
          <p:nvPr>
            <p:custDataLst>
              <p:tags r:id="rId1"/>
            </p:custDataLst>
          </p:nvPr>
        </p:nvGraphicFramePr>
        <p:xfrm>
          <a:off x="793750" y="1186815"/>
          <a:ext cx="10605135" cy="2638425"/>
        </p:xfrm>
        <a:graphic>
          <a:graphicData uri="http://schemas.openxmlformats.org/drawingml/2006/table">
            <a:tbl>
              <a:tblPr firstRow="1" bandRow="1">
                <a:tableStyleId>{5C22544A-7EE6-4342-B048-85BDC9FD1C3A}</a:tableStyleId>
              </a:tblPr>
              <a:tblGrid>
                <a:gridCol w="993140"/>
                <a:gridCol w="1327785"/>
                <a:gridCol w="1443990"/>
                <a:gridCol w="1376045"/>
                <a:gridCol w="1341120"/>
                <a:gridCol w="1274445"/>
                <a:gridCol w="1421130"/>
                <a:gridCol w="1427480"/>
              </a:tblGrid>
              <a:tr h="574675">
                <a:tc>
                  <a:txBody>
                    <a:bodyPr/>
                    <a:lstStyle/>
                    <a:p>
                      <a:pPr>
                        <a:buNone/>
                      </a:pPr>
                      <a:endParaRPr lang="zh-CN" altLang="en-US"/>
                    </a:p>
                  </a:txBody>
                  <a:tcPr anchor="ctr">
                    <a:solidFill>
                      <a:schemeClr val="tx2">
                        <a:lumMod val="60000"/>
                        <a:lumOff val="40000"/>
                      </a:schemeClr>
                    </a:solidFill>
                  </a:tcPr>
                </a:tc>
                <a:tc>
                  <a:txBody>
                    <a:bodyPr/>
                    <a:lstStyle/>
                    <a:p>
                      <a:pPr algn="ctr">
                        <a:buNone/>
                      </a:pPr>
                      <a:r>
                        <a:rPr lang="en-US" altLang="zh-CN" b="1">
                          <a:latin typeface="Times New Roman Bold" panose="02020603050405020304" charset="0"/>
                          <a:cs typeface="Times New Roman Bold" panose="02020603050405020304" charset="0"/>
                        </a:rPr>
                        <a:t>Year</a:t>
                      </a:r>
                      <a:endParaRPr lang="en-US" altLang="zh-CN" b="1">
                        <a:latin typeface="Times New Roman Bold" panose="02020603050405020304" charset="0"/>
                        <a:cs typeface="Times New Roman Bold" panose="02020603050405020304" charset="0"/>
                      </a:endParaRPr>
                    </a:p>
                  </a:txBody>
                  <a:tcPr anchor="ctr">
                    <a:solidFill>
                      <a:schemeClr val="tx2">
                        <a:lumMod val="60000"/>
                        <a:lumOff val="40000"/>
                      </a:schemeClr>
                    </a:solidFill>
                  </a:tcPr>
                </a:tc>
                <a:tc>
                  <a:txBody>
                    <a:bodyPr/>
                    <a:lstStyle/>
                    <a:p>
                      <a:pPr algn="ctr">
                        <a:buNone/>
                      </a:pPr>
                      <a:r>
                        <a:rPr lang="en-US" altLang="zh-CN" b="1">
                          <a:latin typeface="Times New Roman Bold" panose="02020603050405020304" charset="0"/>
                          <a:cs typeface="Times New Roman Bold" panose="02020603050405020304" charset="0"/>
                        </a:rPr>
                        <a:t>Stop-Loss</a:t>
                      </a:r>
                      <a:endParaRPr lang="en-US" altLang="zh-CN" b="1">
                        <a:latin typeface="Times New Roman Bold" panose="02020603050405020304" charset="0"/>
                        <a:cs typeface="Times New Roman Bold" panose="02020603050405020304" charset="0"/>
                      </a:endParaRPr>
                    </a:p>
                  </a:txBody>
                  <a:tcPr anchor="ctr">
                    <a:solidFill>
                      <a:schemeClr val="tx2">
                        <a:lumMod val="60000"/>
                        <a:lumOff val="40000"/>
                      </a:schemeClr>
                    </a:solidFill>
                  </a:tcPr>
                </a:tc>
                <a:tc>
                  <a:txBody>
                    <a:bodyPr/>
                    <a:lstStyle/>
                    <a:p>
                      <a:pPr algn="ctr">
                        <a:buNone/>
                      </a:pPr>
                      <a:r>
                        <a:rPr lang="en-US" altLang="zh-CN"/>
                        <a:t>Sharp-</a:t>
                      </a:r>
                      <a:endParaRPr lang="en-US" altLang="zh-CN"/>
                    </a:p>
                    <a:p>
                      <a:pPr algn="ctr">
                        <a:buNone/>
                      </a:pPr>
                      <a:r>
                        <a:rPr lang="en-US" altLang="zh-CN"/>
                        <a:t>ratio</a:t>
                      </a:r>
                      <a:endParaRPr lang="en-US" altLang="zh-CN"/>
                    </a:p>
                  </a:txBody>
                  <a:tcPr anchor="ctr">
                    <a:solidFill>
                      <a:schemeClr val="tx2">
                        <a:lumMod val="60000"/>
                        <a:lumOff val="40000"/>
                      </a:schemeClr>
                    </a:solidFill>
                  </a:tcPr>
                </a:tc>
                <a:tc>
                  <a:txBody>
                    <a:bodyPr/>
                    <a:lstStyle/>
                    <a:p>
                      <a:pPr algn="ctr">
                        <a:buNone/>
                      </a:pPr>
                      <a:r>
                        <a:rPr lang="en-US" altLang="zh-CN"/>
                        <a:t>Average annual return(%)</a:t>
                      </a:r>
                      <a:endParaRPr lang="en-US" altLang="zh-CN"/>
                    </a:p>
                  </a:txBody>
                  <a:tcPr anchor="ctr">
                    <a:solidFill>
                      <a:schemeClr val="tx2">
                        <a:lumMod val="60000"/>
                        <a:lumOff val="40000"/>
                      </a:schemeClr>
                    </a:solidFill>
                  </a:tcPr>
                </a:tc>
                <a:tc>
                  <a:txBody>
                    <a:bodyPr/>
                    <a:lstStyle/>
                    <a:p>
                      <a:pPr algn="ctr">
                        <a:buNone/>
                      </a:pPr>
                      <a:r>
                        <a:rPr lang="en-US" altLang="zh-CN"/>
                        <a:t>Total return(%)</a:t>
                      </a:r>
                      <a:endParaRPr lang="en-US" altLang="zh-CN"/>
                    </a:p>
                  </a:txBody>
                  <a:tcPr anchor="ctr">
                    <a:solidFill>
                      <a:schemeClr val="tx2">
                        <a:lumMod val="60000"/>
                        <a:lumOff val="40000"/>
                      </a:schemeClr>
                    </a:solidFill>
                  </a:tcPr>
                </a:tc>
                <a:tc>
                  <a:txBody>
                    <a:bodyPr/>
                    <a:lstStyle/>
                    <a:p>
                      <a:pPr algn="ctr">
                        <a:buNone/>
                      </a:pPr>
                      <a:r>
                        <a:rPr lang="en-US" altLang="zh-CN"/>
                        <a:t>Max</a:t>
                      </a:r>
                      <a:endParaRPr lang="en-US" altLang="zh-CN"/>
                    </a:p>
                    <a:p>
                      <a:pPr algn="ctr">
                        <a:buNone/>
                      </a:pPr>
                      <a:r>
                        <a:rPr lang="en-US" altLang="zh-CN"/>
                        <a:t>drawdown(%)</a:t>
                      </a:r>
                      <a:endParaRPr lang="en-US" altLang="zh-CN"/>
                    </a:p>
                  </a:txBody>
                  <a:tcPr anchor="ctr">
                    <a:solidFill>
                      <a:schemeClr val="tx2">
                        <a:lumMod val="60000"/>
                        <a:lumOff val="40000"/>
                      </a:schemeClr>
                    </a:solidFill>
                  </a:tcPr>
                </a:tc>
                <a:tc>
                  <a:txBody>
                    <a:bodyPr/>
                    <a:lstStyle/>
                    <a:p>
                      <a:pPr algn="ctr">
                        <a:buNone/>
                      </a:pPr>
                      <a:r>
                        <a:rPr lang="en-US" altLang="zh-CN"/>
                        <a:t>Max </a:t>
                      </a:r>
                      <a:endParaRPr lang="en-US" altLang="zh-CN"/>
                    </a:p>
                    <a:p>
                      <a:pPr algn="ctr">
                        <a:buNone/>
                      </a:pPr>
                      <a:r>
                        <a:rPr lang="en-US" altLang="zh-CN"/>
                        <a:t>drawdown </a:t>
                      </a:r>
                      <a:endParaRPr lang="en-US" altLang="zh-CN"/>
                    </a:p>
                    <a:p>
                      <a:pPr algn="ctr">
                        <a:buNone/>
                      </a:pPr>
                      <a:r>
                        <a:rPr lang="en-US" altLang="zh-CN"/>
                        <a:t>period</a:t>
                      </a:r>
                      <a:endParaRPr lang="en-US" altLang="zh-CN"/>
                    </a:p>
                  </a:txBody>
                  <a:tcPr anchor="ctr">
                    <a:solidFill>
                      <a:schemeClr val="tx2">
                        <a:lumMod val="60000"/>
                        <a:lumOff val="4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2021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No</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sz="1800" b="1">
                          <a:solidFill>
                            <a:schemeClr val="tx2"/>
                          </a:solidFill>
                          <a:latin typeface="Times New Roman Bold" panose="02020603050405020304" charset="0"/>
                          <a:cs typeface="Times New Roman Bold" panose="02020603050405020304" charset="0"/>
                          <a:sym typeface="+mn-ea"/>
                        </a:rPr>
                        <a:t>-1.0178</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-104.8942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-151.8087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-207.2002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-138days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2021</a:t>
                      </a:r>
                      <a:endParaRPr lang="en-US" altLang="zh-CN"/>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sz="1800" b="1">
                          <a:solidFill>
                            <a:schemeClr val="tx2"/>
                          </a:solidFill>
                          <a:latin typeface="Times New Roman Bold" panose="02020603050405020304" charset="0"/>
                          <a:cs typeface="Times New Roman Bold" panose="02020603050405020304" charset="0"/>
                          <a:sym typeface="+mn-ea"/>
                        </a:rPr>
                        <a:t>-1.3737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-119.6947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-173.2289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-219.0617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-408days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sz="1800" b="1">
                          <a:solidFill>
                            <a:schemeClr val="tx2"/>
                          </a:solidFill>
                          <a:latin typeface="Times New Roman Bold" panose="02020603050405020304" charset="0"/>
                          <a:cs typeface="Times New Roman Bold" panose="02020603050405020304" charset="0"/>
                          <a:sym typeface="+mn-ea"/>
                        </a:rPr>
                        <a:t>0.0967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7.5232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10.8879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-99.8347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-51days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r>
            </a:tbl>
          </a:graphicData>
        </a:graphic>
      </p:graphicFrame>
      <p:graphicFrame>
        <p:nvGraphicFramePr>
          <p:cNvPr id="10" name="表格 9"/>
          <p:cNvGraphicFramePr/>
          <p:nvPr>
            <p:custDataLst>
              <p:tags r:id="rId2"/>
            </p:custDataLst>
          </p:nvPr>
        </p:nvGraphicFramePr>
        <p:xfrm>
          <a:off x="793750" y="4087495"/>
          <a:ext cx="10605135" cy="1724025"/>
        </p:xfrm>
        <a:graphic>
          <a:graphicData uri="http://schemas.openxmlformats.org/drawingml/2006/table">
            <a:tbl>
              <a:tblPr firstRow="1" bandRow="1">
                <a:tableStyleId>{5C22544A-7EE6-4342-B048-85BDC9FD1C3A}</a:tableStyleId>
              </a:tblPr>
              <a:tblGrid>
                <a:gridCol w="993140"/>
                <a:gridCol w="1327785"/>
                <a:gridCol w="1443990"/>
                <a:gridCol w="1376045"/>
                <a:gridCol w="1341120"/>
                <a:gridCol w="1274445"/>
                <a:gridCol w="1421130"/>
                <a:gridCol w="1427480"/>
              </a:tblGrid>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2022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No</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0.7569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44.0462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63.7024</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-36.8862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-265days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2022</a:t>
                      </a:r>
                      <a:endParaRPr lang="en-US" altLang="zh-CN"/>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0.2807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14.3100</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20.6960</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-51.3048</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-42days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1.1002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48.8476</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70.6466</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-43.8633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-38days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r>
            </a:tbl>
          </a:graphicData>
        </a:graphic>
      </p:graphicFrame>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6" name="文本框 25"/>
          <p:cNvSpPr txBox="1"/>
          <p:nvPr/>
        </p:nvSpPr>
        <p:spPr>
          <a:xfrm>
            <a:off x="624840" y="5189220"/>
            <a:ext cx="2528570" cy="398780"/>
          </a:xfrm>
          <a:prstGeom prst="rect">
            <a:avLst/>
          </a:prstGeom>
          <a:noFill/>
        </p:spPr>
        <p:txBody>
          <a:bodyPr wrap="square" rtlCol="0">
            <a:spAutoFit/>
          </a:bodyPr>
          <a:lstStyle/>
          <a:p>
            <a:pPr algn="ctr"/>
            <a:r>
              <a:rPr lang="en-US" altLang="zh-CN" sz="2000" b="1">
                <a:solidFill>
                  <a:schemeClr val="bg1"/>
                </a:solidFill>
                <a:latin typeface="Times New Roman Bold" panose="02020603050405020304" charset="0"/>
                <a:cs typeface="Times New Roman Bold" panose="02020603050405020304" charset="0"/>
              </a:rPr>
              <a:t>Conclusion</a:t>
            </a:r>
            <a:endParaRPr lang="en-US" altLang="zh-CN" sz="2000" b="1">
              <a:solidFill>
                <a:schemeClr val="bg1"/>
              </a:solidFill>
              <a:latin typeface="Times New Roman Bold" panose="02020603050405020304" charset="0"/>
              <a:cs typeface="Times New Roman Bold" panose="02020603050405020304" charset="0"/>
            </a:endParaRPr>
          </a:p>
        </p:txBody>
      </p:sp>
      <p:sp>
        <p:nvSpPr>
          <p:cNvPr id="27" name="文本框 26"/>
          <p:cNvSpPr txBox="1"/>
          <p:nvPr/>
        </p:nvSpPr>
        <p:spPr>
          <a:xfrm>
            <a:off x="698500" y="641985"/>
            <a:ext cx="400304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3. Performance comparison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8225620" y="118266"/>
            <a:ext cx="1160705" cy="306705"/>
          </a:xfrm>
          <a:prstGeom prst="rect">
            <a:avLst/>
          </a:prstGeom>
          <a:solidFill>
            <a:srgbClr val="29477E"/>
          </a:solidFill>
        </p:spPr>
        <p:txBody>
          <a:bodyPr wrap="square">
            <a:spAutoFit/>
          </a:bodyPr>
          <a:lstStyle/>
          <a:p>
            <a:pPr algn="ctr">
              <a:buClrTx/>
              <a:buSzTx/>
              <a:buFontTx/>
            </a:pP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aphicFrame>
        <p:nvGraphicFramePr>
          <p:cNvPr id="2" name="表格 1"/>
          <p:cNvGraphicFramePr/>
          <p:nvPr>
            <p:custDataLst>
              <p:tags r:id="rId1"/>
            </p:custDataLst>
          </p:nvPr>
        </p:nvGraphicFramePr>
        <p:xfrm>
          <a:off x="793750" y="1186815"/>
          <a:ext cx="10605135" cy="2638425"/>
        </p:xfrm>
        <a:graphic>
          <a:graphicData uri="http://schemas.openxmlformats.org/drawingml/2006/table">
            <a:tbl>
              <a:tblPr firstRow="1" bandRow="1">
                <a:tableStyleId>{5C22544A-7EE6-4342-B048-85BDC9FD1C3A}</a:tableStyleId>
              </a:tblPr>
              <a:tblGrid>
                <a:gridCol w="993140"/>
                <a:gridCol w="1327785"/>
                <a:gridCol w="1443990"/>
                <a:gridCol w="1376045"/>
                <a:gridCol w="1341120"/>
                <a:gridCol w="1274445"/>
                <a:gridCol w="1421130"/>
                <a:gridCol w="1427480"/>
              </a:tblGrid>
              <a:tr h="574675">
                <a:tc>
                  <a:txBody>
                    <a:bodyPr/>
                    <a:lstStyle/>
                    <a:p>
                      <a:pPr>
                        <a:buNone/>
                      </a:pPr>
                      <a:endParaRPr lang="zh-CN" altLang="en-US"/>
                    </a:p>
                  </a:txBody>
                  <a:tcPr anchor="ctr">
                    <a:solidFill>
                      <a:schemeClr val="tx2">
                        <a:lumMod val="60000"/>
                        <a:lumOff val="40000"/>
                      </a:schemeClr>
                    </a:solidFill>
                  </a:tcPr>
                </a:tc>
                <a:tc>
                  <a:txBody>
                    <a:bodyPr/>
                    <a:lstStyle/>
                    <a:p>
                      <a:pPr algn="ctr">
                        <a:buNone/>
                      </a:pPr>
                      <a:r>
                        <a:rPr lang="en-US" altLang="zh-CN" b="1">
                          <a:latin typeface="Times New Roman Bold" panose="02020603050405020304" charset="0"/>
                          <a:cs typeface="Times New Roman Bold" panose="02020603050405020304" charset="0"/>
                        </a:rPr>
                        <a:t>Year</a:t>
                      </a:r>
                      <a:endParaRPr lang="en-US" altLang="zh-CN" b="1">
                        <a:latin typeface="Times New Roman Bold" panose="02020603050405020304" charset="0"/>
                        <a:cs typeface="Times New Roman Bold" panose="02020603050405020304" charset="0"/>
                      </a:endParaRPr>
                    </a:p>
                  </a:txBody>
                  <a:tcPr anchor="ctr">
                    <a:solidFill>
                      <a:schemeClr val="tx2">
                        <a:lumMod val="60000"/>
                        <a:lumOff val="40000"/>
                      </a:schemeClr>
                    </a:solidFill>
                  </a:tcPr>
                </a:tc>
                <a:tc>
                  <a:txBody>
                    <a:bodyPr/>
                    <a:lstStyle/>
                    <a:p>
                      <a:pPr algn="ctr">
                        <a:buNone/>
                      </a:pPr>
                      <a:r>
                        <a:rPr lang="en-US" altLang="zh-CN" b="1">
                          <a:latin typeface="Times New Roman Bold" panose="02020603050405020304" charset="0"/>
                          <a:cs typeface="Times New Roman Bold" panose="02020603050405020304" charset="0"/>
                        </a:rPr>
                        <a:t>Stop-Loss</a:t>
                      </a:r>
                      <a:endParaRPr lang="en-US" altLang="zh-CN" b="1">
                        <a:latin typeface="Times New Roman Bold" panose="02020603050405020304" charset="0"/>
                        <a:cs typeface="Times New Roman Bold" panose="02020603050405020304" charset="0"/>
                      </a:endParaRPr>
                    </a:p>
                  </a:txBody>
                  <a:tcPr anchor="ctr">
                    <a:solidFill>
                      <a:schemeClr val="tx2">
                        <a:lumMod val="60000"/>
                        <a:lumOff val="40000"/>
                      </a:schemeClr>
                    </a:solidFill>
                  </a:tcPr>
                </a:tc>
                <a:tc>
                  <a:txBody>
                    <a:bodyPr/>
                    <a:lstStyle/>
                    <a:p>
                      <a:pPr algn="ctr">
                        <a:buNone/>
                      </a:pPr>
                      <a:r>
                        <a:rPr lang="en-US" altLang="zh-CN"/>
                        <a:t>Sharp-</a:t>
                      </a:r>
                      <a:endParaRPr lang="en-US" altLang="zh-CN"/>
                    </a:p>
                    <a:p>
                      <a:pPr algn="ctr">
                        <a:buNone/>
                      </a:pPr>
                      <a:r>
                        <a:rPr lang="en-US" altLang="zh-CN"/>
                        <a:t>ratio</a:t>
                      </a:r>
                      <a:endParaRPr lang="en-US" altLang="zh-CN"/>
                    </a:p>
                  </a:txBody>
                  <a:tcPr anchor="ctr">
                    <a:solidFill>
                      <a:schemeClr val="tx2">
                        <a:lumMod val="60000"/>
                        <a:lumOff val="40000"/>
                      </a:schemeClr>
                    </a:solidFill>
                  </a:tcPr>
                </a:tc>
                <a:tc>
                  <a:txBody>
                    <a:bodyPr/>
                    <a:lstStyle/>
                    <a:p>
                      <a:pPr algn="ctr">
                        <a:buNone/>
                      </a:pPr>
                      <a:r>
                        <a:rPr lang="en-US" altLang="zh-CN"/>
                        <a:t>Average annual return(%)</a:t>
                      </a:r>
                      <a:endParaRPr lang="en-US" altLang="zh-CN"/>
                    </a:p>
                  </a:txBody>
                  <a:tcPr anchor="ctr">
                    <a:solidFill>
                      <a:schemeClr val="tx2">
                        <a:lumMod val="60000"/>
                        <a:lumOff val="40000"/>
                      </a:schemeClr>
                    </a:solidFill>
                  </a:tcPr>
                </a:tc>
                <a:tc>
                  <a:txBody>
                    <a:bodyPr/>
                    <a:lstStyle/>
                    <a:p>
                      <a:pPr algn="ctr">
                        <a:buNone/>
                      </a:pPr>
                      <a:r>
                        <a:rPr lang="en-US" altLang="zh-CN"/>
                        <a:t>Total return(%)</a:t>
                      </a:r>
                      <a:endParaRPr lang="en-US" altLang="zh-CN"/>
                    </a:p>
                  </a:txBody>
                  <a:tcPr anchor="ctr">
                    <a:solidFill>
                      <a:schemeClr val="tx2">
                        <a:lumMod val="60000"/>
                        <a:lumOff val="40000"/>
                      </a:schemeClr>
                    </a:solidFill>
                  </a:tcPr>
                </a:tc>
                <a:tc>
                  <a:txBody>
                    <a:bodyPr/>
                    <a:lstStyle/>
                    <a:p>
                      <a:pPr algn="ctr">
                        <a:buNone/>
                      </a:pPr>
                      <a:r>
                        <a:rPr lang="en-US" altLang="zh-CN"/>
                        <a:t>Max</a:t>
                      </a:r>
                      <a:endParaRPr lang="en-US" altLang="zh-CN"/>
                    </a:p>
                    <a:p>
                      <a:pPr algn="ctr">
                        <a:buNone/>
                      </a:pPr>
                      <a:r>
                        <a:rPr lang="en-US" altLang="zh-CN"/>
                        <a:t>drawdown(%)</a:t>
                      </a:r>
                      <a:endParaRPr lang="en-US" altLang="zh-CN"/>
                    </a:p>
                  </a:txBody>
                  <a:tcPr anchor="ctr">
                    <a:solidFill>
                      <a:schemeClr val="tx2">
                        <a:lumMod val="60000"/>
                        <a:lumOff val="40000"/>
                      </a:schemeClr>
                    </a:solidFill>
                  </a:tcPr>
                </a:tc>
                <a:tc>
                  <a:txBody>
                    <a:bodyPr/>
                    <a:lstStyle/>
                    <a:p>
                      <a:pPr algn="ctr">
                        <a:buNone/>
                      </a:pPr>
                      <a:r>
                        <a:rPr lang="en-US" altLang="zh-CN"/>
                        <a:t>Max </a:t>
                      </a:r>
                      <a:endParaRPr lang="en-US" altLang="zh-CN"/>
                    </a:p>
                    <a:p>
                      <a:pPr algn="ctr">
                        <a:buNone/>
                      </a:pPr>
                      <a:r>
                        <a:rPr lang="en-US" altLang="zh-CN"/>
                        <a:t>drawdown </a:t>
                      </a:r>
                      <a:endParaRPr lang="en-US" altLang="zh-CN"/>
                    </a:p>
                    <a:p>
                      <a:pPr algn="ctr">
                        <a:buNone/>
                      </a:pPr>
                      <a:r>
                        <a:rPr lang="en-US" altLang="zh-CN"/>
                        <a:t>period</a:t>
                      </a:r>
                      <a:endParaRPr lang="en-US" altLang="zh-CN"/>
                    </a:p>
                  </a:txBody>
                  <a:tcPr anchor="ctr">
                    <a:solidFill>
                      <a:schemeClr val="tx2">
                        <a:lumMod val="60000"/>
                        <a:lumOff val="4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2023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No</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0.7051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34.3708</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49.7774</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-71.2673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-310days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2023</a:t>
                      </a:r>
                      <a:endParaRPr lang="en-US" altLang="zh-CN"/>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sz="1800" b="1">
                          <a:solidFill>
                            <a:schemeClr val="tx2"/>
                          </a:solidFill>
                          <a:latin typeface="Times New Roman Bold" panose="02020603050405020304" charset="0"/>
                          <a:cs typeface="Times New Roman Bold" panose="02020603050405020304" charset="0"/>
                          <a:sym typeface="+mn-ea"/>
                        </a:rPr>
                        <a:t>0.9845</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41.6300</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60.2907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-54.1340</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-314days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Train</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sz="1800" b="1">
                          <a:solidFill>
                            <a:schemeClr val="tx2"/>
                          </a:solidFill>
                          <a:latin typeface="Times New Roman Bold" panose="02020603050405020304" charset="0"/>
                          <a:cs typeface="Times New Roman Bold" panose="02020603050405020304" charset="0"/>
                          <a:sym typeface="+mn-ea"/>
                        </a:rPr>
                        <a:t>1.6145</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50.9569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73.7982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-20.6833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-88days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r>
            </a:tbl>
          </a:graphicData>
        </a:graphic>
      </p:graphicFrame>
      <p:graphicFrame>
        <p:nvGraphicFramePr>
          <p:cNvPr id="10" name="表格 9"/>
          <p:cNvGraphicFramePr/>
          <p:nvPr>
            <p:custDataLst>
              <p:tags r:id="rId2"/>
            </p:custDataLst>
          </p:nvPr>
        </p:nvGraphicFramePr>
        <p:xfrm>
          <a:off x="793750" y="4087495"/>
          <a:ext cx="10605135" cy="1724025"/>
        </p:xfrm>
        <a:graphic>
          <a:graphicData uri="http://schemas.openxmlformats.org/drawingml/2006/table">
            <a:tbl>
              <a:tblPr firstRow="1" bandRow="1">
                <a:tableStyleId>{5C22544A-7EE6-4342-B048-85BDC9FD1C3A}</a:tableStyleId>
              </a:tblPr>
              <a:tblGrid>
                <a:gridCol w="993140"/>
                <a:gridCol w="1327785"/>
                <a:gridCol w="1443990"/>
                <a:gridCol w="1376045"/>
                <a:gridCol w="1341120"/>
                <a:gridCol w="1274445"/>
                <a:gridCol w="1421130"/>
                <a:gridCol w="1427480"/>
              </a:tblGrid>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Test</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2024</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No</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1.9317</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81.9553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49.1081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-28.8509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-104days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Test</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2024</a:t>
                      </a:r>
                      <a:endParaRPr lang="en-US" altLang="zh-CN"/>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Strategy1</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1.9284</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73.2232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43.8758</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-16.3839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-104days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Test</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2024</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2.3412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63.2802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37.9179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-9.6385</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-32days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bg1">
                        <a:lumMod val="85000"/>
                      </a:schemeClr>
                    </a:solidFill>
                  </a:tcPr>
                </a:tc>
              </a:tr>
            </a:tbl>
          </a:graphicData>
        </a:graphic>
      </p:graphicFrame>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reeform 5"/>
          <p:cNvSpPr>
            <a:spLocks noEditPoints="1"/>
          </p:cNvSpPr>
          <p:nvPr/>
        </p:nvSpPr>
        <p:spPr bwMode="auto">
          <a:xfrm>
            <a:off x="7825350" y="2142036"/>
            <a:ext cx="3047384" cy="3691163"/>
          </a:xfrm>
          <a:custGeom>
            <a:avLst/>
            <a:gdLst>
              <a:gd name="T0" fmla="*/ 242 w 1061"/>
              <a:gd name="T1" fmla="*/ 1266 h 1286"/>
              <a:gd name="T2" fmla="*/ 953 w 1061"/>
              <a:gd name="T3" fmla="*/ 1247 h 1286"/>
              <a:gd name="T4" fmla="*/ 953 w 1061"/>
              <a:gd name="T5" fmla="*/ 1286 h 1286"/>
              <a:gd name="T6" fmla="*/ 320 w 1061"/>
              <a:gd name="T7" fmla="*/ 776 h 1286"/>
              <a:gd name="T8" fmla="*/ 372 w 1061"/>
              <a:gd name="T9" fmla="*/ 724 h 1286"/>
              <a:gd name="T10" fmla="*/ 424 w 1061"/>
              <a:gd name="T11" fmla="*/ 776 h 1286"/>
              <a:gd name="T12" fmla="*/ 372 w 1061"/>
              <a:gd name="T13" fmla="*/ 829 h 1286"/>
              <a:gd name="T14" fmla="*/ 83 w 1061"/>
              <a:gd name="T15" fmla="*/ 1202 h 1286"/>
              <a:gd name="T16" fmla="*/ 780 w 1061"/>
              <a:gd name="T17" fmla="*/ 598 h 1286"/>
              <a:gd name="T18" fmla="*/ 815 w 1061"/>
              <a:gd name="T19" fmla="*/ 615 h 1286"/>
              <a:gd name="T20" fmla="*/ 583 w 1061"/>
              <a:gd name="T21" fmla="*/ 1064 h 1286"/>
              <a:gd name="T22" fmla="*/ 27 w 1061"/>
              <a:gd name="T23" fmla="*/ 1274 h 1286"/>
              <a:gd name="T24" fmla="*/ 18 w 1061"/>
              <a:gd name="T25" fmla="*/ 1275 h 1286"/>
              <a:gd name="T26" fmla="*/ 10 w 1061"/>
              <a:gd name="T27" fmla="*/ 1272 h 1286"/>
              <a:gd name="T28" fmla="*/ 2 w 1061"/>
              <a:gd name="T29" fmla="*/ 1263 h 1286"/>
              <a:gd name="T30" fmla="*/ 0 w 1061"/>
              <a:gd name="T31" fmla="*/ 1254 h 1286"/>
              <a:gd name="T32" fmla="*/ 28 w 1061"/>
              <a:gd name="T33" fmla="*/ 679 h 1286"/>
              <a:gd name="T34" fmla="*/ 33 w 1061"/>
              <a:gd name="T35" fmla="*/ 662 h 1286"/>
              <a:gd name="T36" fmla="*/ 398 w 1061"/>
              <a:gd name="T37" fmla="*/ 303 h 1286"/>
              <a:gd name="T38" fmla="*/ 68 w 1061"/>
              <a:gd name="T39" fmla="*/ 681 h 1286"/>
              <a:gd name="T40" fmla="*/ 328 w 1061"/>
              <a:gd name="T41" fmla="*/ 804 h 1286"/>
              <a:gd name="T42" fmla="*/ 363 w 1061"/>
              <a:gd name="T43" fmla="*/ 767 h 1286"/>
              <a:gd name="T44" fmla="*/ 363 w 1061"/>
              <a:gd name="T45" fmla="*/ 786 h 1286"/>
              <a:gd name="T46" fmla="*/ 382 w 1061"/>
              <a:gd name="T47" fmla="*/ 786 h 1286"/>
              <a:gd name="T48" fmla="*/ 382 w 1061"/>
              <a:gd name="T49" fmla="*/ 767 h 1286"/>
              <a:gd name="T50" fmla="*/ 363 w 1061"/>
              <a:gd name="T51" fmla="*/ 767 h 1286"/>
              <a:gd name="T52" fmla="*/ 503 w 1061"/>
              <a:gd name="T53" fmla="*/ 7 h 1286"/>
              <a:gd name="T54" fmla="*/ 412 w 1061"/>
              <a:gd name="T55" fmla="*/ 168 h 1286"/>
              <a:gd name="T56" fmla="*/ 1023 w 1061"/>
              <a:gd name="T57" fmla="*/ 391 h 1286"/>
              <a:gd name="T58" fmla="*/ 1054 w 1061"/>
              <a:gd name="T59" fmla="*/ 414 h 1286"/>
              <a:gd name="T60" fmla="*/ 942 w 1061"/>
              <a:gd name="T61" fmla="*/ 564 h 1286"/>
              <a:gd name="T62" fmla="*/ 373 w 1061"/>
              <a:gd name="T63" fmla="*/ 188 h 1286"/>
              <a:gd name="T64" fmla="*/ 373 w 1061"/>
              <a:gd name="T65" fmla="*/ 188 h 1286"/>
              <a:gd name="T66" fmla="*/ 476 w 1061"/>
              <a:gd name="T67" fmla="*/ 11 h 1286"/>
              <a:gd name="T68" fmla="*/ 26 w 1061"/>
              <a:gd name="T69" fmla="*/ 1274 h 1286"/>
              <a:gd name="T70" fmla="*/ 1 w 1061"/>
              <a:gd name="T71" fmla="*/ 126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1" h="1286">
                <a:moveTo>
                  <a:pt x="261" y="1286"/>
                </a:moveTo>
                <a:cubicBezTo>
                  <a:pt x="250" y="1286"/>
                  <a:pt x="242" y="1277"/>
                  <a:pt x="242" y="1266"/>
                </a:cubicBezTo>
                <a:cubicBezTo>
                  <a:pt x="242" y="1256"/>
                  <a:pt x="250" y="1247"/>
                  <a:pt x="261" y="1247"/>
                </a:cubicBezTo>
                <a:cubicBezTo>
                  <a:pt x="953" y="1247"/>
                  <a:pt x="953" y="1247"/>
                  <a:pt x="953" y="1247"/>
                </a:cubicBezTo>
                <a:cubicBezTo>
                  <a:pt x="964" y="1247"/>
                  <a:pt x="972" y="1256"/>
                  <a:pt x="972" y="1266"/>
                </a:cubicBezTo>
                <a:cubicBezTo>
                  <a:pt x="972" y="1277"/>
                  <a:pt x="964" y="1286"/>
                  <a:pt x="953" y="1286"/>
                </a:cubicBezTo>
                <a:lnTo>
                  <a:pt x="261" y="1286"/>
                </a:lnTo>
                <a:close/>
                <a:moveTo>
                  <a:pt x="320" y="776"/>
                </a:moveTo>
                <a:cubicBezTo>
                  <a:pt x="320" y="762"/>
                  <a:pt x="326" y="749"/>
                  <a:pt x="335" y="739"/>
                </a:cubicBezTo>
                <a:cubicBezTo>
                  <a:pt x="345" y="730"/>
                  <a:pt x="358" y="724"/>
                  <a:pt x="372" y="724"/>
                </a:cubicBezTo>
                <a:cubicBezTo>
                  <a:pt x="387" y="724"/>
                  <a:pt x="400" y="730"/>
                  <a:pt x="409" y="739"/>
                </a:cubicBezTo>
                <a:cubicBezTo>
                  <a:pt x="419" y="749"/>
                  <a:pt x="424" y="762"/>
                  <a:pt x="424" y="776"/>
                </a:cubicBezTo>
                <a:cubicBezTo>
                  <a:pt x="424" y="791"/>
                  <a:pt x="419" y="804"/>
                  <a:pt x="409" y="813"/>
                </a:cubicBezTo>
                <a:cubicBezTo>
                  <a:pt x="400" y="823"/>
                  <a:pt x="387" y="829"/>
                  <a:pt x="372" y="829"/>
                </a:cubicBezTo>
                <a:cubicBezTo>
                  <a:pt x="368" y="829"/>
                  <a:pt x="363" y="828"/>
                  <a:pt x="359" y="827"/>
                </a:cubicBezTo>
                <a:cubicBezTo>
                  <a:pt x="83" y="1202"/>
                  <a:pt x="83" y="1202"/>
                  <a:pt x="83" y="1202"/>
                </a:cubicBezTo>
                <a:cubicBezTo>
                  <a:pt x="189" y="1151"/>
                  <a:pt x="393" y="1060"/>
                  <a:pt x="567" y="1027"/>
                </a:cubicBezTo>
                <a:cubicBezTo>
                  <a:pt x="780" y="598"/>
                  <a:pt x="780" y="598"/>
                  <a:pt x="780" y="598"/>
                </a:cubicBezTo>
                <a:cubicBezTo>
                  <a:pt x="785" y="588"/>
                  <a:pt x="796" y="584"/>
                  <a:pt x="806" y="589"/>
                </a:cubicBezTo>
                <a:cubicBezTo>
                  <a:pt x="815" y="594"/>
                  <a:pt x="819" y="606"/>
                  <a:pt x="815" y="615"/>
                </a:cubicBezTo>
                <a:cubicBezTo>
                  <a:pt x="598" y="1052"/>
                  <a:pt x="598" y="1052"/>
                  <a:pt x="598" y="1052"/>
                </a:cubicBezTo>
                <a:cubicBezTo>
                  <a:pt x="595" y="1058"/>
                  <a:pt x="590" y="1063"/>
                  <a:pt x="583" y="1064"/>
                </a:cubicBezTo>
                <a:cubicBezTo>
                  <a:pt x="346" y="1106"/>
                  <a:pt x="41" y="1266"/>
                  <a:pt x="29" y="1273"/>
                </a:cubicBezTo>
                <a:cubicBezTo>
                  <a:pt x="28" y="1273"/>
                  <a:pt x="28" y="1273"/>
                  <a:pt x="27" y="1274"/>
                </a:cubicBezTo>
                <a:cubicBezTo>
                  <a:pt x="26" y="1274"/>
                  <a:pt x="26" y="1274"/>
                  <a:pt x="26" y="1274"/>
                </a:cubicBezTo>
                <a:cubicBezTo>
                  <a:pt x="23" y="1275"/>
                  <a:pt x="21" y="1275"/>
                  <a:pt x="18" y="1275"/>
                </a:cubicBezTo>
                <a:cubicBezTo>
                  <a:pt x="16" y="1275"/>
                  <a:pt x="13" y="1274"/>
                  <a:pt x="11" y="1273"/>
                </a:cubicBezTo>
                <a:cubicBezTo>
                  <a:pt x="10" y="1272"/>
                  <a:pt x="10" y="1272"/>
                  <a:pt x="10" y="1272"/>
                </a:cubicBezTo>
                <a:cubicBezTo>
                  <a:pt x="8" y="1271"/>
                  <a:pt x="6" y="1270"/>
                  <a:pt x="5" y="1268"/>
                </a:cubicBezTo>
                <a:cubicBezTo>
                  <a:pt x="4" y="1267"/>
                  <a:pt x="2" y="1265"/>
                  <a:pt x="2" y="1263"/>
                </a:cubicBezTo>
                <a:cubicBezTo>
                  <a:pt x="1" y="1262"/>
                  <a:pt x="1" y="1262"/>
                  <a:pt x="1" y="1262"/>
                </a:cubicBezTo>
                <a:cubicBezTo>
                  <a:pt x="0" y="1259"/>
                  <a:pt x="0" y="1257"/>
                  <a:pt x="0" y="1254"/>
                </a:cubicBezTo>
                <a:cubicBezTo>
                  <a:pt x="0" y="1253"/>
                  <a:pt x="1" y="1252"/>
                  <a:pt x="1" y="1251"/>
                </a:cubicBezTo>
                <a:cubicBezTo>
                  <a:pt x="5" y="1231"/>
                  <a:pt x="70" y="907"/>
                  <a:pt x="28" y="679"/>
                </a:cubicBezTo>
                <a:cubicBezTo>
                  <a:pt x="27" y="672"/>
                  <a:pt x="29" y="666"/>
                  <a:pt x="33" y="662"/>
                </a:cubicBezTo>
                <a:cubicBezTo>
                  <a:pt x="33" y="662"/>
                  <a:pt x="33" y="662"/>
                  <a:pt x="33" y="662"/>
                </a:cubicBezTo>
                <a:cubicBezTo>
                  <a:pt x="370" y="304"/>
                  <a:pt x="370" y="304"/>
                  <a:pt x="370" y="304"/>
                </a:cubicBezTo>
                <a:cubicBezTo>
                  <a:pt x="378" y="296"/>
                  <a:pt x="390" y="296"/>
                  <a:pt x="398" y="303"/>
                </a:cubicBezTo>
                <a:cubicBezTo>
                  <a:pt x="405" y="310"/>
                  <a:pt x="406" y="323"/>
                  <a:pt x="399" y="330"/>
                </a:cubicBezTo>
                <a:cubicBezTo>
                  <a:pt x="68" y="681"/>
                  <a:pt x="68" y="681"/>
                  <a:pt x="68" y="681"/>
                </a:cubicBezTo>
                <a:cubicBezTo>
                  <a:pt x="96" y="850"/>
                  <a:pt x="71" y="1063"/>
                  <a:pt x="53" y="1177"/>
                </a:cubicBezTo>
                <a:cubicBezTo>
                  <a:pt x="328" y="804"/>
                  <a:pt x="328" y="804"/>
                  <a:pt x="328" y="804"/>
                </a:cubicBezTo>
                <a:cubicBezTo>
                  <a:pt x="323" y="796"/>
                  <a:pt x="320" y="786"/>
                  <a:pt x="320" y="776"/>
                </a:cubicBezTo>
                <a:close/>
                <a:moveTo>
                  <a:pt x="363" y="767"/>
                </a:moveTo>
                <a:cubicBezTo>
                  <a:pt x="360" y="769"/>
                  <a:pt x="359" y="773"/>
                  <a:pt x="359" y="776"/>
                </a:cubicBezTo>
                <a:cubicBezTo>
                  <a:pt x="359" y="780"/>
                  <a:pt x="360" y="783"/>
                  <a:pt x="363" y="786"/>
                </a:cubicBezTo>
                <a:cubicBezTo>
                  <a:pt x="365" y="788"/>
                  <a:pt x="368" y="790"/>
                  <a:pt x="372" y="790"/>
                </a:cubicBezTo>
                <a:cubicBezTo>
                  <a:pt x="376" y="790"/>
                  <a:pt x="379" y="788"/>
                  <a:pt x="382" y="786"/>
                </a:cubicBezTo>
                <a:cubicBezTo>
                  <a:pt x="384" y="783"/>
                  <a:pt x="386" y="780"/>
                  <a:pt x="386" y="776"/>
                </a:cubicBezTo>
                <a:cubicBezTo>
                  <a:pt x="386" y="773"/>
                  <a:pt x="384" y="769"/>
                  <a:pt x="382" y="767"/>
                </a:cubicBezTo>
                <a:cubicBezTo>
                  <a:pt x="379" y="764"/>
                  <a:pt x="376" y="763"/>
                  <a:pt x="372" y="763"/>
                </a:cubicBezTo>
                <a:cubicBezTo>
                  <a:pt x="368" y="763"/>
                  <a:pt x="365" y="764"/>
                  <a:pt x="363" y="767"/>
                </a:cubicBezTo>
                <a:close/>
                <a:moveTo>
                  <a:pt x="476" y="11"/>
                </a:moveTo>
                <a:cubicBezTo>
                  <a:pt x="482" y="2"/>
                  <a:pt x="494" y="0"/>
                  <a:pt x="503" y="7"/>
                </a:cubicBezTo>
                <a:cubicBezTo>
                  <a:pt x="512" y="13"/>
                  <a:pt x="514" y="25"/>
                  <a:pt x="508" y="33"/>
                </a:cubicBezTo>
                <a:cubicBezTo>
                  <a:pt x="412" y="168"/>
                  <a:pt x="412" y="168"/>
                  <a:pt x="412" y="168"/>
                </a:cubicBezTo>
                <a:cubicBezTo>
                  <a:pt x="922" y="526"/>
                  <a:pt x="922" y="526"/>
                  <a:pt x="922" y="526"/>
                </a:cubicBezTo>
                <a:cubicBezTo>
                  <a:pt x="1023" y="391"/>
                  <a:pt x="1023" y="391"/>
                  <a:pt x="1023" y="391"/>
                </a:cubicBezTo>
                <a:cubicBezTo>
                  <a:pt x="1030" y="383"/>
                  <a:pt x="1042" y="381"/>
                  <a:pt x="1050" y="387"/>
                </a:cubicBezTo>
                <a:cubicBezTo>
                  <a:pt x="1059" y="394"/>
                  <a:pt x="1061" y="406"/>
                  <a:pt x="1054" y="414"/>
                </a:cubicBezTo>
                <a:cubicBezTo>
                  <a:pt x="942" y="564"/>
                  <a:pt x="942" y="564"/>
                  <a:pt x="942" y="564"/>
                </a:cubicBezTo>
                <a:cubicBezTo>
                  <a:pt x="942" y="564"/>
                  <a:pt x="942" y="564"/>
                  <a:pt x="942" y="564"/>
                </a:cubicBezTo>
                <a:cubicBezTo>
                  <a:pt x="936" y="573"/>
                  <a:pt x="924" y="575"/>
                  <a:pt x="915" y="569"/>
                </a:cubicBezTo>
                <a:cubicBezTo>
                  <a:pt x="373" y="188"/>
                  <a:pt x="373" y="188"/>
                  <a:pt x="373" y="188"/>
                </a:cubicBezTo>
                <a:cubicBezTo>
                  <a:pt x="373" y="188"/>
                  <a:pt x="373" y="188"/>
                  <a:pt x="373" y="188"/>
                </a:cubicBezTo>
                <a:cubicBezTo>
                  <a:pt x="373" y="188"/>
                  <a:pt x="373" y="188"/>
                  <a:pt x="373" y="188"/>
                </a:cubicBezTo>
                <a:cubicBezTo>
                  <a:pt x="365" y="182"/>
                  <a:pt x="363" y="170"/>
                  <a:pt x="369" y="161"/>
                </a:cubicBezTo>
                <a:lnTo>
                  <a:pt x="476" y="11"/>
                </a:lnTo>
                <a:close/>
                <a:moveTo>
                  <a:pt x="26" y="1274"/>
                </a:moveTo>
                <a:cubicBezTo>
                  <a:pt x="26" y="1274"/>
                  <a:pt x="26" y="1274"/>
                  <a:pt x="26" y="1274"/>
                </a:cubicBezTo>
                <a:close/>
                <a:moveTo>
                  <a:pt x="1" y="1262"/>
                </a:moveTo>
                <a:cubicBezTo>
                  <a:pt x="1" y="1262"/>
                  <a:pt x="1" y="1262"/>
                  <a:pt x="1" y="1262"/>
                </a:cubicBezTo>
                <a:close/>
              </a:path>
            </a:pathLst>
          </a:custGeom>
          <a:solidFill>
            <a:srgbClr val="29477E">
              <a:alpha val="8000"/>
            </a:srgbClr>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 name="组合 4"/>
          <p:cNvGrpSpPr/>
          <p:nvPr/>
        </p:nvGrpSpPr>
        <p:grpSpPr>
          <a:xfrm>
            <a:off x="11590972" y="3337560"/>
            <a:ext cx="182880" cy="182880"/>
            <a:chOff x="11605260" y="3307080"/>
            <a:chExt cx="266700" cy="266700"/>
          </a:xfrm>
        </p:grpSpPr>
        <p:sp>
          <p:nvSpPr>
            <p:cNvPr id="6" name="椭圆 5"/>
            <p:cNvSpPr/>
            <p:nvPr/>
          </p:nvSpPr>
          <p:spPr>
            <a:xfrm>
              <a:off x="11605260" y="330708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 name="任意多边形: 形状 6"/>
            <p:cNvSpPr/>
            <p:nvPr/>
          </p:nvSpPr>
          <p:spPr>
            <a:xfrm>
              <a:off x="11686626" y="3364755"/>
              <a:ext cx="137301" cy="156111"/>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 name="组合 7"/>
          <p:cNvGrpSpPr/>
          <p:nvPr/>
        </p:nvGrpSpPr>
        <p:grpSpPr>
          <a:xfrm>
            <a:off x="544217" y="6606489"/>
            <a:ext cx="764347" cy="108986"/>
            <a:chOff x="2065116" y="6574579"/>
            <a:chExt cx="764347" cy="108986"/>
          </a:xfrm>
        </p:grpSpPr>
        <p:sp>
          <p:nvSpPr>
            <p:cNvPr id="9" name="任意多边形: 形状 8"/>
            <p:cNvSpPr/>
            <p:nvPr/>
          </p:nvSpPr>
          <p:spPr>
            <a:xfrm>
              <a:off x="20651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任意多边形: 形状 9"/>
            <p:cNvSpPr/>
            <p:nvPr/>
          </p:nvSpPr>
          <p:spPr>
            <a:xfrm>
              <a:off x="2136045"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 name="任意多边形: 形状 10"/>
            <p:cNvSpPr/>
            <p:nvPr/>
          </p:nvSpPr>
          <p:spPr>
            <a:xfrm>
              <a:off x="22069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 name="任意多边形: 形状 11"/>
            <p:cNvSpPr/>
            <p:nvPr/>
          </p:nvSpPr>
          <p:spPr>
            <a:xfrm>
              <a:off x="22779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3" name="任意多边形: 形状 12"/>
            <p:cNvSpPr/>
            <p:nvPr/>
          </p:nvSpPr>
          <p:spPr>
            <a:xfrm>
              <a:off x="2348830"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 name="任意多边形: 形状 13"/>
            <p:cNvSpPr/>
            <p:nvPr/>
          </p:nvSpPr>
          <p:spPr>
            <a:xfrm>
              <a:off x="2419759"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 name="任意多边形: 形状 14"/>
            <p:cNvSpPr/>
            <p:nvPr/>
          </p:nvSpPr>
          <p:spPr>
            <a:xfrm>
              <a:off x="2490687"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 name="任意多边形: 形状 15"/>
            <p:cNvSpPr/>
            <p:nvPr/>
          </p:nvSpPr>
          <p:spPr>
            <a:xfrm>
              <a:off x="25616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 name="任意多边形: 形状 16"/>
            <p:cNvSpPr/>
            <p:nvPr/>
          </p:nvSpPr>
          <p:spPr>
            <a:xfrm>
              <a:off x="2632544"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8" name="任意多边形: 形状 17"/>
            <p:cNvSpPr/>
            <p:nvPr/>
          </p:nvSpPr>
          <p:spPr>
            <a:xfrm>
              <a:off x="27034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9" name="任意多边形: 形状 18"/>
            <p:cNvSpPr/>
            <p:nvPr/>
          </p:nvSpPr>
          <p:spPr>
            <a:xfrm>
              <a:off x="27744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0" name="组合 19"/>
          <p:cNvGrpSpPr/>
          <p:nvPr/>
        </p:nvGrpSpPr>
        <p:grpSpPr>
          <a:xfrm>
            <a:off x="11179891" y="6568112"/>
            <a:ext cx="506329" cy="182880"/>
            <a:chOff x="10740039" y="6392507"/>
            <a:chExt cx="833590" cy="301083"/>
          </a:xfrm>
        </p:grpSpPr>
        <p:grpSp>
          <p:nvGrpSpPr>
            <p:cNvPr id="21" name="组合 20"/>
            <p:cNvGrpSpPr/>
            <p:nvPr/>
          </p:nvGrpSpPr>
          <p:grpSpPr>
            <a:xfrm>
              <a:off x="10740039" y="6392507"/>
              <a:ext cx="297810" cy="301083"/>
              <a:chOff x="10740039" y="6392507"/>
              <a:chExt cx="297810" cy="301083"/>
            </a:xfrm>
          </p:grpSpPr>
          <p:grpSp>
            <p:nvGrpSpPr>
              <p:cNvPr id="27" name="组合 26"/>
              <p:cNvGrpSpPr/>
              <p:nvPr/>
            </p:nvGrpSpPr>
            <p:grpSpPr>
              <a:xfrm>
                <a:off x="10740039" y="6392507"/>
                <a:ext cx="297810" cy="301083"/>
                <a:chOff x="10740039" y="6392507"/>
                <a:chExt cx="297810" cy="301083"/>
              </a:xfrm>
            </p:grpSpPr>
            <p:sp>
              <p:nvSpPr>
                <p:cNvPr id="29" name="椭圆 28"/>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0" name="椭圆 29"/>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8"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2" name="组合 21"/>
            <p:cNvGrpSpPr/>
            <p:nvPr/>
          </p:nvGrpSpPr>
          <p:grpSpPr>
            <a:xfrm rot="10800000">
              <a:off x="11275819" y="6392507"/>
              <a:ext cx="297810" cy="301083"/>
              <a:chOff x="10740039" y="6392507"/>
              <a:chExt cx="297810" cy="301083"/>
            </a:xfrm>
          </p:grpSpPr>
          <p:grpSp>
            <p:nvGrpSpPr>
              <p:cNvPr id="23" name="组合 22"/>
              <p:cNvGrpSpPr/>
              <p:nvPr/>
            </p:nvGrpSpPr>
            <p:grpSpPr>
              <a:xfrm>
                <a:off x="10740039" y="6392507"/>
                <a:ext cx="297810" cy="301083"/>
                <a:chOff x="10740039" y="6392507"/>
                <a:chExt cx="297810" cy="301083"/>
              </a:xfrm>
            </p:grpSpPr>
            <p:sp>
              <p:nvSpPr>
                <p:cNvPr id="25" name="椭圆 2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6" name="椭圆 2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1" name="组合 30"/>
          <p:cNvGrpSpPr/>
          <p:nvPr/>
        </p:nvGrpSpPr>
        <p:grpSpPr>
          <a:xfrm>
            <a:off x="1474946" y="4688297"/>
            <a:ext cx="1697355" cy="329343"/>
            <a:chOff x="1526820" y="4616278"/>
            <a:chExt cx="1697355" cy="329343"/>
          </a:xfrm>
        </p:grpSpPr>
        <p:grpSp>
          <p:nvGrpSpPr>
            <p:cNvPr id="32" name="组合 31"/>
            <p:cNvGrpSpPr/>
            <p:nvPr/>
          </p:nvGrpSpPr>
          <p:grpSpPr>
            <a:xfrm>
              <a:off x="2438828" y="4616278"/>
              <a:ext cx="329343" cy="329343"/>
              <a:chOff x="2062628" y="4929375"/>
              <a:chExt cx="397950" cy="397950"/>
            </a:xfrm>
          </p:grpSpPr>
          <p:sp>
            <p:nvSpPr>
              <p:cNvPr id="78" name="椭圆 77"/>
              <p:cNvSpPr/>
              <p:nvPr/>
            </p:nvSpPr>
            <p:spPr>
              <a:xfrm>
                <a:off x="2062628" y="4929375"/>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9" name="组合 78"/>
              <p:cNvGrpSpPr/>
              <p:nvPr/>
            </p:nvGrpSpPr>
            <p:grpSpPr>
              <a:xfrm>
                <a:off x="2175131" y="5036672"/>
                <a:ext cx="163306" cy="210665"/>
                <a:chOff x="8416926" y="2871788"/>
                <a:chExt cx="317500" cy="409575"/>
              </a:xfrm>
            </p:grpSpPr>
            <p:sp>
              <p:nvSpPr>
                <p:cNvPr id="80" name="Line 236"/>
                <p:cNvSpPr>
                  <a:spLocks noChangeShapeType="1"/>
                </p:cNvSpPr>
                <p:nvPr/>
              </p:nvSpPr>
              <p:spPr bwMode="auto">
                <a:xfrm>
                  <a:off x="8482013" y="3094038"/>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1" name="Line 237"/>
                <p:cNvSpPr>
                  <a:spLocks noChangeShapeType="1"/>
                </p:cNvSpPr>
                <p:nvPr/>
              </p:nvSpPr>
              <p:spPr bwMode="auto">
                <a:xfrm>
                  <a:off x="8482013" y="3148013"/>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Line 238"/>
                <p:cNvSpPr>
                  <a:spLocks noChangeShapeType="1"/>
                </p:cNvSpPr>
                <p:nvPr/>
              </p:nvSpPr>
              <p:spPr bwMode="auto">
                <a:xfrm>
                  <a:off x="8482013" y="3203576"/>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3" name="Freeform 239"/>
                <p:cNvSpPr/>
                <p:nvPr/>
              </p:nvSpPr>
              <p:spPr bwMode="auto">
                <a:xfrm>
                  <a:off x="8416926" y="2909888"/>
                  <a:ext cx="277813" cy="371475"/>
                </a:xfrm>
                <a:custGeom>
                  <a:avLst/>
                  <a:gdLst>
                    <a:gd name="T0" fmla="*/ 157 w 173"/>
                    <a:gd name="T1" fmla="*/ 0 h 231"/>
                    <a:gd name="T2" fmla="*/ 45 w 173"/>
                    <a:gd name="T3" fmla="*/ 0 h 231"/>
                    <a:gd name="T4" fmla="*/ 0 w 173"/>
                    <a:gd name="T5" fmla="*/ 38 h 231"/>
                    <a:gd name="T6" fmla="*/ 0 w 173"/>
                    <a:gd name="T7" fmla="*/ 215 h 231"/>
                    <a:gd name="T8" fmla="*/ 16 w 173"/>
                    <a:gd name="T9" fmla="*/ 231 h 231"/>
                    <a:gd name="T10" fmla="*/ 157 w 173"/>
                    <a:gd name="T11" fmla="*/ 231 h 231"/>
                    <a:gd name="T12" fmla="*/ 173 w 173"/>
                    <a:gd name="T13" fmla="*/ 215 h 231"/>
                    <a:gd name="T14" fmla="*/ 173 w 173"/>
                    <a:gd name="T15" fmla="*/ 16 h 231"/>
                    <a:gd name="T16" fmla="*/ 157 w 173"/>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31">
                      <a:moveTo>
                        <a:pt x="157" y="0"/>
                      </a:moveTo>
                      <a:cubicBezTo>
                        <a:pt x="45" y="0"/>
                        <a:pt x="45" y="0"/>
                        <a:pt x="45" y="0"/>
                      </a:cubicBezTo>
                      <a:cubicBezTo>
                        <a:pt x="0" y="38"/>
                        <a:pt x="0" y="38"/>
                        <a:pt x="0" y="38"/>
                      </a:cubicBezTo>
                      <a:cubicBezTo>
                        <a:pt x="0" y="215"/>
                        <a:pt x="0" y="215"/>
                        <a:pt x="0" y="215"/>
                      </a:cubicBezTo>
                      <a:cubicBezTo>
                        <a:pt x="0" y="224"/>
                        <a:pt x="7" y="231"/>
                        <a:pt x="16" y="231"/>
                      </a:cubicBezTo>
                      <a:cubicBezTo>
                        <a:pt x="157" y="231"/>
                        <a:pt x="157" y="231"/>
                        <a:pt x="157" y="231"/>
                      </a:cubicBezTo>
                      <a:cubicBezTo>
                        <a:pt x="166" y="231"/>
                        <a:pt x="173" y="224"/>
                        <a:pt x="173" y="215"/>
                      </a:cubicBezTo>
                      <a:cubicBezTo>
                        <a:pt x="173" y="16"/>
                        <a:pt x="173" y="16"/>
                        <a:pt x="173" y="16"/>
                      </a:cubicBezTo>
                      <a:cubicBezTo>
                        <a:pt x="173" y="7"/>
                        <a:pt x="166" y="0"/>
                        <a:pt x="157" y="0"/>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4" name="Freeform 240"/>
                <p:cNvSpPr/>
                <p:nvPr/>
              </p:nvSpPr>
              <p:spPr bwMode="auto">
                <a:xfrm>
                  <a:off x="8462963" y="2914651"/>
                  <a:ext cx="49213" cy="79375"/>
                </a:xfrm>
                <a:custGeom>
                  <a:avLst/>
                  <a:gdLst>
                    <a:gd name="T0" fmla="*/ 31 w 31"/>
                    <a:gd name="T1" fmla="*/ 0 h 50"/>
                    <a:gd name="T2" fmla="*/ 31 w 31"/>
                    <a:gd name="T3" fmla="*/ 50 h 50"/>
                    <a:gd name="T4" fmla="*/ 0 w 31"/>
                    <a:gd name="T5" fmla="*/ 50 h 50"/>
                  </a:gdLst>
                  <a:ahLst/>
                  <a:cxnLst>
                    <a:cxn ang="0">
                      <a:pos x="T0" y="T1"/>
                    </a:cxn>
                    <a:cxn ang="0">
                      <a:pos x="T2" y="T3"/>
                    </a:cxn>
                    <a:cxn ang="0">
                      <a:pos x="T4" y="T5"/>
                    </a:cxn>
                  </a:cxnLst>
                  <a:rect l="0" t="0" r="r" b="b"/>
                  <a:pathLst>
                    <a:path w="31" h="50">
                      <a:moveTo>
                        <a:pt x="31" y="0"/>
                      </a:moveTo>
                      <a:lnTo>
                        <a:pt x="31" y="50"/>
                      </a:lnTo>
                      <a:lnTo>
                        <a:pt x="0" y="50"/>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5" name="Freeform 241"/>
                <p:cNvSpPr/>
                <p:nvPr/>
              </p:nvSpPr>
              <p:spPr bwMode="auto">
                <a:xfrm>
                  <a:off x="8513763" y="2871788"/>
                  <a:ext cx="220663" cy="317500"/>
                </a:xfrm>
                <a:custGeom>
                  <a:avLst/>
                  <a:gdLst>
                    <a:gd name="T0" fmla="*/ 0 w 137"/>
                    <a:gd name="T1" fmla="*/ 0 h 197"/>
                    <a:gd name="T2" fmla="*/ 113 w 137"/>
                    <a:gd name="T3" fmla="*/ 0 h 197"/>
                    <a:gd name="T4" fmla="*/ 137 w 137"/>
                    <a:gd name="T5" fmla="*/ 24 h 197"/>
                    <a:gd name="T6" fmla="*/ 137 w 137"/>
                    <a:gd name="T7" fmla="*/ 197 h 197"/>
                  </a:gdLst>
                  <a:ahLst/>
                  <a:cxnLst>
                    <a:cxn ang="0">
                      <a:pos x="T0" y="T1"/>
                    </a:cxn>
                    <a:cxn ang="0">
                      <a:pos x="T2" y="T3"/>
                    </a:cxn>
                    <a:cxn ang="0">
                      <a:pos x="T4" y="T5"/>
                    </a:cxn>
                    <a:cxn ang="0">
                      <a:pos x="T6" y="T7"/>
                    </a:cxn>
                  </a:cxnLst>
                  <a:rect l="0" t="0" r="r" b="b"/>
                  <a:pathLst>
                    <a:path w="137" h="197">
                      <a:moveTo>
                        <a:pt x="0" y="0"/>
                      </a:moveTo>
                      <a:cubicBezTo>
                        <a:pt x="113" y="0"/>
                        <a:pt x="113" y="0"/>
                        <a:pt x="113" y="0"/>
                      </a:cubicBezTo>
                      <a:cubicBezTo>
                        <a:pt x="126" y="0"/>
                        <a:pt x="137" y="11"/>
                        <a:pt x="137" y="24"/>
                      </a:cubicBezTo>
                      <a:cubicBezTo>
                        <a:pt x="137" y="197"/>
                        <a:pt x="137" y="197"/>
                        <a:pt x="137" y="197"/>
                      </a:cubicBez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3" name="组合 32"/>
            <p:cNvGrpSpPr/>
            <p:nvPr/>
          </p:nvGrpSpPr>
          <p:grpSpPr>
            <a:xfrm>
              <a:off x="2894832" y="4616278"/>
              <a:ext cx="329343" cy="329343"/>
              <a:chOff x="2518632" y="4925353"/>
              <a:chExt cx="397950" cy="397950"/>
            </a:xfrm>
          </p:grpSpPr>
          <p:sp>
            <p:nvSpPr>
              <p:cNvPr id="70" name="椭圆 69"/>
              <p:cNvSpPr/>
              <p:nvPr/>
            </p:nvSpPr>
            <p:spPr>
              <a:xfrm>
                <a:off x="2518632" y="492535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1" name="组合 70"/>
              <p:cNvGrpSpPr/>
              <p:nvPr/>
            </p:nvGrpSpPr>
            <p:grpSpPr>
              <a:xfrm>
                <a:off x="2635257" y="5006578"/>
                <a:ext cx="184025" cy="224704"/>
                <a:chOff x="9248776" y="2178051"/>
                <a:chExt cx="301625" cy="368300"/>
              </a:xfrm>
            </p:grpSpPr>
            <p:sp>
              <p:nvSpPr>
                <p:cNvPr id="72" name="Line 309"/>
                <p:cNvSpPr>
                  <a:spLocks noChangeShapeType="1"/>
                </p:cNvSpPr>
                <p:nvPr/>
              </p:nvSpPr>
              <p:spPr bwMode="auto">
                <a:xfrm>
                  <a:off x="9320213" y="2546351"/>
                  <a:ext cx="204788"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3" name="Freeform 310"/>
                <p:cNvSpPr/>
                <p:nvPr/>
              </p:nvSpPr>
              <p:spPr bwMode="auto">
                <a:xfrm>
                  <a:off x="9248776" y="2351088"/>
                  <a:ext cx="230188" cy="192088"/>
                </a:xfrm>
                <a:custGeom>
                  <a:avLst/>
                  <a:gdLst>
                    <a:gd name="T0" fmla="*/ 0 w 143"/>
                    <a:gd name="T1" fmla="*/ 120 h 120"/>
                    <a:gd name="T2" fmla="*/ 103 w 143"/>
                    <a:gd name="T3" fmla="*/ 81 h 120"/>
                    <a:gd name="T4" fmla="*/ 143 w 143"/>
                    <a:gd name="T5" fmla="*/ 0 h 120"/>
                  </a:gdLst>
                  <a:ahLst/>
                  <a:cxnLst>
                    <a:cxn ang="0">
                      <a:pos x="T0" y="T1"/>
                    </a:cxn>
                    <a:cxn ang="0">
                      <a:pos x="T2" y="T3"/>
                    </a:cxn>
                    <a:cxn ang="0">
                      <a:pos x="T4" y="T5"/>
                    </a:cxn>
                  </a:cxnLst>
                  <a:rect l="0" t="0" r="r" b="b"/>
                  <a:pathLst>
                    <a:path w="143" h="120">
                      <a:moveTo>
                        <a:pt x="0" y="120"/>
                      </a:moveTo>
                      <a:cubicBezTo>
                        <a:pt x="0" y="120"/>
                        <a:pt x="58" y="89"/>
                        <a:pt x="103" y="81"/>
                      </a:cubicBezTo>
                      <a:cubicBezTo>
                        <a:pt x="143" y="0"/>
                        <a:pt x="143" y="0"/>
                        <a:pt x="143"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4" name="Freeform 311"/>
                <p:cNvSpPr/>
                <p:nvPr/>
              </p:nvSpPr>
              <p:spPr bwMode="auto">
                <a:xfrm>
                  <a:off x="9248776" y="2265363"/>
                  <a:ext cx="107950" cy="277813"/>
                </a:xfrm>
                <a:custGeom>
                  <a:avLst/>
                  <a:gdLst>
                    <a:gd name="T0" fmla="*/ 0 w 67"/>
                    <a:gd name="T1" fmla="*/ 173 h 173"/>
                    <a:gd name="T2" fmla="*/ 5 w 67"/>
                    <a:gd name="T3" fmla="*/ 66 h 173"/>
                    <a:gd name="T4" fmla="*/ 67 w 67"/>
                    <a:gd name="T5" fmla="*/ 0 h 173"/>
                  </a:gdLst>
                  <a:ahLst/>
                  <a:cxnLst>
                    <a:cxn ang="0">
                      <a:pos x="T0" y="T1"/>
                    </a:cxn>
                    <a:cxn ang="0">
                      <a:pos x="T2" y="T3"/>
                    </a:cxn>
                    <a:cxn ang="0">
                      <a:pos x="T4" y="T5"/>
                    </a:cxn>
                  </a:cxnLst>
                  <a:rect l="0" t="0" r="r" b="b"/>
                  <a:pathLst>
                    <a:path w="67" h="173">
                      <a:moveTo>
                        <a:pt x="0" y="173"/>
                      </a:moveTo>
                      <a:cubicBezTo>
                        <a:pt x="0" y="173"/>
                        <a:pt x="13" y="110"/>
                        <a:pt x="5" y="66"/>
                      </a:cubicBezTo>
                      <a:cubicBezTo>
                        <a:pt x="67" y="0"/>
                        <a:pt x="67" y="0"/>
                        <a:pt x="67"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5" name="Line 312"/>
                <p:cNvSpPr>
                  <a:spLocks noChangeShapeType="1"/>
                </p:cNvSpPr>
                <p:nvPr/>
              </p:nvSpPr>
              <p:spPr bwMode="auto">
                <a:xfrm flipH="1">
                  <a:off x="9248776" y="2411413"/>
                  <a:ext cx="96838" cy="131763"/>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6" name="Freeform 313"/>
                <p:cNvSpPr/>
                <p:nvPr/>
              </p:nvSpPr>
              <p:spPr bwMode="auto">
                <a:xfrm>
                  <a:off x="9356726" y="2178051"/>
                  <a:ext cx="193675" cy="157163"/>
                </a:xfrm>
                <a:custGeom>
                  <a:avLst/>
                  <a:gdLst>
                    <a:gd name="T0" fmla="*/ 20 w 122"/>
                    <a:gd name="T1" fmla="*/ 0 h 99"/>
                    <a:gd name="T2" fmla="*/ 0 w 122"/>
                    <a:gd name="T3" fmla="*/ 28 h 99"/>
                    <a:gd name="T4" fmla="*/ 101 w 122"/>
                    <a:gd name="T5" fmla="*/ 99 h 99"/>
                    <a:gd name="T6" fmla="*/ 122 w 122"/>
                    <a:gd name="T7" fmla="*/ 71 h 99"/>
                  </a:gdLst>
                  <a:ahLst/>
                  <a:cxnLst>
                    <a:cxn ang="0">
                      <a:pos x="T0" y="T1"/>
                    </a:cxn>
                    <a:cxn ang="0">
                      <a:pos x="T2" y="T3"/>
                    </a:cxn>
                    <a:cxn ang="0">
                      <a:pos x="T4" y="T5"/>
                    </a:cxn>
                    <a:cxn ang="0">
                      <a:pos x="T6" y="T7"/>
                    </a:cxn>
                  </a:cxnLst>
                  <a:rect l="0" t="0" r="r" b="b"/>
                  <a:pathLst>
                    <a:path w="122" h="99">
                      <a:moveTo>
                        <a:pt x="20" y="0"/>
                      </a:moveTo>
                      <a:lnTo>
                        <a:pt x="0" y="28"/>
                      </a:lnTo>
                      <a:lnTo>
                        <a:pt x="101" y="99"/>
                      </a:lnTo>
                      <a:lnTo>
                        <a:pt x="122" y="71"/>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7" name="任意多边形"/>
                <p:cNvSpPr>
                  <a:spLocks noChangeArrowheads="1"/>
                </p:cNvSpPr>
                <p:nvPr/>
              </p:nvSpPr>
              <p:spPr bwMode="auto">
                <a:xfrm>
                  <a:off x="9340851" y="2397126"/>
                  <a:ext cx="19050" cy="17463"/>
                </a:xfrm>
                <a:prstGeom prst="ellipse">
                  <a:avLst/>
                </a:prstGeom>
                <a:solidFill>
                  <a:srgbClr val="475257"/>
                </a:solidFill>
                <a:ln w="12700" cap="flat">
                  <a:solidFill>
                    <a:schemeClr val="bg1"/>
                  </a:solidFill>
                  <a:prstDash val="solid"/>
                  <a:miter lim="800000"/>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4" name="组合 33"/>
            <p:cNvGrpSpPr/>
            <p:nvPr/>
          </p:nvGrpSpPr>
          <p:grpSpPr>
            <a:xfrm>
              <a:off x="1526820" y="4616278"/>
              <a:ext cx="329343" cy="329343"/>
              <a:chOff x="1150620" y="4915051"/>
              <a:chExt cx="397950" cy="397950"/>
            </a:xfrm>
          </p:grpSpPr>
          <p:sp>
            <p:nvSpPr>
              <p:cNvPr id="58" name="椭圆 57"/>
              <p:cNvSpPr/>
              <p:nvPr/>
            </p:nvSpPr>
            <p:spPr>
              <a:xfrm>
                <a:off x="1150620" y="4915051"/>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9" name="组合 58"/>
              <p:cNvGrpSpPr/>
              <p:nvPr/>
            </p:nvGrpSpPr>
            <p:grpSpPr>
              <a:xfrm>
                <a:off x="1248896" y="5006578"/>
                <a:ext cx="252174" cy="206732"/>
                <a:chOff x="983298" y="3159125"/>
                <a:chExt cx="625475" cy="512763"/>
              </a:xfrm>
            </p:grpSpPr>
            <p:sp>
              <p:nvSpPr>
                <p:cNvPr id="60" name="Freeform 304"/>
                <p:cNvSpPr/>
                <p:nvPr/>
              </p:nvSpPr>
              <p:spPr bwMode="auto">
                <a:xfrm>
                  <a:off x="983298" y="3159125"/>
                  <a:ext cx="461963" cy="466725"/>
                </a:xfrm>
                <a:custGeom>
                  <a:avLst/>
                  <a:gdLst>
                    <a:gd name="T0" fmla="*/ 200 w 200"/>
                    <a:gd name="T1" fmla="*/ 119 h 202"/>
                    <a:gd name="T2" fmla="*/ 101 w 200"/>
                    <a:gd name="T3" fmla="*/ 202 h 202"/>
                    <a:gd name="T4" fmla="*/ 0 w 200"/>
                    <a:gd name="T5" fmla="*/ 101 h 202"/>
                    <a:gd name="T6" fmla="*/ 101 w 200"/>
                    <a:gd name="T7" fmla="*/ 0 h 202"/>
                    <a:gd name="T8" fmla="*/ 200 w 200"/>
                    <a:gd name="T9" fmla="*/ 82 h 202"/>
                  </a:gdLst>
                  <a:ahLst/>
                  <a:cxnLst>
                    <a:cxn ang="0">
                      <a:pos x="T0" y="T1"/>
                    </a:cxn>
                    <a:cxn ang="0">
                      <a:pos x="T2" y="T3"/>
                    </a:cxn>
                    <a:cxn ang="0">
                      <a:pos x="T4" y="T5"/>
                    </a:cxn>
                    <a:cxn ang="0">
                      <a:pos x="T6" y="T7"/>
                    </a:cxn>
                    <a:cxn ang="0">
                      <a:pos x="T8" y="T9"/>
                    </a:cxn>
                  </a:cxnLst>
                  <a:rect l="0" t="0" r="r" b="b"/>
                  <a:pathLst>
                    <a:path w="200" h="202">
                      <a:moveTo>
                        <a:pt x="200" y="119"/>
                      </a:moveTo>
                      <a:cubicBezTo>
                        <a:pt x="192" y="166"/>
                        <a:pt x="150" y="202"/>
                        <a:pt x="101" y="202"/>
                      </a:cubicBezTo>
                      <a:cubicBezTo>
                        <a:pt x="45" y="202"/>
                        <a:pt x="0" y="156"/>
                        <a:pt x="0" y="101"/>
                      </a:cubicBezTo>
                      <a:cubicBezTo>
                        <a:pt x="0" y="45"/>
                        <a:pt x="45" y="0"/>
                        <a:pt x="101" y="0"/>
                      </a:cubicBezTo>
                      <a:cubicBezTo>
                        <a:pt x="150" y="0"/>
                        <a:pt x="192" y="35"/>
                        <a:pt x="200" y="82"/>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1" name="Freeform 305"/>
                <p:cNvSpPr/>
                <p:nvPr/>
              </p:nvSpPr>
              <p:spPr bwMode="auto">
                <a:xfrm>
                  <a:off x="1075373" y="3249613"/>
                  <a:ext cx="277813" cy="284163"/>
                </a:xfrm>
                <a:custGeom>
                  <a:avLst/>
                  <a:gdLst>
                    <a:gd name="T0" fmla="*/ 120 w 120"/>
                    <a:gd name="T1" fmla="*/ 79 h 123"/>
                    <a:gd name="T2" fmla="*/ 61 w 120"/>
                    <a:gd name="T3" fmla="*/ 123 h 123"/>
                    <a:gd name="T4" fmla="*/ 0 w 120"/>
                    <a:gd name="T5" fmla="*/ 62 h 123"/>
                    <a:gd name="T6" fmla="*/ 61 w 120"/>
                    <a:gd name="T7" fmla="*/ 0 h 123"/>
                    <a:gd name="T8" fmla="*/ 120 w 120"/>
                    <a:gd name="T9" fmla="*/ 43 h 123"/>
                  </a:gdLst>
                  <a:ahLst/>
                  <a:cxnLst>
                    <a:cxn ang="0">
                      <a:pos x="T0" y="T1"/>
                    </a:cxn>
                    <a:cxn ang="0">
                      <a:pos x="T2" y="T3"/>
                    </a:cxn>
                    <a:cxn ang="0">
                      <a:pos x="T4" y="T5"/>
                    </a:cxn>
                    <a:cxn ang="0">
                      <a:pos x="T6" y="T7"/>
                    </a:cxn>
                    <a:cxn ang="0">
                      <a:pos x="T8" y="T9"/>
                    </a:cxn>
                  </a:cxnLst>
                  <a:rect l="0" t="0" r="r" b="b"/>
                  <a:pathLst>
                    <a:path w="120" h="123">
                      <a:moveTo>
                        <a:pt x="120" y="79"/>
                      </a:moveTo>
                      <a:cubicBezTo>
                        <a:pt x="112" y="105"/>
                        <a:pt x="89" y="123"/>
                        <a:pt x="61" y="123"/>
                      </a:cubicBezTo>
                      <a:cubicBezTo>
                        <a:pt x="27" y="123"/>
                        <a:pt x="0" y="95"/>
                        <a:pt x="0" y="62"/>
                      </a:cubicBezTo>
                      <a:cubicBezTo>
                        <a:pt x="0" y="28"/>
                        <a:pt x="27" y="0"/>
                        <a:pt x="61" y="0"/>
                      </a:cubicBezTo>
                      <a:cubicBezTo>
                        <a:pt x="89" y="0"/>
                        <a:pt x="112" y="18"/>
                        <a:pt x="120" y="43"/>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2" name="Freeform 306"/>
                <p:cNvSpPr/>
                <p:nvPr/>
              </p:nvSpPr>
              <p:spPr bwMode="auto">
                <a:xfrm>
                  <a:off x="1159511" y="3335338"/>
                  <a:ext cx="98425" cy="115888"/>
                </a:xfrm>
                <a:custGeom>
                  <a:avLst/>
                  <a:gdLst>
                    <a:gd name="T0" fmla="*/ 43 w 43"/>
                    <a:gd name="T1" fmla="*/ 42 h 50"/>
                    <a:gd name="T2" fmla="*/ 25 w 43"/>
                    <a:gd name="T3" fmla="*/ 50 h 50"/>
                    <a:gd name="T4" fmla="*/ 0 w 43"/>
                    <a:gd name="T5" fmla="*/ 25 h 50"/>
                    <a:gd name="T6" fmla="*/ 25 w 43"/>
                    <a:gd name="T7" fmla="*/ 0 h 50"/>
                    <a:gd name="T8" fmla="*/ 42 w 43"/>
                    <a:gd name="T9" fmla="*/ 6 h 50"/>
                  </a:gdLst>
                  <a:ahLst/>
                  <a:cxnLst>
                    <a:cxn ang="0">
                      <a:pos x="T0" y="T1"/>
                    </a:cxn>
                    <a:cxn ang="0">
                      <a:pos x="T2" y="T3"/>
                    </a:cxn>
                    <a:cxn ang="0">
                      <a:pos x="T4" y="T5"/>
                    </a:cxn>
                    <a:cxn ang="0">
                      <a:pos x="T6" y="T7"/>
                    </a:cxn>
                    <a:cxn ang="0">
                      <a:pos x="T8" y="T9"/>
                    </a:cxn>
                  </a:cxnLst>
                  <a:rect l="0" t="0" r="r" b="b"/>
                  <a:pathLst>
                    <a:path w="43" h="50">
                      <a:moveTo>
                        <a:pt x="43" y="42"/>
                      </a:moveTo>
                      <a:cubicBezTo>
                        <a:pt x="38" y="47"/>
                        <a:pt x="32" y="50"/>
                        <a:pt x="25" y="50"/>
                      </a:cubicBezTo>
                      <a:cubicBezTo>
                        <a:pt x="12" y="50"/>
                        <a:pt x="0" y="38"/>
                        <a:pt x="0" y="25"/>
                      </a:cubicBezTo>
                      <a:cubicBezTo>
                        <a:pt x="0" y="11"/>
                        <a:pt x="12" y="0"/>
                        <a:pt x="25" y="0"/>
                      </a:cubicBezTo>
                      <a:cubicBezTo>
                        <a:pt x="32" y="0"/>
                        <a:pt x="38" y="2"/>
                        <a:pt x="42" y="6"/>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3" name="Line 307"/>
                <p:cNvSpPr>
                  <a:spLocks noChangeShapeType="1"/>
                </p:cNvSpPr>
                <p:nvPr/>
              </p:nvSpPr>
              <p:spPr bwMode="auto">
                <a:xfrm>
                  <a:off x="1218248" y="3390900"/>
                  <a:ext cx="346075"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4" name="Line 308"/>
                <p:cNvSpPr>
                  <a:spLocks noChangeShapeType="1"/>
                </p:cNvSpPr>
                <p:nvPr/>
              </p:nvSpPr>
              <p:spPr bwMode="auto">
                <a:xfrm flipV="1">
                  <a:off x="1564323"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5" name="Line 309"/>
                <p:cNvSpPr>
                  <a:spLocks noChangeShapeType="1"/>
                </p:cNvSpPr>
                <p:nvPr/>
              </p:nvSpPr>
              <p:spPr bwMode="auto">
                <a:xfrm flipH="1" flipV="1">
                  <a:off x="1564323"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6" name="Line 310"/>
                <p:cNvSpPr>
                  <a:spLocks noChangeShapeType="1"/>
                </p:cNvSpPr>
                <p:nvPr/>
              </p:nvSpPr>
              <p:spPr bwMode="auto">
                <a:xfrm flipV="1">
                  <a:off x="1483361"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7" name="Line 311"/>
                <p:cNvSpPr>
                  <a:spLocks noChangeShapeType="1"/>
                </p:cNvSpPr>
                <p:nvPr/>
              </p:nvSpPr>
              <p:spPr bwMode="auto">
                <a:xfrm flipH="1" flipV="1">
                  <a:off x="1483361"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8" name="Freeform 312"/>
                <p:cNvSpPr/>
                <p:nvPr/>
              </p:nvSpPr>
              <p:spPr bwMode="auto">
                <a:xfrm>
                  <a:off x="1011873" y="3600450"/>
                  <a:ext cx="101600" cy="71438"/>
                </a:xfrm>
                <a:custGeom>
                  <a:avLst/>
                  <a:gdLst>
                    <a:gd name="T0" fmla="*/ 64 w 64"/>
                    <a:gd name="T1" fmla="*/ 0 h 45"/>
                    <a:gd name="T2" fmla="*/ 37 w 64"/>
                    <a:gd name="T3" fmla="*/ 45 h 45"/>
                    <a:gd name="T4" fmla="*/ 0 w 64"/>
                    <a:gd name="T5" fmla="*/ 45 h 45"/>
                    <a:gd name="T6" fmla="*/ 24 w 64"/>
                    <a:gd name="T7" fmla="*/ 6 h 45"/>
                  </a:gdLst>
                  <a:ahLst/>
                  <a:cxnLst>
                    <a:cxn ang="0">
                      <a:pos x="T0" y="T1"/>
                    </a:cxn>
                    <a:cxn ang="0">
                      <a:pos x="T2" y="T3"/>
                    </a:cxn>
                    <a:cxn ang="0">
                      <a:pos x="T4" y="T5"/>
                    </a:cxn>
                    <a:cxn ang="0">
                      <a:pos x="T6" y="T7"/>
                    </a:cxn>
                  </a:cxnLst>
                  <a:rect l="0" t="0" r="r" b="b"/>
                  <a:pathLst>
                    <a:path w="64" h="45">
                      <a:moveTo>
                        <a:pt x="64" y="0"/>
                      </a:moveTo>
                      <a:lnTo>
                        <a:pt x="37" y="45"/>
                      </a:lnTo>
                      <a:lnTo>
                        <a:pt x="0" y="45"/>
                      </a:lnTo>
                      <a:lnTo>
                        <a:pt x="24" y="6"/>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9" name="Freeform 313"/>
                <p:cNvSpPr/>
                <p:nvPr/>
              </p:nvSpPr>
              <p:spPr bwMode="auto">
                <a:xfrm>
                  <a:off x="1340486" y="3575050"/>
                  <a:ext cx="79375" cy="96838"/>
                </a:xfrm>
                <a:custGeom>
                  <a:avLst/>
                  <a:gdLst>
                    <a:gd name="T0" fmla="*/ 15 w 50"/>
                    <a:gd name="T1" fmla="*/ 0 h 61"/>
                    <a:gd name="T2" fmla="*/ 50 w 50"/>
                    <a:gd name="T3" fmla="*/ 61 h 61"/>
                    <a:gd name="T4" fmla="*/ 13 w 50"/>
                    <a:gd name="T5" fmla="*/ 61 h 61"/>
                    <a:gd name="T6" fmla="*/ 0 w 50"/>
                    <a:gd name="T7" fmla="*/ 39 h 61"/>
                  </a:gdLst>
                  <a:ahLst/>
                  <a:cxnLst>
                    <a:cxn ang="0">
                      <a:pos x="T0" y="T1"/>
                    </a:cxn>
                    <a:cxn ang="0">
                      <a:pos x="T2" y="T3"/>
                    </a:cxn>
                    <a:cxn ang="0">
                      <a:pos x="T4" y="T5"/>
                    </a:cxn>
                    <a:cxn ang="0">
                      <a:pos x="T6" y="T7"/>
                    </a:cxn>
                  </a:cxnLst>
                  <a:rect l="0" t="0" r="r" b="b"/>
                  <a:pathLst>
                    <a:path w="50" h="61">
                      <a:moveTo>
                        <a:pt x="15" y="0"/>
                      </a:moveTo>
                      <a:lnTo>
                        <a:pt x="50" y="61"/>
                      </a:lnTo>
                      <a:lnTo>
                        <a:pt x="13" y="61"/>
                      </a:lnTo>
                      <a:lnTo>
                        <a:pt x="0" y="39"/>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5" name="组合 34"/>
            <p:cNvGrpSpPr/>
            <p:nvPr/>
          </p:nvGrpSpPr>
          <p:grpSpPr>
            <a:xfrm>
              <a:off x="1982824" y="4616278"/>
              <a:ext cx="329343" cy="329343"/>
              <a:chOff x="1606624" y="4922213"/>
              <a:chExt cx="397950" cy="397950"/>
            </a:xfrm>
          </p:grpSpPr>
          <p:sp>
            <p:nvSpPr>
              <p:cNvPr id="36" name="椭圆 35"/>
              <p:cNvSpPr/>
              <p:nvPr/>
            </p:nvSpPr>
            <p:spPr>
              <a:xfrm>
                <a:off x="1606624" y="492221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7" name="组合 36"/>
              <p:cNvGrpSpPr/>
              <p:nvPr/>
            </p:nvGrpSpPr>
            <p:grpSpPr>
              <a:xfrm>
                <a:off x="1692200" y="4988460"/>
                <a:ext cx="237536" cy="247379"/>
                <a:chOff x="4634865" y="3550921"/>
                <a:chExt cx="574675" cy="598488"/>
              </a:xfrm>
            </p:grpSpPr>
            <p:sp>
              <p:nvSpPr>
                <p:cNvPr id="38" name="Line 25"/>
                <p:cNvSpPr>
                  <a:spLocks noChangeShapeType="1"/>
                </p:cNvSpPr>
                <p:nvPr/>
              </p:nvSpPr>
              <p:spPr bwMode="auto">
                <a:xfrm flipV="1">
                  <a:off x="4946015"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9" name="Line 26"/>
                <p:cNvSpPr>
                  <a:spLocks noChangeShapeType="1"/>
                </p:cNvSpPr>
                <p:nvPr/>
              </p:nvSpPr>
              <p:spPr bwMode="auto">
                <a:xfrm flipV="1">
                  <a:off x="4836478"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0" name="Oval 27"/>
                <p:cNvSpPr>
                  <a:spLocks noChangeArrowheads="1"/>
                </p:cNvSpPr>
                <p:nvPr/>
              </p:nvSpPr>
              <p:spPr bwMode="auto">
                <a:xfrm>
                  <a:off x="4842828" y="3689033"/>
                  <a:ext cx="119063" cy="117475"/>
                </a:xfrm>
                <a:prstGeom prst="ellipse">
                  <a:avLst/>
                </a:pr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1" name="Line 28"/>
                <p:cNvSpPr>
                  <a:spLocks noChangeShapeType="1"/>
                </p:cNvSpPr>
                <p:nvPr/>
              </p:nvSpPr>
              <p:spPr bwMode="auto">
                <a:xfrm flipH="1">
                  <a:off x="4942840" y="3944621"/>
                  <a:ext cx="11113"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2" name="Line 29"/>
                <p:cNvSpPr>
                  <a:spLocks noChangeShapeType="1"/>
                </p:cNvSpPr>
                <p:nvPr/>
              </p:nvSpPr>
              <p:spPr bwMode="auto">
                <a:xfrm flipH="1">
                  <a:off x="4985703" y="3838258"/>
                  <a:ext cx="11113" cy="3016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3" name="Line 30"/>
                <p:cNvSpPr>
                  <a:spLocks noChangeShapeType="1"/>
                </p:cNvSpPr>
                <p:nvPr/>
              </p:nvSpPr>
              <p:spPr bwMode="auto">
                <a:xfrm flipH="1">
                  <a:off x="4904740" y="3922396"/>
                  <a:ext cx="26988" cy="142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4" name="Line 31"/>
                <p:cNvSpPr>
                  <a:spLocks noChangeShapeType="1"/>
                </p:cNvSpPr>
                <p:nvPr/>
              </p:nvSpPr>
              <p:spPr bwMode="auto">
                <a:xfrm flipH="1">
                  <a:off x="5009515" y="3877946"/>
                  <a:ext cx="26988" cy="1270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5" name="Line 32"/>
                <p:cNvSpPr>
                  <a:spLocks noChangeShapeType="1"/>
                </p:cNvSpPr>
                <p:nvPr/>
              </p:nvSpPr>
              <p:spPr bwMode="auto">
                <a:xfrm>
                  <a:off x="5009515" y="3922396"/>
                  <a:ext cx="28575"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6" name="Line 33"/>
                <p:cNvSpPr>
                  <a:spLocks noChangeShapeType="1"/>
                </p:cNvSpPr>
                <p:nvPr/>
              </p:nvSpPr>
              <p:spPr bwMode="auto">
                <a:xfrm>
                  <a:off x="4901565" y="3879533"/>
                  <a:ext cx="30163"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7" name="Freeform 34"/>
                <p:cNvSpPr/>
                <p:nvPr/>
              </p:nvSpPr>
              <p:spPr bwMode="auto">
                <a:xfrm>
                  <a:off x="4922203" y="3858896"/>
                  <a:ext cx="93663" cy="93663"/>
                </a:xfrm>
                <a:custGeom>
                  <a:avLst/>
                  <a:gdLst>
                    <a:gd name="T0" fmla="*/ 38 w 41"/>
                    <a:gd name="T1" fmla="*/ 28 h 41"/>
                    <a:gd name="T2" fmla="*/ 14 w 41"/>
                    <a:gd name="T3" fmla="*/ 38 h 41"/>
                    <a:gd name="T4" fmla="*/ 4 w 41"/>
                    <a:gd name="T5" fmla="*/ 14 h 41"/>
                    <a:gd name="T6" fmla="*/ 28 w 41"/>
                    <a:gd name="T7" fmla="*/ 4 h 41"/>
                    <a:gd name="T8" fmla="*/ 38 w 41"/>
                    <a:gd name="T9" fmla="*/ 28 h 41"/>
                  </a:gdLst>
                  <a:ahLst/>
                  <a:cxnLst>
                    <a:cxn ang="0">
                      <a:pos x="T0" y="T1"/>
                    </a:cxn>
                    <a:cxn ang="0">
                      <a:pos x="T2" y="T3"/>
                    </a:cxn>
                    <a:cxn ang="0">
                      <a:pos x="T4" y="T5"/>
                    </a:cxn>
                    <a:cxn ang="0">
                      <a:pos x="T6" y="T7"/>
                    </a:cxn>
                    <a:cxn ang="0">
                      <a:pos x="T8" y="T9"/>
                    </a:cxn>
                  </a:cxnLst>
                  <a:rect l="0" t="0" r="r" b="b"/>
                  <a:pathLst>
                    <a:path w="41" h="41">
                      <a:moveTo>
                        <a:pt x="38" y="28"/>
                      </a:moveTo>
                      <a:cubicBezTo>
                        <a:pt x="34" y="37"/>
                        <a:pt x="24" y="41"/>
                        <a:pt x="14" y="38"/>
                      </a:cubicBezTo>
                      <a:cubicBezTo>
                        <a:pt x="5" y="34"/>
                        <a:pt x="0" y="24"/>
                        <a:pt x="4" y="14"/>
                      </a:cubicBezTo>
                      <a:cubicBezTo>
                        <a:pt x="8" y="5"/>
                        <a:pt x="18" y="0"/>
                        <a:pt x="28" y="4"/>
                      </a:cubicBezTo>
                      <a:cubicBezTo>
                        <a:pt x="37" y="8"/>
                        <a:pt x="41" y="18"/>
                        <a:pt x="38" y="28"/>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8" name="Freeform 35"/>
                <p:cNvSpPr/>
                <p:nvPr/>
              </p:nvSpPr>
              <p:spPr bwMode="auto">
                <a:xfrm>
                  <a:off x="4634865" y="3550921"/>
                  <a:ext cx="574675" cy="598488"/>
                </a:xfrm>
                <a:custGeom>
                  <a:avLst/>
                  <a:gdLst>
                    <a:gd name="T0" fmla="*/ 194 w 254"/>
                    <a:gd name="T1" fmla="*/ 264 h 264"/>
                    <a:gd name="T2" fmla="*/ 190 w 254"/>
                    <a:gd name="T3" fmla="*/ 214 h 264"/>
                    <a:gd name="T4" fmla="*/ 210 w 254"/>
                    <a:gd name="T5" fmla="*/ 164 h 264"/>
                    <a:gd name="T6" fmla="*/ 189 w 254"/>
                    <a:gd name="T7" fmla="*/ 42 h 264"/>
                    <a:gd name="T8" fmla="*/ 62 w 254"/>
                    <a:gd name="T9" fmla="*/ 39 h 264"/>
                    <a:gd name="T10" fmla="*/ 32 w 254"/>
                    <a:gd name="T11" fmla="*/ 109 h 264"/>
                    <a:gd name="T12" fmla="*/ 29 w 254"/>
                    <a:gd name="T13" fmla="*/ 131 h 264"/>
                    <a:gd name="T14" fmla="*/ 3 w 254"/>
                    <a:gd name="T15" fmla="*/ 161 h 264"/>
                    <a:gd name="T16" fmla="*/ 10 w 254"/>
                    <a:gd name="T17" fmla="*/ 171 h 264"/>
                    <a:gd name="T18" fmla="*/ 26 w 254"/>
                    <a:gd name="T19" fmla="*/ 174 h 264"/>
                    <a:gd name="T20" fmla="*/ 33 w 254"/>
                    <a:gd name="T21" fmla="*/ 197 h 264"/>
                    <a:gd name="T22" fmla="*/ 31 w 254"/>
                    <a:gd name="T23" fmla="*/ 219 h 264"/>
                    <a:gd name="T24" fmla="*/ 34 w 254"/>
                    <a:gd name="T25" fmla="*/ 240 h 264"/>
                    <a:gd name="T26" fmla="*/ 88 w 254"/>
                    <a:gd name="T27" fmla="*/ 238 h 264"/>
                    <a:gd name="T28" fmla="*/ 95 w 254"/>
                    <a:gd name="T2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64">
                      <a:moveTo>
                        <a:pt x="194" y="264"/>
                      </a:moveTo>
                      <a:cubicBezTo>
                        <a:pt x="192" y="252"/>
                        <a:pt x="189" y="233"/>
                        <a:pt x="190" y="214"/>
                      </a:cubicBezTo>
                      <a:cubicBezTo>
                        <a:pt x="190" y="214"/>
                        <a:pt x="197" y="184"/>
                        <a:pt x="210" y="164"/>
                      </a:cubicBezTo>
                      <a:cubicBezTo>
                        <a:pt x="210" y="164"/>
                        <a:pt x="254" y="90"/>
                        <a:pt x="189" y="42"/>
                      </a:cubicBezTo>
                      <a:cubicBezTo>
                        <a:pt x="189" y="42"/>
                        <a:pt x="132" y="0"/>
                        <a:pt x="62" y="39"/>
                      </a:cubicBezTo>
                      <a:cubicBezTo>
                        <a:pt x="62" y="39"/>
                        <a:pt x="24" y="56"/>
                        <a:pt x="32" y="109"/>
                      </a:cubicBezTo>
                      <a:cubicBezTo>
                        <a:pt x="32" y="109"/>
                        <a:pt x="33" y="124"/>
                        <a:pt x="29" y="131"/>
                      </a:cubicBezTo>
                      <a:cubicBezTo>
                        <a:pt x="3" y="161"/>
                        <a:pt x="3" y="161"/>
                        <a:pt x="3" y="161"/>
                      </a:cubicBezTo>
                      <a:cubicBezTo>
                        <a:pt x="3" y="161"/>
                        <a:pt x="0" y="170"/>
                        <a:pt x="10" y="171"/>
                      </a:cubicBezTo>
                      <a:cubicBezTo>
                        <a:pt x="26" y="174"/>
                        <a:pt x="26" y="174"/>
                        <a:pt x="26" y="174"/>
                      </a:cubicBezTo>
                      <a:cubicBezTo>
                        <a:pt x="26" y="174"/>
                        <a:pt x="32" y="187"/>
                        <a:pt x="33" y="197"/>
                      </a:cubicBezTo>
                      <a:cubicBezTo>
                        <a:pt x="33" y="207"/>
                        <a:pt x="31" y="219"/>
                        <a:pt x="31" y="219"/>
                      </a:cubicBezTo>
                      <a:cubicBezTo>
                        <a:pt x="31" y="219"/>
                        <a:pt x="26" y="233"/>
                        <a:pt x="34" y="240"/>
                      </a:cubicBezTo>
                      <a:cubicBezTo>
                        <a:pt x="36" y="240"/>
                        <a:pt x="42" y="248"/>
                        <a:pt x="88" y="238"/>
                      </a:cubicBezTo>
                      <a:cubicBezTo>
                        <a:pt x="88" y="238"/>
                        <a:pt x="92" y="240"/>
                        <a:pt x="95" y="264"/>
                      </a:cubicBezTo>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9" name="Line 36"/>
                <p:cNvSpPr>
                  <a:spLocks noChangeShapeType="1"/>
                </p:cNvSpPr>
                <p:nvPr/>
              </p:nvSpPr>
              <p:spPr bwMode="auto">
                <a:xfrm>
                  <a:off x="4714240" y="4000183"/>
                  <a:ext cx="42863"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0" name="Line 37"/>
                <p:cNvSpPr>
                  <a:spLocks noChangeShapeType="1"/>
                </p:cNvSpPr>
                <p:nvPr/>
              </p:nvSpPr>
              <p:spPr bwMode="auto">
                <a:xfrm flipV="1">
                  <a:off x="4901565" y="3652521"/>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Line 38"/>
                <p:cNvSpPr>
                  <a:spLocks noChangeShapeType="1"/>
                </p:cNvSpPr>
                <p:nvPr/>
              </p:nvSpPr>
              <p:spPr bwMode="auto">
                <a:xfrm flipV="1">
                  <a:off x="4901565" y="3806508"/>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Line 39"/>
                <p:cNvSpPr>
                  <a:spLocks noChangeShapeType="1"/>
                </p:cNvSpPr>
                <p:nvPr/>
              </p:nvSpPr>
              <p:spPr bwMode="auto">
                <a:xfrm>
                  <a:off x="4961890"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Line 40"/>
                <p:cNvSpPr>
                  <a:spLocks noChangeShapeType="1"/>
                </p:cNvSpPr>
                <p:nvPr/>
              </p:nvSpPr>
              <p:spPr bwMode="auto">
                <a:xfrm>
                  <a:off x="4807903"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4" name="Line 41"/>
                <p:cNvSpPr>
                  <a:spLocks noChangeShapeType="1"/>
                </p:cNvSpPr>
                <p:nvPr/>
              </p:nvSpPr>
              <p:spPr bwMode="auto">
                <a:xfrm flipH="1" flipV="1">
                  <a:off x="4836478"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Line 42"/>
                <p:cNvSpPr>
                  <a:spLocks noChangeShapeType="1"/>
                </p:cNvSpPr>
                <p:nvPr/>
              </p:nvSpPr>
              <p:spPr bwMode="auto">
                <a:xfrm flipH="1" flipV="1">
                  <a:off x="4946015"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6" name="Line 43"/>
                <p:cNvSpPr>
                  <a:spLocks noChangeShapeType="1"/>
                </p:cNvSpPr>
                <p:nvPr/>
              </p:nvSpPr>
              <p:spPr bwMode="auto">
                <a:xfrm>
                  <a:off x="4985703" y="3944621"/>
                  <a:ext cx="14288"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7" name="Line 44"/>
                <p:cNvSpPr>
                  <a:spLocks noChangeShapeType="1"/>
                </p:cNvSpPr>
                <p:nvPr/>
              </p:nvSpPr>
              <p:spPr bwMode="auto">
                <a:xfrm>
                  <a:off x="4941253" y="3841433"/>
                  <a:ext cx="12700"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sp>
        <p:nvSpPr>
          <p:cNvPr id="91" name="矩形: 圆角 90"/>
          <p:cNvSpPr/>
          <p:nvPr/>
        </p:nvSpPr>
        <p:spPr>
          <a:xfrm>
            <a:off x="1414798" y="1681887"/>
            <a:ext cx="1227139" cy="12271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88" name="直接连接符 87"/>
          <p:cNvCxnSpPr/>
          <p:nvPr/>
        </p:nvCxnSpPr>
        <p:spPr>
          <a:xfrm>
            <a:off x="1442528" y="4196806"/>
            <a:ext cx="691438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442528" y="1681887"/>
            <a:ext cx="1171677" cy="1323440"/>
          </a:xfrm>
          <a:prstGeom prst="rect">
            <a:avLst/>
          </a:prstGeom>
          <a:noFill/>
        </p:spPr>
        <p:txBody>
          <a:bodyPr wrap="square">
            <a:spAutoFit/>
          </a:bodyPr>
          <a:lstStyle/>
          <a:p>
            <a:pPr algn="ctr"/>
            <a:r>
              <a:rPr lang="en-US" altLang="zh-CN" sz="8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5</a:t>
            </a:r>
            <a:endParaRPr lang="zh-CN" altLang="en-US" sz="8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3" name="文本框 92"/>
          <p:cNvSpPr txBox="1"/>
          <p:nvPr/>
        </p:nvSpPr>
        <p:spPr>
          <a:xfrm>
            <a:off x="2968659" y="2265021"/>
            <a:ext cx="1781569" cy="400110"/>
          </a:xfrm>
          <a:prstGeom prst="rect">
            <a:avLst/>
          </a:prstGeom>
          <a:noFill/>
        </p:spPr>
        <p:txBody>
          <a:bodyPr wrap="square">
            <a:spAutoFit/>
          </a:bodyPr>
          <a:lstStyle/>
          <a:p>
            <a:pPr algn="dist"/>
            <a:r>
              <a:rPr lang="en-US" altLang="zh-CN"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PART</a:t>
            </a:r>
            <a:endParaRPr lang="zh-CN" altLang="en-US"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8" name="文本框 97"/>
          <p:cNvSpPr txBox="1"/>
          <p:nvPr/>
        </p:nvSpPr>
        <p:spPr>
          <a:xfrm>
            <a:off x="1414780" y="3156585"/>
            <a:ext cx="9077960" cy="1753235"/>
          </a:xfrm>
          <a:prstGeom prst="rect">
            <a:avLst/>
          </a:prstGeom>
          <a:noFill/>
        </p:spPr>
        <p:txBody>
          <a:bodyPr wrap="square">
            <a:spAutoFit/>
          </a:bodyPr>
          <a:lstStyle/>
          <a:p>
            <a:r>
              <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Other Risk Management</a:t>
            </a:r>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79246" y="604906"/>
            <a:ext cx="3592830" cy="460375"/>
            <a:chOff x="479246" y="604906"/>
            <a:chExt cx="3592830" cy="460375"/>
          </a:xfrm>
        </p:grpSpPr>
        <p:sp>
          <p:nvSpPr>
            <p:cNvPr id="18" name="文本框 17"/>
            <p:cNvSpPr txBox="1"/>
            <p:nvPr/>
          </p:nvSpPr>
          <p:spPr>
            <a:xfrm>
              <a:off x="850086" y="604906"/>
              <a:ext cx="322199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What is pairs trading?</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20" name="组合 19"/>
            <p:cNvGrpSpPr/>
            <p:nvPr/>
          </p:nvGrpSpPr>
          <p:grpSpPr>
            <a:xfrm>
              <a:off x="479246" y="701605"/>
              <a:ext cx="283452" cy="283452"/>
              <a:chOff x="404632" y="701449"/>
              <a:chExt cx="379307" cy="379307"/>
            </a:xfrm>
          </p:grpSpPr>
          <p:sp>
            <p:nvSpPr>
              <p:cNvPr id="21" name="椭圆 20"/>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2" name="任意多边形: 形状 2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 name="组合 2"/>
          <p:cNvGrpSpPr/>
          <p:nvPr/>
        </p:nvGrpSpPr>
        <p:grpSpPr>
          <a:xfrm>
            <a:off x="982251" y="1652588"/>
            <a:ext cx="2859409" cy="4563676"/>
            <a:chOff x="898431" y="1652587"/>
            <a:chExt cx="2859409" cy="4563676"/>
          </a:xfrm>
        </p:grpSpPr>
        <p:sp>
          <p:nvSpPr>
            <p:cNvPr id="28" name="矩形 27"/>
            <p:cNvSpPr/>
            <p:nvPr/>
          </p:nvSpPr>
          <p:spPr>
            <a:xfrm>
              <a:off x="898431" y="1693582"/>
              <a:ext cx="2859409" cy="452268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23" name="Group 19"/>
            <p:cNvGrpSpPr>
              <a:grpSpLocks noChangeAspect="1"/>
            </p:cNvGrpSpPr>
            <p:nvPr/>
          </p:nvGrpSpPr>
          <p:grpSpPr bwMode="auto">
            <a:xfrm>
              <a:off x="1846332" y="1652625"/>
              <a:ext cx="963613" cy="46038"/>
              <a:chOff x="5732" y="2308"/>
              <a:chExt cx="607" cy="29"/>
            </a:xfrm>
            <a:solidFill>
              <a:srgbClr val="1A2E52"/>
            </a:solidFill>
          </p:grpSpPr>
          <p:sp>
            <p:nvSpPr>
              <p:cNvPr id="24" name="Freeform 20"/>
              <p:cNvSpPr/>
              <p:nvPr/>
            </p:nvSpPr>
            <p:spPr bwMode="auto">
              <a:xfrm>
                <a:off x="5732" y="2308"/>
                <a:ext cx="44" cy="29"/>
              </a:xfrm>
              <a:custGeom>
                <a:avLst/>
                <a:gdLst>
                  <a:gd name="T0" fmla="*/ 11 w 21"/>
                  <a:gd name="T1" fmla="*/ 0 h 19"/>
                  <a:gd name="T2" fmla="*/ 21 w 21"/>
                  <a:gd name="T3" fmla="*/ 19 h 19"/>
                  <a:gd name="T4" fmla="*/ 0 w 21"/>
                  <a:gd name="T5" fmla="*/ 19 h 19"/>
                  <a:gd name="T6" fmla="*/ 11 w 21"/>
                  <a:gd name="T7" fmla="*/ 0 h 19"/>
                </a:gdLst>
                <a:ahLst/>
                <a:cxnLst>
                  <a:cxn ang="0">
                    <a:pos x="T0" y="T1"/>
                  </a:cxn>
                  <a:cxn ang="0">
                    <a:pos x="T2" y="T3"/>
                  </a:cxn>
                  <a:cxn ang="0">
                    <a:pos x="T4" y="T5"/>
                  </a:cxn>
                  <a:cxn ang="0">
                    <a:pos x="T6" y="T7"/>
                  </a:cxn>
                </a:cxnLst>
                <a:rect l="0" t="0" r="r" b="b"/>
                <a:pathLst>
                  <a:path w="21" h="19">
                    <a:moveTo>
                      <a:pt x="11" y="0"/>
                    </a:moveTo>
                    <a:cubicBezTo>
                      <a:pt x="16" y="0"/>
                      <a:pt x="20" y="8"/>
                      <a:pt x="21" y="19"/>
                    </a:cubicBezTo>
                    <a:cubicBezTo>
                      <a:pt x="0" y="19"/>
                      <a:pt x="0" y="19"/>
                      <a:pt x="0" y="19"/>
                    </a:cubicBezTo>
                    <a:cubicBezTo>
                      <a:pt x="2" y="8"/>
                      <a:pt x="6"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5" name="Freeform 21"/>
              <p:cNvSpPr/>
              <p:nvPr/>
            </p:nvSpPr>
            <p:spPr bwMode="auto">
              <a:xfrm>
                <a:off x="6293" y="2308"/>
                <a:ext cx="46" cy="29"/>
              </a:xfrm>
              <a:custGeom>
                <a:avLst/>
                <a:gdLst>
                  <a:gd name="T0" fmla="*/ 10 w 21"/>
                  <a:gd name="T1" fmla="*/ 0 h 19"/>
                  <a:gd name="T2" fmla="*/ 0 w 21"/>
                  <a:gd name="T3" fmla="*/ 19 h 19"/>
                  <a:gd name="T4" fmla="*/ 21 w 21"/>
                  <a:gd name="T5" fmla="*/ 19 h 19"/>
                  <a:gd name="T6" fmla="*/ 10 w 21"/>
                  <a:gd name="T7" fmla="*/ 0 h 19"/>
                </a:gdLst>
                <a:ahLst/>
                <a:cxnLst>
                  <a:cxn ang="0">
                    <a:pos x="T0" y="T1"/>
                  </a:cxn>
                  <a:cxn ang="0">
                    <a:pos x="T2" y="T3"/>
                  </a:cxn>
                  <a:cxn ang="0">
                    <a:pos x="T4" y="T5"/>
                  </a:cxn>
                  <a:cxn ang="0">
                    <a:pos x="T6" y="T7"/>
                  </a:cxn>
                </a:cxnLst>
                <a:rect l="0" t="0" r="r" b="b"/>
                <a:pathLst>
                  <a:path w="21" h="19">
                    <a:moveTo>
                      <a:pt x="10" y="0"/>
                    </a:moveTo>
                    <a:cubicBezTo>
                      <a:pt x="5" y="0"/>
                      <a:pt x="1" y="8"/>
                      <a:pt x="0" y="19"/>
                    </a:cubicBezTo>
                    <a:cubicBezTo>
                      <a:pt x="21" y="19"/>
                      <a:pt x="21" y="19"/>
                      <a:pt x="21" y="19"/>
                    </a:cubicBezTo>
                    <a:cubicBezTo>
                      <a:pt x="20" y="8"/>
                      <a:pt x="15"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7" name="Freeform 22"/>
            <p:cNvSpPr/>
            <p:nvPr/>
          </p:nvSpPr>
          <p:spPr bwMode="auto">
            <a:xfrm>
              <a:off x="1563755" y="1652587"/>
              <a:ext cx="1528763" cy="1382713"/>
            </a:xfrm>
            <a:custGeom>
              <a:avLst/>
              <a:gdLst>
                <a:gd name="T0" fmla="*/ 487 w 615"/>
                <a:gd name="T1" fmla="*/ 0 h 557"/>
                <a:gd name="T2" fmla="*/ 480 w 615"/>
                <a:gd name="T3" fmla="*/ 19 h 557"/>
                <a:gd name="T4" fmla="*/ 480 w 615"/>
                <a:gd name="T5" fmla="*/ 289 h 557"/>
                <a:gd name="T6" fmla="*/ 513 w 615"/>
                <a:gd name="T7" fmla="*/ 322 h 557"/>
                <a:gd name="T8" fmla="*/ 609 w 615"/>
                <a:gd name="T9" fmla="*/ 322 h 557"/>
                <a:gd name="T10" fmla="*/ 614 w 615"/>
                <a:gd name="T11" fmla="*/ 326 h 557"/>
                <a:gd name="T12" fmla="*/ 612 w 615"/>
                <a:gd name="T13" fmla="*/ 332 h 557"/>
                <a:gd name="T14" fmla="*/ 355 w 615"/>
                <a:gd name="T15" fmla="*/ 541 h 557"/>
                <a:gd name="T16" fmla="*/ 307 w 615"/>
                <a:gd name="T17" fmla="*/ 556 h 557"/>
                <a:gd name="T18" fmla="*/ 261 w 615"/>
                <a:gd name="T19" fmla="*/ 541 h 557"/>
                <a:gd name="T20" fmla="*/ 3 w 615"/>
                <a:gd name="T21" fmla="*/ 332 h 557"/>
                <a:gd name="T22" fmla="*/ 1 w 615"/>
                <a:gd name="T23" fmla="*/ 326 h 557"/>
                <a:gd name="T24" fmla="*/ 6 w 615"/>
                <a:gd name="T25" fmla="*/ 322 h 557"/>
                <a:gd name="T26" fmla="*/ 103 w 615"/>
                <a:gd name="T27" fmla="*/ 322 h 557"/>
                <a:gd name="T28" fmla="*/ 136 w 615"/>
                <a:gd name="T29" fmla="*/ 289 h 557"/>
                <a:gd name="T30" fmla="*/ 136 w 615"/>
                <a:gd name="T31" fmla="*/ 19 h 557"/>
                <a:gd name="T32" fmla="*/ 129 w 615"/>
                <a:gd name="T33" fmla="*/ 0 h 557"/>
                <a:gd name="T34" fmla="*/ 308 w 615"/>
                <a:gd name="T35" fmla="*/ 0 h 557"/>
                <a:gd name="T36" fmla="*/ 308 w 615"/>
                <a:gd name="T37" fmla="*/ 0 h 557"/>
                <a:gd name="T38" fmla="*/ 487 w 615"/>
                <a:gd name="T39"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5" h="557">
                  <a:moveTo>
                    <a:pt x="487" y="0"/>
                  </a:moveTo>
                  <a:cubicBezTo>
                    <a:pt x="481" y="4"/>
                    <a:pt x="480" y="12"/>
                    <a:pt x="480" y="19"/>
                  </a:cubicBezTo>
                  <a:cubicBezTo>
                    <a:pt x="480" y="289"/>
                    <a:pt x="480" y="289"/>
                    <a:pt x="480" y="289"/>
                  </a:cubicBezTo>
                  <a:cubicBezTo>
                    <a:pt x="480" y="307"/>
                    <a:pt x="494" y="322"/>
                    <a:pt x="513" y="322"/>
                  </a:cubicBezTo>
                  <a:cubicBezTo>
                    <a:pt x="609" y="322"/>
                    <a:pt x="609" y="322"/>
                    <a:pt x="609" y="322"/>
                  </a:cubicBezTo>
                  <a:cubicBezTo>
                    <a:pt x="611" y="322"/>
                    <a:pt x="613" y="324"/>
                    <a:pt x="614" y="326"/>
                  </a:cubicBezTo>
                  <a:cubicBezTo>
                    <a:pt x="615" y="328"/>
                    <a:pt x="614" y="330"/>
                    <a:pt x="612" y="332"/>
                  </a:cubicBezTo>
                  <a:cubicBezTo>
                    <a:pt x="355" y="541"/>
                    <a:pt x="355" y="541"/>
                    <a:pt x="355" y="541"/>
                  </a:cubicBezTo>
                  <a:cubicBezTo>
                    <a:pt x="341" y="552"/>
                    <a:pt x="324" y="557"/>
                    <a:pt x="307" y="556"/>
                  </a:cubicBezTo>
                  <a:cubicBezTo>
                    <a:pt x="291" y="557"/>
                    <a:pt x="274" y="552"/>
                    <a:pt x="261" y="541"/>
                  </a:cubicBezTo>
                  <a:cubicBezTo>
                    <a:pt x="3" y="332"/>
                    <a:pt x="3" y="332"/>
                    <a:pt x="3" y="332"/>
                  </a:cubicBezTo>
                  <a:cubicBezTo>
                    <a:pt x="1" y="330"/>
                    <a:pt x="0" y="328"/>
                    <a:pt x="1" y="326"/>
                  </a:cubicBezTo>
                  <a:cubicBezTo>
                    <a:pt x="2" y="324"/>
                    <a:pt x="4" y="322"/>
                    <a:pt x="6" y="322"/>
                  </a:cubicBezTo>
                  <a:cubicBezTo>
                    <a:pt x="103" y="322"/>
                    <a:pt x="103" y="322"/>
                    <a:pt x="103" y="322"/>
                  </a:cubicBezTo>
                  <a:cubicBezTo>
                    <a:pt x="121" y="322"/>
                    <a:pt x="136" y="307"/>
                    <a:pt x="136" y="289"/>
                  </a:cubicBezTo>
                  <a:cubicBezTo>
                    <a:pt x="136" y="19"/>
                    <a:pt x="136" y="19"/>
                    <a:pt x="136" y="19"/>
                  </a:cubicBezTo>
                  <a:cubicBezTo>
                    <a:pt x="135" y="12"/>
                    <a:pt x="134" y="4"/>
                    <a:pt x="129" y="0"/>
                  </a:cubicBezTo>
                  <a:cubicBezTo>
                    <a:pt x="308" y="0"/>
                    <a:pt x="308" y="0"/>
                    <a:pt x="308" y="0"/>
                  </a:cubicBezTo>
                  <a:cubicBezTo>
                    <a:pt x="308" y="0"/>
                    <a:pt x="308" y="0"/>
                    <a:pt x="308" y="0"/>
                  </a:cubicBezTo>
                  <a:lnTo>
                    <a:pt x="487" y="0"/>
                  </a:lnTo>
                  <a:close/>
                </a:path>
              </a:pathLst>
            </a:custGeom>
            <a:solidFill>
              <a:srgbClr val="294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31" name="Group 24"/>
          <p:cNvGrpSpPr>
            <a:grpSpLocks noChangeAspect="1"/>
          </p:cNvGrpSpPr>
          <p:nvPr/>
        </p:nvGrpSpPr>
        <p:grpSpPr bwMode="auto">
          <a:xfrm>
            <a:off x="2171877" y="1907495"/>
            <a:ext cx="502743" cy="664314"/>
            <a:chOff x="1045" y="-110"/>
            <a:chExt cx="2147" cy="2837"/>
          </a:xfrm>
          <a:solidFill>
            <a:schemeClr val="bg1"/>
          </a:solidFill>
        </p:grpSpPr>
        <p:sp>
          <p:nvSpPr>
            <p:cNvPr id="32" name="Freeform 25"/>
            <p:cNvSpPr>
              <a:spLocks noEditPoints="1"/>
            </p:cNvSpPr>
            <p:nvPr/>
          </p:nvSpPr>
          <p:spPr bwMode="auto">
            <a:xfrm>
              <a:off x="1045" y="-110"/>
              <a:ext cx="2147" cy="2837"/>
            </a:xfrm>
            <a:custGeom>
              <a:avLst/>
              <a:gdLst>
                <a:gd name="T0" fmla="*/ 830 w 903"/>
                <a:gd name="T1" fmla="*/ 389 h 1194"/>
                <a:gd name="T2" fmla="*/ 792 w 903"/>
                <a:gd name="T3" fmla="*/ 389 h 1194"/>
                <a:gd name="T4" fmla="*/ 606 w 903"/>
                <a:gd name="T5" fmla="*/ 389 h 1194"/>
                <a:gd name="T6" fmla="*/ 514 w 903"/>
                <a:gd name="T7" fmla="*/ 297 h 1194"/>
                <a:gd name="T8" fmla="*/ 514 w 903"/>
                <a:gd name="T9" fmla="*/ 97 h 1194"/>
                <a:gd name="T10" fmla="*/ 514 w 903"/>
                <a:gd name="T11" fmla="*/ 74 h 1194"/>
                <a:gd name="T12" fmla="*/ 492 w 903"/>
                <a:gd name="T13" fmla="*/ 73 h 1194"/>
                <a:gd name="T14" fmla="*/ 104 w 903"/>
                <a:gd name="T15" fmla="*/ 73 h 1194"/>
                <a:gd name="T16" fmla="*/ 72 w 903"/>
                <a:gd name="T17" fmla="*/ 106 h 1194"/>
                <a:gd name="T18" fmla="*/ 72 w 903"/>
                <a:gd name="T19" fmla="*/ 1088 h 1194"/>
                <a:gd name="T20" fmla="*/ 104 w 903"/>
                <a:gd name="T21" fmla="*/ 1120 h 1194"/>
                <a:gd name="T22" fmla="*/ 358 w 903"/>
                <a:gd name="T23" fmla="*/ 1121 h 1194"/>
                <a:gd name="T24" fmla="*/ 385 w 903"/>
                <a:gd name="T25" fmla="*/ 1127 h 1194"/>
                <a:gd name="T26" fmla="*/ 401 w 903"/>
                <a:gd name="T27" fmla="*/ 1164 h 1194"/>
                <a:gd name="T28" fmla="*/ 368 w 903"/>
                <a:gd name="T29" fmla="*/ 1193 h 1194"/>
                <a:gd name="T30" fmla="*/ 84 w 903"/>
                <a:gd name="T31" fmla="*/ 1192 h 1194"/>
                <a:gd name="T32" fmla="*/ 3 w 903"/>
                <a:gd name="T33" fmla="*/ 1121 h 1194"/>
                <a:gd name="T34" fmla="*/ 0 w 903"/>
                <a:gd name="T35" fmla="*/ 1093 h 1194"/>
                <a:gd name="T36" fmla="*/ 0 w 903"/>
                <a:gd name="T37" fmla="*/ 101 h 1194"/>
                <a:gd name="T38" fmla="*/ 73 w 903"/>
                <a:gd name="T39" fmla="*/ 3 h 1194"/>
                <a:gd name="T40" fmla="*/ 97 w 903"/>
                <a:gd name="T41" fmla="*/ 1 h 1194"/>
                <a:gd name="T42" fmla="*/ 521 w 903"/>
                <a:gd name="T43" fmla="*/ 0 h 1194"/>
                <a:gd name="T44" fmla="*/ 595 w 903"/>
                <a:gd name="T45" fmla="*/ 30 h 1194"/>
                <a:gd name="T46" fmla="*/ 872 w 903"/>
                <a:gd name="T47" fmla="*/ 307 h 1194"/>
                <a:gd name="T48" fmla="*/ 902 w 903"/>
                <a:gd name="T49" fmla="*/ 377 h 1194"/>
                <a:gd name="T50" fmla="*/ 902 w 903"/>
                <a:gd name="T51" fmla="*/ 653 h 1194"/>
                <a:gd name="T52" fmla="*/ 865 w 903"/>
                <a:gd name="T53" fmla="*/ 693 h 1194"/>
                <a:gd name="T54" fmla="*/ 830 w 903"/>
                <a:gd name="T55" fmla="*/ 652 h 1194"/>
                <a:gd name="T56" fmla="*/ 830 w 903"/>
                <a:gd name="T57" fmla="*/ 636 h 1194"/>
                <a:gd name="T58" fmla="*/ 830 w 903"/>
                <a:gd name="T59" fmla="*/ 412 h 1194"/>
                <a:gd name="T60" fmla="*/ 830 w 903"/>
                <a:gd name="T61" fmla="*/ 389 h 1194"/>
                <a:gd name="T62" fmla="*/ 770 w 903"/>
                <a:gd name="T63" fmla="*/ 317 h 1194"/>
                <a:gd name="T64" fmla="*/ 587 w 903"/>
                <a:gd name="T65" fmla="*/ 132 h 1194"/>
                <a:gd name="T66" fmla="*/ 588 w 903"/>
                <a:gd name="T67" fmla="*/ 298 h 1194"/>
                <a:gd name="T68" fmla="*/ 606 w 903"/>
                <a:gd name="T69" fmla="*/ 316 h 1194"/>
                <a:gd name="T70" fmla="*/ 770 w 903"/>
                <a:gd name="T71" fmla="*/ 317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3" h="1194">
                  <a:moveTo>
                    <a:pt x="830" y="389"/>
                  </a:moveTo>
                  <a:cubicBezTo>
                    <a:pt x="816" y="389"/>
                    <a:pt x="804" y="389"/>
                    <a:pt x="792" y="389"/>
                  </a:cubicBezTo>
                  <a:cubicBezTo>
                    <a:pt x="730" y="389"/>
                    <a:pt x="668" y="389"/>
                    <a:pt x="606" y="389"/>
                  </a:cubicBezTo>
                  <a:cubicBezTo>
                    <a:pt x="553" y="388"/>
                    <a:pt x="515" y="350"/>
                    <a:pt x="514" y="297"/>
                  </a:cubicBezTo>
                  <a:cubicBezTo>
                    <a:pt x="514" y="230"/>
                    <a:pt x="514" y="163"/>
                    <a:pt x="514" y="97"/>
                  </a:cubicBezTo>
                  <a:cubicBezTo>
                    <a:pt x="514" y="89"/>
                    <a:pt x="514" y="82"/>
                    <a:pt x="514" y="74"/>
                  </a:cubicBezTo>
                  <a:cubicBezTo>
                    <a:pt x="505" y="73"/>
                    <a:pt x="499" y="73"/>
                    <a:pt x="492" y="73"/>
                  </a:cubicBezTo>
                  <a:cubicBezTo>
                    <a:pt x="363" y="73"/>
                    <a:pt x="234" y="73"/>
                    <a:pt x="104" y="73"/>
                  </a:cubicBezTo>
                  <a:cubicBezTo>
                    <a:pt x="78" y="73"/>
                    <a:pt x="72" y="79"/>
                    <a:pt x="72" y="106"/>
                  </a:cubicBezTo>
                  <a:cubicBezTo>
                    <a:pt x="72" y="433"/>
                    <a:pt x="72" y="760"/>
                    <a:pt x="72" y="1088"/>
                  </a:cubicBezTo>
                  <a:cubicBezTo>
                    <a:pt x="72" y="1115"/>
                    <a:pt x="78" y="1120"/>
                    <a:pt x="104" y="1120"/>
                  </a:cubicBezTo>
                  <a:cubicBezTo>
                    <a:pt x="189" y="1121"/>
                    <a:pt x="274" y="1120"/>
                    <a:pt x="358" y="1121"/>
                  </a:cubicBezTo>
                  <a:cubicBezTo>
                    <a:pt x="367" y="1121"/>
                    <a:pt x="377" y="1122"/>
                    <a:pt x="385" y="1127"/>
                  </a:cubicBezTo>
                  <a:cubicBezTo>
                    <a:pt x="399" y="1134"/>
                    <a:pt x="405" y="1148"/>
                    <a:pt x="401" y="1164"/>
                  </a:cubicBezTo>
                  <a:cubicBezTo>
                    <a:pt x="397" y="1181"/>
                    <a:pt x="386" y="1192"/>
                    <a:pt x="368" y="1193"/>
                  </a:cubicBezTo>
                  <a:cubicBezTo>
                    <a:pt x="273" y="1193"/>
                    <a:pt x="178" y="1194"/>
                    <a:pt x="84" y="1192"/>
                  </a:cubicBezTo>
                  <a:cubicBezTo>
                    <a:pt x="45" y="1192"/>
                    <a:pt x="11" y="1159"/>
                    <a:pt x="3" y="1121"/>
                  </a:cubicBezTo>
                  <a:cubicBezTo>
                    <a:pt x="1" y="1112"/>
                    <a:pt x="0" y="1102"/>
                    <a:pt x="0" y="1093"/>
                  </a:cubicBezTo>
                  <a:cubicBezTo>
                    <a:pt x="0" y="762"/>
                    <a:pt x="0" y="432"/>
                    <a:pt x="0" y="101"/>
                  </a:cubicBezTo>
                  <a:cubicBezTo>
                    <a:pt x="0" y="49"/>
                    <a:pt x="26" y="15"/>
                    <a:pt x="73" y="3"/>
                  </a:cubicBezTo>
                  <a:cubicBezTo>
                    <a:pt x="81" y="1"/>
                    <a:pt x="89" y="1"/>
                    <a:pt x="97" y="1"/>
                  </a:cubicBezTo>
                  <a:cubicBezTo>
                    <a:pt x="238" y="0"/>
                    <a:pt x="380" y="1"/>
                    <a:pt x="521" y="0"/>
                  </a:cubicBezTo>
                  <a:cubicBezTo>
                    <a:pt x="550" y="0"/>
                    <a:pt x="574" y="10"/>
                    <a:pt x="595" y="30"/>
                  </a:cubicBezTo>
                  <a:cubicBezTo>
                    <a:pt x="687" y="123"/>
                    <a:pt x="779" y="215"/>
                    <a:pt x="872" y="307"/>
                  </a:cubicBezTo>
                  <a:cubicBezTo>
                    <a:pt x="891" y="327"/>
                    <a:pt x="902" y="350"/>
                    <a:pt x="902" y="377"/>
                  </a:cubicBezTo>
                  <a:cubicBezTo>
                    <a:pt x="902" y="469"/>
                    <a:pt x="903" y="561"/>
                    <a:pt x="902" y="653"/>
                  </a:cubicBezTo>
                  <a:cubicBezTo>
                    <a:pt x="902" y="678"/>
                    <a:pt x="887" y="694"/>
                    <a:pt x="865" y="693"/>
                  </a:cubicBezTo>
                  <a:cubicBezTo>
                    <a:pt x="844" y="692"/>
                    <a:pt x="831" y="677"/>
                    <a:pt x="830" y="652"/>
                  </a:cubicBezTo>
                  <a:cubicBezTo>
                    <a:pt x="830" y="647"/>
                    <a:pt x="830" y="641"/>
                    <a:pt x="830" y="636"/>
                  </a:cubicBezTo>
                  <a:cubicBezTo>
                    <a:pt x="830" y="561"/>
                    <a:pt x="830" y="487"/>
                    <a:pt x="830" y="412"/>
                  </a:cubicBezTo>
                  <a:cubicBezTo>
                    <a:pt x="830" y="405"/>
                    <a:pt x="830" y="398"/>
                    <a:pt x="830" y="389"/>
                  </a:cubicBezTo>
                  <a:close/>
                  <a:moveTo>
                    <a:pt x="770" y="317"/>
                  </a:moveTo>
                  <a:cubicBezTo>
                    <a:pt x="709" y="255"/>
                    <a:pt x="648" y="194"/>
                    <a:pt x="587" y="132"/>
                  </a:cubicBezTo>
                  <a:cubicBezTo>
                    <a:pt x="587" y="186"/>
                    <a:pt x="586" y="242"/>
                    <a:pt x="588" y="298"/>
                  </a:cubicBezTo>
                  <a:cubicBezTo>
                    <a:pt x="588" y="304"/>
                    <a:pt x="599" y="316"/>
                    <a:pt x="606" y="316"/>
                  </a:cubicBezTo>
                  <a:cubicBezTo>
                    <a:pt x="661" y="317"/>
                    <a:pt x="717" y="317"/>
                    <a:pt x="770"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3" name="Freeform 26"/>
            <p:cNvSpPr>
              <a:spLocks noEditPoints="1"/>
            </p:cNvSpPr>
            <p:nvPr/>
          </p:nvSpPr>
          <p:spPr bwMode="auto">
            <a:xfrm>
              <a:off x="1979" y="1479"/>
              <a:ext cx="1153" cy="1205"/>
            </a:xfrm>
            <a:custGeom>
              <a:avLst/>
              <a:gdLst>
                <a:gd name="T0" fmla="*/ 376 w 485"/>
                <a:gd name="T1" fmla="*/ 353 h 507"/>
                <a:gd name="T2" fmla="*/ 463 w 485"/>
                <a:gd name="T3" fmla="*/ 439 h 507"/>
                <a:gd name="T4" fmla="*/ 451 w 485"/>
                <a:gd name="T5" fmla="*/ 502 h 507"/>
                <a:gd name="T6" fmla="*/ 412 w 485"/>
                <a:gd name="T7" fmla="*/ 489 h 507"/>
                <a:gd name="T8" fmla="*/ 336 w 485"/>
                <a:gd name="T9" fmla="*/ 413 h 507"/>
                <a:gd name="T10" fmla="*/ 308 w 485"/>
                <a:gd name="T11" fmla="*/ 409 h 507"/>
                <a:gd name="T12" fmla="*/ 4 w 485"/>
                <a:gd name="T13" fmla="*/ 230 h 507"/>
                <a:gd name="T14" fmla="*/ 247 w 485"/>
                <a:gd name="T15" fmla="*/ 22 h 507"/>
                <a:gd name="T16" fmla="*/ 380 w 485"/>
                <a:gd name="T17" fmla="*/ 345 h 507"/>
                <a:gd name="T18" fmla="*/ 376 w 485"/>
                <a:gd name="T19" fmla="*/ 353 h 507"/>
                <a:gd name="T20" fmla="*/ 346 w 485"/>
                <a:gd name="T21" fmla="*/ 226 h 507"/>
                <a:gd name="T22" fmla="*/ 211 w 485"/>
                <a:gd name="T23" fmla="*/ 91 h 507"/>
                <a:gd name="T24" fmla="*/ 75 w 485"/>
                <a:gd name="T25" fmla="*/ 225 h 507"/>
                <a:gd name="T26" fmla="*/ 212 w 485"/>
                <a:gd name="T27" fmla="*/ 361 h 507"/>
                <a:gd name="T28" fmla="*/ 346 w 485"/>
                <a:gd name="T29" fmla="*/ 22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5" h="507">
                  <a:moveTo>
                    <a:pt x="376" y="353"/>
                  </a:moveTo>
                  <a:cubicBezTo>
                    <a:pt x="406" y="382"/>
                    <a:pt x="435" y="410"/>
                    <a:pt x="463" y="439"/>
                  </a:cubicBezTo>
                  <a:cubicBezTo>
                    <a:pt x="485" y="461"/>
                    <a:pt x="479" y="492"/>
                    <a:pt x="451" y="502"/>
                  </a:cubicBezTo>
                  <a:cubicBezTo>
                    <a:pt x="435" y="507"/>
                    <a:pt x="422" y="500"/>
                    <a:pt x="412" y="489"/>
                  </a:cubicBezTo>
                  <a:cubicBezTo>
                    <a:pt x="386" y="464"/>
                    <a:pt x="360" y="439"/>
                    <a:pt x="336" y="413"/>
                  </a:cubicBezTo>
                  <a:cubicBezTo>
                    <a:pt x="327" y="404"/>
                    <a:pt x="320" y="403"/>
                    <a:pt x="308" y="409"/>
                  </a:cubicBezTo>
                  <a:cubicBezTo>
                    <a:pt x="169" y="480"/>
                    <a:pt x="8" y="387"/>
                    <a:pt x="4" y="230"/>
                  </a:cubicBezTo>
                  <a:cubicBezTo>
                    <a:pt x="0" y="92"/>
                    <a:pt x="124" y="0"/>
                    <a:pt x="247" y="22"/>
                  </a:cubicBezTo>
                  <a:cubicBezTo>
                    <a:pt x="393" y="47"/>
                    <a:pt x="470" y="217"/>
                    <a:pt x="380" y="345"/>
                  </a:cubicBezTo>
                  <a:cubicBezTo>
                    <a:pt x="379" y="346"/>
                    <a:pt x="379" y="348"/>
                    <a:pt x="376" y="353"/>
                  </a:cubicBezTo>
                  <a:close/>
                  <a:moveTo>
                    <a:pt x="346" y="226"/>
                  </a:moveTo>
                  <a:cubicBezTo>
                    <a:pt x="347" y="151"/>
                    <a:pt x="287" y="91"/>
                    <a:pt x="211" y="91"/>
                  </a:cubicBezTo>
                  <a:cubicBezTo>
                    <a:pt x="137" y="91"/>
                    <a:pt x="76" y="151"/>
                    <a:pt x="75" y="225"/>
                  </a:cubicBezTo>
                  <a:cubicBezTo>
                    <a:pt x="75" y="299"/>
                    <a:pt x="137" y="362"/>
                    <a:pt x="212" y="361"/>
                  </a:cubicBezTo>
                  <a:cubicBezTo>
                    <a:pt x="286" y="361"/>
                    <a:pt x="346" y="301"/>
                    <a:pt x="346" y="2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4" name="Freeform 27"/>
            <p:cNvSpPr/>
            <p:nvPr/>
          </p:nvSpPr>
          <p:spPr bwMode="auto">
            <a:xfrm>
              <a:off x="1425" y="1078"/>
              <a:ext cx="1384" cy="173"/>
            </a:xfrm>
            <a:custGeom>
              <a:avLst/>
              <a:gdLst>
                <a:gd name="T0" fmla="*/ 293 w 582"/>
                <a:gd name="T1" fmla="*/ 1 h 73"/>
                <a:gd name="T2" fmla="*/ 537 w 582"/>
                <a:gd name="T3" fmla="*/ 1 h 73"/>
                <a:gd name="T4" fmla="*/ 582 w 582"/>
                <a:gd name="T5" fmla="*/ 37 h 73"/>
                <a:gd name="T6" fmla="*/ 538 w 582"/>
                <a:gd name="T7" fmla="*/ 73 h 73"/>
                <a:gd name="T8" fmla="*/ 44 w 582"/>
                <a:gd name="T9" fmla="*/ 73 h 73"/>
                <a:gd name="T10" fmla="*/ 0 w 582"/>
                <a:gd name="T11" fmla="*/ 37 h 73"/>
                <a:gd name="T12" fmla="*/ 43 w 582"/>
                <a:gd name="T13" fmla="*/ 1 h 73"/>
                <a:gd name="T14" fmla="*/ 293 w 582"/>
                <a:gd name="T15" fmla="*/ 1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2" h="73">
                  <a:moveTo>
                    <a:pt x="293" y="1"/>
                  </a:moveTo>
                  <a:cubicBezTo>
                    <a:pt x="374" y="1"/>
                    <a:pt x="456" y="0"/>
                    <a:pt x="537" y="1"/>
                  </a:cubicBezTo>
                  <a:cubicBezTo>
                    <a:pt x="565" y="1"/>
                    <a:pt x="582" y="15"/>
                    <a:pt x="582" y="37"/>
                  </a:cubicBezTo>
                  <a:cubicBezTo>
                    <a:pt x="582" y="59"/>
                    <a:pt x="565" y="73"/>
                    <a:pt x="538" y="73"/>
                  </a:cubicBezTo>
                  <a:cubicBezTo>
                    <a:pt x="373" y="73"/>
                    <a:pt x="209" y="73"/>
                    <a:pt x="44" y="73"/>
                  </a:cubicBezTo>
                  <a:cubicBezTo>
                    <a:pt x="17" y="73"/>
                    <a:pt x="0" y="59"/>
                    <a:pt x="0" y="37"/>
                  </a:cubicBezTo>
                  <a:cubicBezTo>
                    <a:pt x="0" y="15"/>
                    <a:pt x="16" y="1"/>
                    <a:pt x="43" y="1"/>
                  </a:cubicBezTo>
                  <a:cubicBezTo>
                    <a:pt x="126" y="0"/>
                    <a:pt x="210" y="1"/>
                    <a:pt x="2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5" name="Freeform 28"/>
            <p:cNvSpPr/>
            <p:nvPr/>
          </p:nvSpPr>
          <p:spPr bwMode="auto">
            <a:xfrm>
              <a:off x="1425" y="586"/>
              <a:ext cx="656" cy="173"/>
            </a:xfrm>
            <a:custGeom>
              <a:avLst/>
              <a:gdLst>
                <a:gd name="T0" fmla="*/ 137 w 276"/>
                <a:gd name="T1" fmla="*/ 73 h 73"/>
                <a:gd name="T2" fmla="*/ 40 w 276"/>
                <a:gd name="T3" fmla="*/ 73 h 73"/>
                <a:gd name="T4" fmla="*/ 0 w 276"/>
                <a:gd name="T5" fmla="*/ 37 h 73"/>
                <a:gd name="T6" fmla="*/ 37 w 276"/>
                <a:gd name="T7" fmla="*/ 1 h 73"/>
                <a:gd name="T8" fmla="*/ 239 w 276"/>
                <a:gd name="T9" fmla="*/ 1 h 73"/>
                <a:gd name="T10" fmla="*/ 275 w 276"/>
                <a:gd name="T11" fmla="*/ 39 h 73"/>
                <a:gd name="T12" fmla="*/ 237 w 276"/>
                <a:gd name="T13" fmla="*/ 73 h 73"/>
                <a:gd name="T14" fmla="*/ 137 w 276"/>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73">
                  <a:moveTo>
                    <a:pt x="137" y="73"/>
                  </a:moveTo>
                  <a:cubicBezTo>
                    <a:pt x="105" y="73"/>
                    <a:pt x="72" y="73"/>
                    <a:pt x="40" y="73"/>
                  </a:cubicBezTo>
                  <a:cubicBezTo>
                    <a:pt x="16" y="72"/>
                    <a:pt x="0" y="57"/>
                    <a:pt x="0" y="37"/>
                  </a:cubicBezTo>
                  <a:cubicBezTo>
                    <a:pt x="0" y="18"/>
                    <a:pt x="15" y="1"/>
                    <a:pt x="37" y="1"/>
                  </a:cubicBezTo>
                  <a:cubicBezTo>
                    <a:pt x="104" y="0"/>
                    <a:pt x="172" y="0"/>
                    <a:pt x="239" y="1"/>
                  </a:cubicBezTo>
                  <a:cubicBezTo>
                    <a:pt x="262" y="1"/>
                    <a:pt x="276" y="17"/>
                    <a:pt x="275" y="39"/>
                  </a:cubicBezTo>
                  <a:cubicBezTo>
                    <a:pt x="275" y="60"/>
                    <a:pt x="261" y="72"/>
                    <a:pt x="237" y="73"/>
                  </a:cubicBezTo>
                  <a:cubicBezTo>
                    <a:pt x="204" y="73"/>
                    <a:pt x="170" y="73"/>
                    <a:pt x="137"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6" name="Freeform 29"/>
            <p:cNvSpPr/>
            <p:nvPr/>
          </p:nvSpPr>
          <p:spPr bwMode="auto">
            <a:xfrm>
              <a:off x="1423" y="1569"/>
              <a:ext cx="544" cy="176"/>
            </a:xfrm>
            <a:custGeom>
              <a:avLst/>
              <a:gdLst>
                <a:gd name="T0" fmla="*/ 116 w 229"/>
                <a:gd name="T1" fmla="*/ 1 h 74"/>
                <a:gd name="T2" fmla="*/ 190 w 229"/>
                <a:gd name="T3" fmla="*/ 1 h 74"/>
                <a:gd name="T4" fmla="*/ 228 w 229"/>
                <a:gd name="T5" fmla="*/ 35 h 74"/>
                <a:gd name="T6" fmla="*/ 191 w 229"/>
                <a:gd name="T7" fmla="*/ 73 h 74"/>
                <a:gd name="T8" fmla="*/ 39 w 229"/>
                <a:gd name="T9" fmla="*/ 73 h 74"/>
                <a:gd name="T10" fmla="*/ 1 w 229"/>
                <a:gd name="T11" fmla="*/ 35 h 74"/>
                <a:gd name="T12" fmla="*/ 40 w 229"/>
                <a:gd name="T13" fmla="*/ 1 h 74"/>
                <a:gd name="T14" fmla="*/ 116 w 229"/>
                <a:gd name="T15" fmla="*/ 1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74">
                  <a:moveTo>
                    <a:pt x="116" y="1"/>
                  </a:moveTo>
                  <a:cubicBezTo>
                    <a:pt x="141" y="1"/>
                    <a:pt x="165" y="0"/>
                    <a:pt x="190" y="1"/>
                  </a:cubicBezTo>
                  <a:cubicBezTo>
                    <a:pt x="213" y="1"/>
                    <a:pt x="228" y="15"/>
                    <a:pt x="228" y="35"/>
                  </a:cubicBezTo>
                  <a:cubicBezTo>
                    <a:pt x="229" y="56"/>
                    <a:pt x="214" y="73"/>
                    <a:pt x="191" y="73"/>
                  </a:cubicBezTo>
                  <a:cubicBezTo>
                    <a:pt x="140" y="74"/>
                    <a:pt x="89" y="74"/>
                    <a:pt x="39" y="73"/>
                  </a:cubicBezTo>
                  <a:cubicBezTo>
                    <a:pt x="16" y="73"/>
                    <a:pt x="0" y="55"/>
                    <a:pt x="1" y="35"/>
                  </a:cubicBezTo>
                  <a:cubicBezTo>
                    <a:pt x="2" y="15"/>
                    <a:pt x="17" y="1"/>
                    <a:pt x="40" y="1"/>
                  </a:cubicBezTo>
                  <a:cubicBezTo>
                    <a:pt x="65" y="0"/>
                    <a:pt x="91" y="1"/>
                    <a:pt x="1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7" name="Freeform 30"/>
            <p:cNvSpPr/>
            <p:nvPr/>
          </p:nvSpPr>
          <p:spPr bwMode="auto">
            <a:xfrm>
              <a:off x="1423" y="2057"/>
              <a:ext cx="404" cy="175"/>
            </a:xfrm>
            <a:custGeom>
              <a:avLst/>
              <a:gdLst>
                <a:gd name="T0" fmla="*/ 83 w 170"/>
                <a:gd name="T1" fmla="*/ 74 h 74"/>
                <a:gd name="T2" fmla="*/ 38 w 170"/>
                <a:gd name="T3" fmla="*/ 73 h 74"/>
                <a:gd name="T4" fmla="*/ 1 w 170"/>
                <a:gd name="T5" fmla="*/ 39 h 74"/>
                <a:gd name="T6" fmla="*/ 34 w 170"/>
                <a:gd name="T7" fmla="*/ 2 h 74"/>
                <a:gd name="T8" fmla="*/ 137 w 170"/>
                <a:gd name="T9" fmla="*/ 2 h 74"/>
                <a:gd name="T10" fmla="*/ 169 w 170"/>
                <a:gd name="T11" fmla="*/ 41 h 74"/>
                <a:gd name="T12" fmla="*/ 133 w 170"/>
                <a:gd name="T13" fmla="*/ 73 h 74"/>
                <a:gd name="T14" fmla="*/ 83 w 170"/>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74">
                  <a:moveTo>
                    <a:pt x="83" y="74"/>
                  </a:moveTo>
                  <a:cubicBezTo>
                    <a:pt x="68" y="74"/>
                    <a:pt x="53" y="74"/>
                    <a:pt x="38" y="73"/>
                  </a:cubicBezTo>
                  <a:cubicBezTo>
                    <a:pt x="17" y="73"/>
                    <a:pt x="2" y="58"/>
                    <a:pt x="1" y="39"/>
                  </a:cubicBezTo>
                  <a:cubicBezTo>
                    <a:pt x="0" y="21"/>
                    <a:pt x="14" y="3"/>
                    <a:pt x="34" y="2"/>
                  </a:cubicBezTo>
                  <a:cubicBezTo>
                    <a:pt x="68" y="1"/>
                    <a:pt x="103" y="0"/>
                    <a:pt x="137" y="2"/>
                  </a:cubicBezTo>
                  <a:cubicBezTo>
                    <a:pt x="158" y="3"/>
                    <a:pt x="170" y="20"/>
                    <a:pt x="169" y="41"/>
                  </a:cubicBezTo>
                  <a:cubicBezTo>
                    <a:pt x="168" y="60"/>
                    <a:pt x="154" y="73"/>
                    <a:pt x="133" y="73"/>
                  </a:cubicBezTo>
                  <a:cubicBezTo>
                    <a:pt x="117" y="74"/>
                    <a:pt x="100" y="74"/>
                    <a:pt x="8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38" name="文本框 37"/>
          <p:cNvSpPr txBox="1"/>
          <p:nvPr/>
        </p:nvSpPr>
        <p:spPr>
          <a:xfrm>
            <a:off x="1262642" y="3242577"/>
            <a:ext cx="2359497" cy="2515235"/>
          </a:xfrm>
          <a:prstGeom prst="rect">
            <a:avLst/>
          </a:prstGeom>
          <a:noFill/>
        </p:spPr>
        <p:txBody>
          <a:bodyPr wrap="square">
            <a:spAutoFit/>
          </a:bodyPr>
          <a:lstStyle/>
          <a:p>
            <a:pPr algn="just">
              <a:lnSpc>
                <a:spcPct val="125000"/>
              </a:lnSpc>
            </a:pPr>
            <a:r>
              <a:rPr lang="zh-CN" altLang="en-US"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Pairs </a:t>
            </a:r>
            <a:r>
              <a:rPr lang="en-US" altLang="zh-CN"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T</a:t>
            </a:r>
            <a:r>
              <a:rPr lang="zh-CN" altLang="en-US"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rading</a:t>
            </a:r>
            <a:r>
              <a:rPr lang="en-US" altLang="zh-CN"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a:t>
            </a:r>
            <a:endParaRPr lang="en-US" altLang="zh-CN"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endParaRPr>
          </a:p>
          <a:p>
            <a:pPr>
              <a:lnSpc>
                <a:spcPct val="125000"/>
              </a:lnSpc>
            </a:pPr>
            <a:r>
              <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i</a:t>
            </a:r>
            <a:r>
              <a:rPr lang="zh-CN" altLang="en-US"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n its original form involves identifying two</a:t>
            </a:r>
            <a:r>
              <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a:t>
            </a:r>
            <a:r>
              <a:rPr lang="zh-CN" altLang="en-US"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companies which should fundamentally have </a:t>
            </a:r>
            <a:r>
              <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the </a:t>
            </a:r>
            <a:r>
              <a:rPr lang="zh-CN" altLang="en-US"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very similar businesses.</a:t>
            </a:r>
            <a:endParaRPr lang="zh-CN" altLang="en-US"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46" name="组合 45"/>
          <p:cNvGrpSpPr/>
          <p:nvPr/>
        </p:nvGrpSpPr>
        <p:grpSpPr>
          <a:xfrm>
            <a:off x="4673428" y="1652588"/>
            <a:ext cx="2859409" cy="4563676"/>
            <a:chOff x="898431" y="1652587"/>
            <a:chExt cx="2859409" cy="4563676"/>
          </a:xfrm>
        </p:grpSpPr>
        <p:sp>
          <p:nvSpPr>
            <p:cNvPr id="47" name="矩形 46"/>
            <p:cNvSpPr/>
            <p:nvPr/>
          </p:nvSpPr>
          <p:spPr>
            <a:xfrm>
              <a:off x="898431" y="1693582"/>
              <a:ext cx="2859409" cy="452268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48" name="Group 19"/>
            <p:cNvGrpSpPr>
              <a:grpSpLocks noChangeAspect="1"/>
            </p:cNvGrpSpPr>
            <p:nvPr/>
          </p:nvGrpSpPr>
          <p:grpSpPr bwMode="auto">
            <a:xfrm>
              <a:off x="1846332" y="1652625"/>
              <a:ext cx="963613" cy="46038"/>
              <a:chOff x="5732" y="2308"/>
              <a:chExt cx="607" cy="29"/>
            </a:xfrm>
            <a:solidFill>
              <a:srgbClr val="1A2E52"/>
            </a:solidFill>
          </p:grpSpPr>
          <p:sp>
            <p:nvSpPr>
              <p:cNvPr id="50" name="Freeform 20"/>
              <p:cNvSpPr/>
              <p:nvPr/>
            </p:nvSpPr>
            <p:spPr bwMode="auto">
              <a:xfrm>
                <a:off x="5732" y="2308"/>
                <a:ext cx="44" cy="29"/>
              </a:xfrm>
              <a:custGeom>
                <a:avLst/>
                <a:gdLst>
                  <a:gd name="T0" fmla="*/ 11 w 21"/>
                  <a:gd name="T1" fmla="*/ 0 h 19"/>
                  <a:gd name="T2" fmla="*/ 21 w 21"/>
                  <a:gd name="T3" fmla="*/ 19 h 19"/>
                  <a:gd name="T4" fmla="*/ 0 w 21"/>
                  <a:gd name="T5" fmla="*/ 19 h 19"/>
                  <a:gd name="T6" fmla="*/ 11 w 21"/>
                  <a:gd name="T7" fmla="*/ 0 h 19"/>
                </a:gdLst>
                <a:ahLst/>
                <a:cxnLst>
                  <a:cxn ang="0">
                    <a:pos x="T0" y="T1"/>
                  </a:cxn>
                  <a:cxn ang="0">
                    <a:pos x="T2" y="T3"/>
                  </a:cxn>
                  <a:cxn ang="0">
                    <a:pos x="T4" y="T5"/>
                  </a:cxn>
                  <a:cxn ang="0">
                    <a:pos x="T6" y="T7"/>
                  </a:cxn>
                </a:cxnLst>
                <a:rect l="0" t="0" r="r" b="b"/>
                <a:pathLst>
                  <a:path w="21" h="19">
                    <a:moveTo>
                      <a:pt x="11" y="0"/>
                    </a:moveTo>
                    <a:cubicBezTo>
                      <a:pt x="16" y="0"/>
                      <a:pt x="20" y="8"/>
                      <a:pt x="21" y="19"/>
                    </a:cubicBezTo>
                    <a:cubicBezTo>
                      <a:pt x="0" y="19"/>
                      <a:pt x="0" y="19"/>
                      <a:pt x="0" y="19"/>
                    </a:cubicBezTo>
                    <a:cubicBezTo>
                      <a:pt x="2" y="8"/>
                      <a:pt x="6"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Freeform 21"/>
              <p:cNvSpPr/>
              <p:nvPr/>
            </p:nvSpPr>
            <p:spPr bwMode="auto">
              <a:xfrm>
                <a:off x="6293" y="2308"/>
                <a:ext cx="46" cy="29"/>
              </a:xfrm>
              <a:custGeom>
                <a:avLst/>
                <a:gdLst>
                  <a:gd name="T0" fmla="*/ 10 w 21"/>
                  <a:gd name="T1" fmla="*/ 0 h 19"/>
                  <a:gd name="T2" fmla="*/ 0 w 21"/>
                  <a:gd name="T3" fmla="*/ 19 h 19"/>
                  <a:gd name="T4" fmla="*/ 21 w 21"/>
                  <a:gd name="T5" fmla="*/ 19 h 19"/>
                  <a:gd name="T6" fmla="*/ 10 w 21"/>
                  <a:gd name="T7" fmla="*/ 0 h 19"/>
                </a:gdLst>
                <a:ahLst/>
                <a:cxnLst>
                  <a:cxn ang="0">
                    <a:pos x="T0" y="T1"/>
                  </a:cxn>
                  <a:cxn ang="0">
                    <a:pos x="T2" y="T3"/>
                  </a:cxn>
                  <a:cxn ang="0">
                    <a:pos x="T4" y="T5"/>
                  </a:cxn>
                  <a:cxn ang="0">
                    <a:pos x="T6" y="T7"/>
                  </a:cxn>
                </a:cxnLst>
                <a:rect l="0" t="0" r="r" b="b"/>
                <a:pathLst>
                  <a:path w="21" h="19">
                    <a:moveTo>
                      <a:pt x="10" y="0"/>
                    </a:moveTo>
                    <a:cubicBezTo>
                      <a:pt x="5" y="0"/>
                      <a:pt x="1" y="8"/>
                      <a:pt x="0" y="19"/>
                    </a:cubicBezTo>
                    <a:cubicBezTo>
                      <a:pt x="21" y="19"/>
                      <a:pt x="21" y="19"/>
                      <a:pt x="21" y="19"/>
                    </a:cubicBezTo>
                    <a:cubicBezTo>
                      <a:pt x="20" y="8"/>
                      <a:pt x="15"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49" name="Freeform 22"/>
            <p:cNvSpPr/>
            <p:nvPr/>
          </p:nvSpPr>
          <p:spPr bwMode="auto">
            <a:xfrm>
              <a:off x="1563755" y="1652587"/>
              <a:ext cx="1528763" cy="1382713"/>
            </a:xfrm>
            <a:custGeom>
              <a:avLst/>
              <a:gdLst>
                <a:gd name="T0" fmla="*/ 487 w 615"/>
                <a:gd name="T1" fmla="*/ 0 h 557"/>
                <a:gd name="T2" fmla="*/ 480 w 615"/>
                <a:gd name="T3" fmla="*/ 19 h 557"/>
                <a:gd name="T4" fmla="*/ 480 w 615"/>
                <a:gd name="T5" fmla="*/ 289 h 557"/>
                <a:gd name="T6" fmla="*/ 513 w 615"/>
                <a:gd name="T7" fmla="*/ 322 h 557"/>
                <a:gd name="T8" fmla="*/ 609 w 615"/>
                <a:gd name="T9" fmla="*/ 322 h 557"/>
                <a:gd name="T10" fmla="*/ 614 w 615"/>
                <a:gd name="T11" fmla="*/ 326 h 557"/>
                <a:gd name="T12" fmla="*/ 612 w 615"/>
                <a:gd name="T13" fmla="*/ 332 h 557"/>
                <a:gd name="T14" fmla="*/ 355 w 615"/>
                <a:gd name="T15" fmla="*/ 541 h 557"/>
                <a:gd name="T16" fmla="*/ 307 w 615"/>
                <a:gd name="T17" fmla="*/ 556 h 557"/>
                <a:gd name="T18" fmla="*/ 261 w 615"/>
                <a:gd name="T19" fmla="*/ 541 h 557"/>
                <a:gd name="T20" fmla="*/ 3 w 615"/>
                <a:gd name="T21" fmla="*/ 332 h 557"/>
                <a:gd name="T22" fmla="*/ 1 w 615"/>
                <a:gd name="T23" fmla="*/ 326 h 557"/>
                <a:gd name="T24" fmla="*/ 6 w 615"/>
                <a:gd name="T25" fmla="*/ 322 h 557"/>
                <a:gd name="T26" fmla="*/ 103 w 615"/>
                <a:gd name="T27" fmla="*/ 322 h 557"/>
                <a:gd name="T28" fmla="*/ 136 w 615"/>
                <a:gd name="T29" fmla="*/ 289 h 557"/>
                <a:gd name="T30" fmla="*/ 136 w 615"/>
                <a:gd name="T31" fmla="*/ 19 h 557"/>
                <a:gd name="T32" fmla="*/ 129 w 615"/>
                <a:gd name="T33" fmla="*/ 0 h 557"/>
                <a:gd name="T34" fmla="*/ 308 w 615"/>
                <a:gd name="T35" fmla="*/ 0 h 557"/>
                <a:gd name="T36" fmla="*/ 308 w 615"/>
                <a:gd name="T37" fmla="*/ 0 h 557"/>
                <a:gd name="T38" fmla="*/ 487 w 615"/>
                <a:gd name="T39"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5" h="557">
                  <a:moveTo>
                    <a:pt x="487" y="0"/>
                  </a:moveTo>
                  <a:cubicBezTo>
                    <a:pt x="481" y="4"/>
                    <a:pt x="480" y="12"/>
                    <a:pt x="480" y="19"/>
                  </a:cubicBezTo>
                  <a:cubicBezTo>
                    <a:pt x="480" y="289"/>
                    <a:pt x="480" y="289"/>
                    <a:pt x="480" y="289"/>
                  </a:cubicBezTo>
                  <a:cubicBezTo>
                    <a:pt x="480" y="307"/>
                    <a:pt x="494" y="322"/>
                    <a:pt x="513" y="322"/>
                  </a:cubicBezTo>
                  <a:cubicBezTo>
                    <a:pt x="609" y="322"/>
                    <a:pt x="609" y="322"/>
                    <a:pt x="609" y="322"/>
                  </a:cubicBezTo>
                  <a:cubicBezTo>
                    <a:pt x="611" y="322"/>
                    <a:pt x="613" y="324"/>
                    <a:pt x="614" y="326"/>
                  </a:cubicBezTo>
                  <a:cubicBezTo>
                    <a:pt x="615" y="328"/>
                    <a:pt x="614" y="330"/>
                    <a:pt x="612" y="332"/>
                  </a:cubicBezTo>
                  <a:cubicBezTo>
                    <a:pt x="355" y="541"/>
                    <a:pt x="355" y="541"/>
                    <a:pt x="355" y="541"/>
                  </a:cubicBezTo>
                  <a:cubicBezTo>
                    <a:pt x="341" y="552"/>
                    <a:pt x="324" y="557"/>
                    <a:pt x="307" y="556"/>
                  </a:cubicBezTo>
                  <a:cubicBezTo>
                    <a:pt x="291" y="557"/>
                    <a:pt x="274" y="552"/>
                    <a:pt x="261" y="541"/>
                  </a:cubicBezTo>
                  <a:cubicBezTo>
                    <a:pt x="3" y="332"/>
                    <a:pt x="3" y="332"/>
                    <a:pt x="3" y="332"/>
                  </a:cubicBezTo>
                  <a:cubicBezTo>
                    <a:pt x="1" y="330"/>
                    <a:pt x="0" y="328"/>
                    <a:pt x="1" y="326"/>
                  </a:cubicBezTo>
                  <a:cubicBezTo>
                    <a:pt x="2" y="324"/>
                    <a:pt x="4" y="322"/>
                    <a:pt x="6" y="322"/>
                  </a:cubicBezTo>
                  <a:cubicBezTo>
                    <a:pt x="103" y="322"/>
                    <a:pt x="103" y="322"/>
                    <a:pt x="103" y="322"/>
                  </a:cubicBezTo>
                  <a:cubicBezTo>
                    <a:pt x="121" y="322"/>
                    <a:pt x="136" y="307"/>
                    <a:pt x="136" y="289"/>
                  </a:cubicBezTo>
                  <a:cubicBezTo>
                    <a:pt x="136" y="19"/>
                    <a:pt x="136" y="19"/>
                    <a:pt x="136" y="19"/>
                  </a:cubicBezTo>
                  <a:cubicBezTo>
                    <a:pt x="135" y="12"/>
                    <a:pt x="134" y="4"/>
                    <a:pt x="129" y="0"/>
                  </a:cubicBezTo>
                  <a:cubicBezTo>
                    <a:pt x="308" y="0"/>
                    <a:pt x="308" y="0"/>
                    <a:pt x="308" y="0"/>
                  </a:cubicBezTo>
                  <a:cubicBezTo>
                    <a:pt x="308" y="0"/>
                    <a:pt x="308" y="0"/>
                    <a:pt x="308" y="0"/>
                  </a:cubicBezTo>
                  <a:lnTo>
                    <a:pt x="487" y="0"/>
                  </a:lnTo>
                  <a:close/>
                </a:path>
              </a:pathLst>
            </a:custGeom>
            <a:solidFill>
              <a:srgbClr val="294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59" name="文本框 58"/>
          <p:cNvSpPr txBox="1"/>
          <p:nvPr/>
        </p:nvSpPr>
        <p:spPr>
          <a:xfrm>
            <a:off x="5010334" y="3242577"/>
            <a:ext cx="2359497" cy="2861310"/>
          </a:xfrm>
          <a:prstGeom prst="rect">
            <a:avLst/>
          </a:prstGeom>
          <a:noFill/>
        </p:spPr>
        <p:txBody>
          <a:bodyPr wrap="square">
            <a:spAutoFit/>
          </a:bodyPr>
          <a:lstStyle/>
          <a:p>
            <a:pPr algn="just">
              <a:lnSpc>
                <a:spcPct val="125000"/>
              </a:lnSpc>
            </a:pPr>
            <a:r>
              <a:rPr lang="en-US" altLang="zh-CN"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A</a:t>
            </a:r>
            <a:r>
              <a:rPr lang="zh-CN" altLang="en-US"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ssumption</a:t>
            </a:r>
            <a:r>
              <a:rPr lang="en-US" altLang="zh-CN"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a:t>
            </a:r>
            <a:r>
              <a:rPr lang="zh-CN" altLang="en-US"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 </a:t>
            </a:r>
            <a:endParaRPr lang="zh-CN" altLang="en-US"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endParaRPr>
          </a:p>
          <a:p>
            <a:pPr>
              <a:lnSpc>
                <a:spcPct val="125000"/>
              </a:lnSpc>
            </a:pPr>
            <a:r>
              <a:rPr lang="zh-CN" altLang="en-US"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temporary “spread” between</a:t>
            </a:r>
            <a:r>
              <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two different instruments should </a:t>
            </a:r>
            <a:r>
              <a:rPr lang="zh-CN" altLang="en-US"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eventually converge, </a:t>
            </a:r>
            <a:r>
              <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and</a:t>
            </a:r>
            <a:r>
              <a:rPr lang="zh-CN" altLang="en-US"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we should realize a profit as the spread converges back to 0</a:t>
            </a:r>
            <a:r>
              <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a:t>
            </a:r>
            <a:endPar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62" name="组合 61"/>
          <p:cNvGrpSpPr/>
          <p:nvPr/>
        </p:nvGrpSpPr>
        <p:grpSpPr>
          <a:xfrm>
            <a:off x="8371712" y="1652588"/>
            <a:ext cx="2859409" cy="4563676"/>
            <a:chOff x="898431" y="1652587"/>
            <a:chExt cx="2859409" cy="4563676"/>
          </a:xfrm>
        </p:grpSpPr>
        <p:sp>
          <p:nvSpPr>
            <p:cNvPr id="63" name="矩形 62"/>
            <p:cNvSpPr/>
            <p:nvPr/>
          </p:nvSpPr>
          <p:spPr>
            <a:xfrm>
              <a:off x="898431" y="1693582"/>
              <a:ext cx="2859409" cy="452268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64" name="Group 19"/>
            <p:cNvGrpSpPr>
              <a:grpSpLocks noChangeAspect="1"/>
            </p:cNvGrpSpPr>
            <p:nvPr/>
          </p:nvGrpSpPr>
          <p:grpSpPr bwMode="auto">
            <a:xfrm>
              <a:off x="1846332" y="1652625"/>
              <a:ext cx="963613" cy="46038"/>
              <a:chOff x="5732" y="2308"/>
              <a:chExt cx="607" cy="29"/>
            </a:xfrm>
            <a:solidFill>
              <a:srgbClr val="1A2E52"/>
            </a:solidFill>
          </p:grpSpPr>
          <p:sp>
            <p:nvSpPr>
              <p:cNvPr id="66" name="Freeform 20"/>
              <p:cNvSpPr/>
              <p:nvPr/>
            </p:nvSpPr>
            <p:spPr bwMode="auto">
              <a:xfrm>
                <a:off x="5732" y="2308"/>
                <a:ext cx="44" cy="29"/>
              </a:xfrm>
              <a:custGeom>
                <a:avLst/>
                <a:gdLst>
                  <a:gd name="T0" fmla="*/ 11 w 21"/>
                  <a:gd name="T1" fmla="*/ 0 h 19"/>
                  <a:gd name="T2" fmla="*/ 21 w 21"/>
                  <a:gd name="T3" fmla="*/ 19 h 19"/>
                  <a:gd name="T4" fmla="*/ 0 w 21"/>
                  <a:gd name="T5" fmla="*/ 19 h 19"/>
                  <a:gd name="T6" fmla="*/ 11 w 21"/>
                  <a:gd name="T7" fmla="*/ 0 h 19"/>
                </a:gdLst>
                <a:ahLst/>
                <a:cxnLst>
                  <a:cxn ang="0">
                    <a:pos x="T0" y="T1"/>
                  </a:cxn>
                  <a:cxn ang="0">
                    <a:pos x="T2" y="T3"/>
                  </a:cxn>
                  <a:cxn ang="0">
                    <a:pos x="T4" y="T5"/>
                  </a:cxn>
                  <a:cxn ang="0">
                    <a:pos x="T6" y="T7"/>
                  </a:cxn>
                </a:cxnLst>
                <a:rect l="0" t="0" r="r" b="b"/>
                <a:pathLst>
                  <a:path w="21" h="19">
                    <a:moveTo>
                      <a:pt x="11" y="0"/>
                    </a:moveTo>
                    <a:cubicBezTo>
                      <a:pt x="16" y="0"/>
                      <a:pt x="20" y="8"/>
                      <a:pt x="21" y="19"/>
                    </a:cubicBezTo>
                    <a:cubicBezTo>
                      <a:pt x="0" y="19"/>
                      <a:pt x="0" y="19"/>
                      <a:pt x="0" y="19"/>
                    </a:cubicBezTo>
                    <a:cubicBezTo>
                      <a:pt x="2" y="8"/>
                      <a:pt x="6"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7" name="Freeform 21"/>
              <p:cNvSpPr/>
              <p:nvPr/>
            </p:nvSpPr>
            <p:spPr bwMode="auto">
              <a:xfrm>
                <a:off x="6293" y="2308"/>
                <a:ext cx="46" cy="29"/>
              </a:xfrm>
              <a:custGeom>
                <a:avLst/>
                <a:gdLst>
                  <a:gd name="T0" fmla="*/ 10 w 21"/>
                  <a:gd name="T1" fmla="*/ 0 h 19"/>
                  <a:gd name="T2" fmla="*/ 0 w 21"/>
                  <a:gd name="T3" fmla="*/ 19 h 19"/>
                  <a:gd name="T4" fmla="*/ 21 w 21"/>
                  <a:gd name="T5" fmla="*/ 19 h 19"/>
                  <a:gd name="T6" fmla="*/ 10 w 21"/>
                  <a:gd name="T7" fmla="*/ 0 h 19"/>
                </a:gdLst>
                <a:ahLst/>
                <a:cxnLst>
                  <a:cxn ang="0">
                    <a:pos x="T0" y="T1"/>
                  </a:cxn>
                  <a:cxn ang="0">
                    <a:pos x="T2" y="T3"/>
                  </a:cxn>
                  <a:cxn ang="0">
                    <a:pos x="T4" y="T5"/>
                  </a:cxn>
                  <a:cxn ang="0">
                    <a:pos x="T6" y="T7"/>
                  </a:cxn>
                </a:cxnLst>
                <a:rect l="0" t="0" r="r" b="b"/>
                <a:pathLst>
                  <a:path w="21" h="19">
                    <a:moveTo>
                      <a:pt x="10" y="0"/>
                    </a:moveTo>
                    <a:cubicBezTo>
                      <a:pt x="5" y="0"/>
                      <a:pt x="1" y="8"/>
                      <a:pt x="0" y="19"/>
                    </a:cubicBezTo>
                    <a:cubicBezTo>
                      <a:pt x="21" y="19"/>
                      <a:pt x="21" y="19"/>
                      <a:pt x="21" y="19"/>
                    </a:cubicBezTo>
                    <a:cubicBezTo>
                      <a:pt x="20" y="8"/>
                      <a:pt x="15"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65" name="Freeform 22"/>
            <p:cNvSpPr/>
            <p:nvPr/>
          </p:nvSpPr>
          <p:spPr bwMode="auto">
            <a:xfrm>
              <a:off x="1563755" y="1652587"/>
              <a:ext cx="1528763" cy="1382713"/>
            </a:xfrm>
            <a:custGeom>
              <a:avLst/>
              <a:gdLst>
                <a:gd name="T0" fmla="*/ 487 w 615"/>
                <a:gd name="T1" fmla="*/ 0 h 557"/>
                <a:gd name="T2" fmla="*/ 480 w 615"/>
                <a:gd name="T3" fmla="*/ 19 h 557"/>
                <a:gd name="T4" fmla="*/ 480 w 615"/>
                <a:gd name="T5" fmla="*/ 289 h 557"/>
                <a:gd name="T6" fmla="*/ 513 w 615"/>
                <a:gd name="T7" fmla="*/ 322 h 557"/>
                <a:gd name="T8" fmla="*/ 609 w 615"/>
                <a:gd name="T9" fmla="*/ 322 h 557"/>
                <a:gd name="T10" fmla="*/ 614 w 615"/>
                <a:gd name="T11" fmla="*/ 326 h 557"/>
                <a:gd name="T12" fmla="*/ 612 w 615"/>
                <a:gd name="T13" fmla="*/ 332 h 557"/>
                <a:gd name="T14" fmla="*/ 355 w 615"/>
                <a:gd name="T15" fmla="*/ 541 h 557"/>
                <a:gd name="T16" fmla="*/ 307 w 615"/>
                <a:gd name="T17" fmla="*/ 556 h 557"/>
                <a:gd name="T18" fmla="*/ 261 w 615"/>
                <a:gd name="T19" fmla="*/ 541 h 557"/>
                <a:gd name="T20" fmla="*/ 3 w 615"/>
                <a:gd name="T21" fmla="*/ 332 h 557"/>
                <a:gd name="T22" fmla="*/ 1 w 615"/>
                <a:gd name="T23" fmla="*/ 326 h 557"/>
                <a:gd name="T24" fmla="*/ 6 w 615"/>
                <a:gd name="T25" fmla="*/ 322 h 557"/>
                <a:gd name="T26" fmla="*/ 103 w 615"/>
                <a:gd name="T27" fmla="*/ 322 h 557"/>
                <a:gd name="T28" fmla="*/ 136 w 615"/>
                <a:gd name="T29" fmla="*/ 289 h 557"/>
                <a:gd name="T30" fmla="*/ 136 w 615"/>
                <a:gd name="T31" fmla="*/ 19 h 557"/>
                <a:gd name="T32" fmla="*/ 129 w 615"/>
                <a:gd name="T33" fmla="*/ 0 h 557"/>
                <a:gd name="T34" fmla="*/ 308 w 615"/>
                <a:gd name="T35" fmla="*/ 0 h 557"/>
                <a:gd name="T36" fmla="*/ 308 w 615"/>
                <a:gd name="T37" fmla="*/ 0 h 557"/>
                <a:gd name="T38" fmla="*/ 487 w 615"/>
                <a:gd name="T39"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5" h="557">
                  <a:moveTo>
                    <a:pt x="487" y="0"/>
                  </a:moveTo>
                  <a:cubicBezTo>
                    <a:pt x="481" y="4"/>
                    <a:pt x="480" y="12"/>
                    <a:pt x="480" y="19"/>
                  </a:cubicBezTo>
                  <a:cubicBezTo>
                    <a:pt x="480" y="289"/>
                    <a:pt x="480" y="289"/>
                    <a:pt x="480" y="289"/>
                  </a:cubicBezTo>
                  <a:cubicBezTo>
                    <a:pt x="480" y="307"/>
                    <a:pt x="494" y="322"/>
                    <a:pt x="513" y="322"/>
                  </a:cubicBezTo>
                  <a:cubicBezTo>
                    <a:pt x="609" y="322"/>
                    <a:pt x="609" y="322"/>
                    <a:pt x="609" y="322"/>
                  </a:cubicBezTo>
                  <a:cubicBezTo>
                    <a:pt x="611" y="322"/>
                    <a:pt x="613" y="324"/>
                    <a:pt x="614" y="326"/>
                  </a:cubicBezTo>
                  <a:cubicBezTo>
                    <a:pt x="615" y="328"/>
                    <a:pt x="614" y="330"/>
                    <a:pt x="612" y="332"/>
                  </a:cubicBezTo>
                  <a:cubicBezTo>
                    <a:pt x="355" y="541"/>
                    <a:pt x="355" y="541"/>
                    <a:pt x="355" y="541"/>
                  </a:cubicBezTo>
                  <a:cubicBezTo>
                    <a:pt x="341" y="552"/>
                    <a:pt x="324" y="557"/>
                    <a:pt x="307" y="556"/>
                  </a:cubicBezTo>
                  <a:cubicBezTo>
                    <a:pt x="291" y="557"/>
                    <a:pt x="274" y="552"/>
                    <a:pt x="261" y="541"/>
                  </a:cubicBezTo>
                  <a:cubicBezTo>
                    <a:pt x="3" y="332"/>
                    <a:pt x="3" y="332"/>
                    <a:pt x="3" y="332"/>
                  </a:cubicBezTo>
                  <a:cubicBezTo>
                    <a:pt x="1" y="330"/>
                    <a:pt x="0" y="328"/>
                    <a:pt x="1" y="326"/>
                  </a:cubicBezTo>
                  <a:cubicBezTo>
                    <a:pt x="2" y="324"/>
                    <a:pt x="4" y="322"/>
                    <a:pt x="6" y="322"/>
                  </a:cubicBezTo>
                  <a:cubicBezTo>
                    <a:pt x="103" y="322"/>
                    <a:pt x="103" y="322"/>
                    <a:pt x="103" y="322"/>
                  </a:cubicBezTo>
                  <a:cubicBezTo>
                    <a:pt x="121" y="322"/>
                    <a:pt x="136" y="307"/>
                    <a:pt x="136" y="289"/>
                  </a:cubicBezTo>
                  <a:cubicBezTo>
                    <a:pt x="136" y="19"/>
                    <a:pt x="136" y="19"/>
                    <a:pt x="136" y="19"/>
                  </a:cubicBezTo>
                  <a:cubicBezTo>
                    <a:pt x="135" y="12"/>
                    <a:pt x="134" y="4"/>
                    <a:pt x="129" y="0"/>
                  </a:cubicBezTo>
                  <a:cubicBezTo>
                    <a:pt x="308" y="0"/>
                    <a:pt x="308" y="0"/>
                    <a:pt x="308" y="0"/>
                  </a:cubicBezTo>
                  <a:cubicBezTo>
                    <a:pt x="308" y="0"/>
                    <a:pt x="308" y="0"/>
                    <a:pt x="308" y="0"/>
                  </a:cubicBezTo>
                  <a:lnTo>
                    <a:pt x="487" y="0"/>
                  </a:lnTo>
                  <a:close/>
                </a:path>
              </a:pathLst>
            </a:custGeom>
            <a:solidFill>
              <a:srgbClr val="294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75" name="文本框 74"/>
          <p:cNvSpPr txBox="1"/>
          <p:nvPr/>
        </p:nvSpPr>
        <p:spPr>
          <a:xfrm>
            <a:off x="8652103" y="3242577"/>
            <a:ext cx="2359497" cy="2861310"/>
          </a:xfrm>
          <a:prstGeom prst="rect">
            <a:avLst/>
          </a:prstGeom>
          <a:noFill/>
        </p:spPr>
        <p:txBody>
          <a:bodyPr wrap="square">
            <a:spAutoFit/>
          </a:bodyPr>
          <a:lstStyle/>
          <a:p>
            <a:pPr algn="just">
              <a:lnSpc>
                <a:spcPct val="125000"/>
              </a:lnSpc>
            </a:pPr>
            <a:r>
              <a:rPr lang="en-US" altLang="zh-CN"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Strategy:</a:t>
            </a:r>
            <a:endParaRPr lang="en-US" altLang="zh-CN" b="1" i="1" u="sng" dirty="0">
              <a:solidFill>
                <a:schemeClr val="tx2"/>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endParaRPr>
          </a:p>
          <a:p>
            <a:pPr>
              <a:lnSpc>
                <a:spcPct val="125000"/>
              </a:lnSpc>
            </a:pPr>
            <a:r>
              <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we need to </a:t>
            </a:r>
            <a:r>
              <a:rPr lang="zh-CN" altLang="en-US"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go long the </a:t>
            </a:r>
            <a:r>
              <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financial instrument </a:t>
            </a:r>
            <a:r>
              <a:rPr lang="zh-CN" altLang="en-US"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which is temporarily undervalued, and short the instrument which is temporarily overvalued</a:t>
            </a:r>
            <a:r>
              <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a:t>
            </a:r>
            <a:endParaRPr lang="en-US" altLang="zh-CN"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78" name="Freeform 181"/>
          <p:cNvSpPr>
            <a:spLocks noEditPoints="1"/>
          </p:cNvSpPr>
          <p:nvPr/>
        </p:nvSpPr>
        <p:spPr bwMode="auto">
          <a:xfrm>
            <a:off x="5887244" y="1965960"/>
            <a:ext cx="461826" cy="461827"/>
          </a:xfrm>
          <a:custGeom>
            <a:avLst/>
            <a:gdLst>
              <a:gd name="T0" fmla="*/ 124 w 132"/>
              <a:gd name="T1" fmla="*/ 129 h 132"/>
              <a:gd name="T2" fmla="*/ 59 w 132"/>
              <a:gd name="T3" fmla="*/ 130 h 132"/>
              <a:gd name="T4" fmla="*/ 55 w 132"/>
              <a:gd name="T5" fmla="*/ 132 h 132"/>
              <a:gd name="T6" fmla="*/ 14 w 132"/>
              <a:gd name="T7" fmla="*/ 80 h 132"/>
              <a:gd name="T8" fmla="*/ 2 w 132"/>
              <a:gd name="T9" fmla="*/ 82 h 132"/>
              <a:gd name="T10" fmla="*/ 5 w 132"/>
              <a:gd name="T11" fmla="*/ 52 h 132"/>
              <a:gd name="T12" fmla="*/ 30 w 132"/>
              <a:gd name="T13" fmla="*/ 69 h 132"/>
              <a:gd name="T14" fmla="*/ 55 w 132"/>
              <a:gd name="T15" fmla="*/ 118 h 132"/>
              <a:gd name="T16" fmla="*/ 93 w 132"/>
              <a:gd name="T17" fmla="*/ 77 h 132"/>
              <a:gd name="T18" fmla="*/ 132 w 132"/>
              <a:gd name="T19" fmla="*/ 123 h 132"/>
              <a:gd name="T20" fmla="*/ 37 w 132"/>
              <a:gd name="T21" fmla="*/ 37 h 132"/>
              <a:gd name="T22" fmla="*/ 46 w 132"/>
              <a:gd name="T23" fmla="*/ 7 h 132"/>
              <a:gd name="T24" fmla="*/ 116 w 132"/>
              <a:gd name="T25" fmla="*/ 12 h 132"/>
              <a:gd name="T26" fmla="*/ 123 w 132"/>
              <a:gd name="T27" fmla="*/ 105 h 132"/>
              <a:gd name="T28" fmla="*/ 111 w 132"/>
              <a:gd name="T29" fmla="*/ 0 h 132"/>
              <a:gd name="T30" fmla="*/ 9 w 132"/>
              <a:gd name="T31" fmla="*/ 37 h 132"/>
              <a:gd name="T32" fmla="*/ 16 w 132"/>
              <a:gd name="T33" fmla="*/ 53 h 132"/>
              <a:gd name="T34" fmla="*/ 43 w 132"/>
              <a:gd name="T35" fmla="*/ 125 h 132"/>
              <a:gd name="T36" fmla="*/ 16 w 132"/>
              <a:gd name="T37" fmla="*/ 120 h 132"/>
              <a:gd name="T38" fmla="*/ 13 w 132"/>
              <a:gd name="T39" fmla="*/ 85 h 132"/>
              <a:gd name="T40" fmla="*/ 9 w 132"/>
              <a:gd name="T41" fmla="*/ 88 h 132"/>
              <a:gd name="T42" fmla="*/ 21 w 132"/>
              <a:gd name="T43" fmla="*/ 132 h 132"/>
              <a:gd name="T44" fmla="*/ 48 w 132"/>
              <a:gd name="T45" fmla="*/ 132 h 132"/>
              <a:gd name="T46" fmla="*/ 111 w 132"/>
              <a:gd name="T47" fmla="*/ 125 h 132"/>
              <a:gd name="T48" fmla="*/ 62 w 132"/>
              <a:gd name="T49" fmla="*/ 132 h 132"/>
              <a:gd name="T50" fmla="*/ 119 w 132"/>
              <a:gd name="T51" fmla="*/ 129 h 132"/>
              <a:gd name="T52" fmla="*/ 111 w 132"/>
              <a:gd name="T53" fmla="*/ 125 h 132"/>
              <a:gd name="T54" fmla="*/ 51 w 132"/>
              <a:gd name="T55" fmla="*/ 19 h 132"/>
              <a:gd name="T56" fmla="*/ 102 w 132"/>
              <a:gd name="T57" fmla="*/ 24 h 132"/>
              <a:gd name="T58" fmla="*/ 102 w 132"/>
              <a:gd name="T59" fmla="*/ 19 h 132"/>
              <a:gd name="T60" fmla="*/ 51 w 132"/>
              <a:gd name="T61" fmla="*/ 35 h 132"/>
              <a:gd name="T62" fmla="*/ 102 w 132"/>
              <a:gd name="T63" fmla="*/ 41 h 132"/>
              <a:gd name="T64" fmla="*/ 102 w 132"/>
              <a:gd name="T65" fmla="*/ 35 h 132"/>
              <a:gd name="T66" fmla="*/ 32 w 132"/>
              <a:gd name="T67" fmla="*/ 52 h 132"/>
              <a:gd name="T68" fmla="*/ 32 w 132"/>
              <a:gd name="T69" fmla="*/ 57 h 132"/>
              <a:gd name="T70" fmla="*/ 105 w 132"/>
              <a:gd name="T71" fmla="*/ 55 h 132"/>
              <a:gd name="T72" fmla="*/ 102 w 132"/>
              <a:gd name="T73" fmla="*/ 69 h 132"/>
              <a:gd name="T74" fmla="*/ 32 w 132"/>
              <a:gd name="T75" fmla="*/ 74 h 132"/>
              <a:gd name="T76" fmla="*/ 105 w 132"/>
              <a:gd name="T77" fmla="*/ 7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32">
                <a:moveTo>
                  <a:pt x="132" y="123"/>
                </a:moveTo>
                <a:cubicBezTo>
                  <a:pt x="124" y="129"/>
                  <a:pt x="124" y="129"/>
                  <a:pt x="124" y="129"/>
                </a:cubicBezTo>
                <a:cubicBezTo>
                  <a:pt x="93" y="91"/>
                  <a:pt x="93" y="91"/>
                  <a:pt x="93" y="91"/>
                </a:cubicBezTo>
                <a:cubicBezTo>
                  <a:pt x="59" y="130"/>
                  <a:pt x="59" y="130"/>
                  <a:pt x="59" y="130"/>
                </a:cubicBezTo>
                <a:cubicBezTo>
                  <a:pt x="58" y="131"/>
                  <a:pt x="57" y="132"/>
                  <a:pt x="55" y="132"/>
                </a:cubicBezTo>
                <a:cubicBezTo>
                  <a:pt x="55" y="132"/>
                  <a:pt x="55" y="132"/>
                  <a:pt x="55" y="132"/>
                </a:cubicBezTo>
                <a:cubicBezTo>
                  <a:pt x="53" y="132"/>
                  <a:pt x="52" y="131"/>
                  <a:pt x="51" y="130"/>
                </a:cubicBezTo>
                <a:cubicBezTo>
                  <a:pt x="14" y="80"/>
                  <a:pt x="14" y="80"/>
                  <a:pt x="14" y="80"/>
                </a:cubicBezTo>
                <a:cubicBezTo>
                  <a:pt x="7" y="85"/>
                  <a:pt x="7" y="85"/>
                  <a:pt x="7" y="85"/>
                </a:cubicBezTo>
                <a:cubicBezTo>
                  <a:pt x="5" y="86"/>
                  <a:pt x="2" y="85"/>
                  <a:pt x="2" y="82"/>
                </a:cubicBezTo>
                <a:cubicBezTo>
                  <a:pt x="0" y="55"/>
                  <a:pt x="0" y="55"/>
                  <a:pt x="0" y="55"/>
                </a:cubicBezTo>
                <a:cubicBezTo>
                  <a:pt x="0" y="52"/>
                  <a:pt x="2" y="50"/>
                  <a:pt x="5" y="52"/>
                </a:cubicBezTo>
                <a:cubicBezTo>
                  <a:pt x="29" y="63"/>
                  <a:pt x="29" y="63"/>
                  <a:pt x="29" y="63"/>
                </a:cubicBezTo>
                <a:cubicBezTo>
                  <a:pt x="32" y="65"/>
                  <a:pt x="32" y="68"/>
                  <a:pt x="30" y="69"/>
                </a:cubicBezTo>
                <a:cubicBezTo>
                  <a:pt x="23" y="74"/>
                  <a:pt x="23" y="74"/>
                  <a:pt x="23" y="74"/>
                </a:cubicBezTo>
                <a:cubicBezTo>
                  <a:pt x="55" y="118"/>
                  <a:pt x="55" y="118"/>
                  <a:pt x="55" y="118"/>
                </a:cubicBezTo>
                <a:cubicBezTo>
                  <a:pt x="89" y="79"/>
                  <a:pt x="89" y="79"/>
                  <a:pt x="89" y="79"/>
                </a:cubicBezTo>
                <a:cubicBezTo>
                  <a:pt x="90" y="78"/>
                  <a:pt x="91" y="77"/>
                  <a:pt x="93" y="77"/>
                </a:cubicBezTo>
                <a:cubicBezTo>
                  <a:pt x="95" y="77"/>
                  <a:pt x="96" y="78"/>
                  <a:pt x="97" y="79"/>
                </a:cubicBezTo>
                <a:lnTo>
                  <a:pt x="132" y="123"/>
                </a:lnTo>
                <a:close/>
                <a:moveTo>
                  <a:pt x="16" y="37"/>
                </a:moveTo>
                <a:cubicBezTo>
                  <a:pt x="37" y="37"/>
                  <a:pt x="37" y="37"/>
                  <a:pt x="37" y="37"/>
                </a:cubicBezTo>
                <a:cubicBezTo>
                  <a:pt x="42" y="37"/>
                  <a:pt x="46" y="33"/>
                  <a:pt x="46" y="28"/>
                </a:cubicBezTo>
                <a:cubicBezTo>
                  <a:pt x="46" y="7"/>
                  <a:pt x="46" y="7"/>
                  <a:pt x="46" y="7"/>
                </a:cubicBezTo>
                <a:cubicBezTo>
                  <a:pt x="111" y="7"/>
                  <a:pt x="111" y="7"/>
                  <a:pt x="111" y="7"/>
                </a:cubicBezTo>
                <a:cubicBezTo>
                  <a:pt x="114" y="7"/>
                  <a:pt x="116" y="9"/>
                  <a:pt x="116" y="12"/>
                </a:cubicBezTo>
                <a:cubicBezTo>
                  <a:pt x="116" y="97"/>
                  <a:pt x="116" y="97"/>
                  <a:pt x="116" y="97"/>
                </a:cubicBezTo>
                <a:cubicBezTo>
                  <a:pt x="123" y="105"/>
                  <a:pt x="123" y="105"/>
                  <a:pt x="123" y="105"/>
                </a:cubicBezTo>
                <a:cubicBezTo>
                  <a:pt x="123" y="12"/>
                  <a:pt x="123" y="12"/>
                  <a:pt x="123" y="12"/>
                </a:cubicBezTo>
                <a:cubicBezTo>
                  <a:pt x="123" y="5"/>
                  <a:pt x="117" y="0"/>
                  <a:pt x="111" y="0"/>
                </a:cubicBezTo>
                <a:cubicBezTo>
                  <a:pt x="46" y="0"/>
                  <a:pt x="46" y="0"/>
                  <a:pt x="46" y="0"/>
                </a:cubicBezTo>
                <a:cubicBezTo>
                  <a:pt x="9" y="37"/>
                  <a:pt x="9" y="37"/>
                  <a:pt x="9" y="37"/>
                </a:cubicBezTo>
                <a:cubicBezTo>
                  <a:pt x="9" y="50"/>
                  <a:pt x="9" y="50"/>
                  <a:pt x="9" y="50"/>
                </a:cubicBezTo>
                <a:cubicBezTo>
                  <a:pt x="16" y="53"/>
                  <a:pt x="16" y="53"/>
                  <a:pt x="16" y="53"/>
                </a:cubicBezTo>
                <a:lnTo>
                  <a:pt x="16" y="37"/>
                </a:lnTo>
                <a:close/>
                <a:moveTo>
                  <a:pt x="43" y="125"/>
                </a:moveTo>
                <a:cubicBezTo>
                  <a:pt x="21" y="125"/>
                  <a:pt x="21" y="125"/>
                  <a:pt x="21" y="125"/>
                </a:cubicBezTo>
                <a:cubicBezTo>
                  <a:pt x="18" y="125"/>
                  <a:pt x="16" y="123"/>
                  <a:pt x="16" y="120"/>
                </a:cubicBezTo>
                <a:cubicBezTo>
                  <a:pt x="16" y="89"/>
                  <a:pt x="16" y="89"/>
                  <a:pt x="16" y="89"/>
                </a:cubicBezTo>
                <a:cubicBezTo>
                  <a:pt x="13" y="85"/>
                  <a:pt x="13" y="85"/>
                  <a:pt x="13" y="85"/>
                </a:cubicBezTo>
                <a:cubicBezTo>
                  <a:pt x="9" y="88"/>
                  <a:pt x="9" y="88"/>
                  <a:pt x="9" y="88"/>
                </a:cubicBezTo>
                <a:cubicBezTo>
                  <a:pt x="9" y="88"/>
                  <a:pt x="9" y="88"/>
                  <a:pt x="9" y="88"/>
                </a:cubicBezTo>
                <a:cubicBezTo>
                  <a:pt x="9" y="120"/>
                  <a:pt x="9" y="120"/>
                  <a:pt x="9" y="120"/>
                </a:cubicBezTo>
                <a:cubicBezTo>
                  <a:pt x="9" y="127"/>
                  <a:pt x="14" y="132"/>
                  <a:pt x="21" y="132"/>
                </a:cubicBezTo>
                <a:cubicBezTo>
                  <a:pt x="48" y="132"/>
                  <a:pt x="48" y="132"/>
                  <a:pt x="48" y="132"/>
                </a:cubicBezTo>
                <a:cubicBezTo>
                  <a:pt x="48" y="132"/>
                  <a:pt x="48" y="132"/>
                  <a:pt x="48" y="132"/>
                </a:cubicBezTo>
                <a:lnTo>
                  <a:pt x="43" y="125"/>
                </a:lnTo>
                <a:close/>
                <a:moveTo>
                  <a:pt x="111" y="125"/>
                </a:moveTo>
                <a:cubicBezTo>
                  <a:pt x="68" y="125"/>
                  <a:pt x="68" y="125"/>
                  <a:pt x="68" y="125"/>
                </a:cubicBezTo>
                <a:cubicBezTo>
                  <a:pt x="62" y="132"/>
                  <a:pt x="62" y="132"/>
                  <a:pt x="62" y="132"/>
                </a:cubicBezTo>
                <a:cubicBezTo>
                  <a:pt x="111" y="132"/>
                  <a:pt x="111" y="132"/>
                  <a:pt x="111" y="132"/>
                </a:cubicBezTo>
                <a:cubicBezTo>
                  <a:pt x="114" y="132"/>
                  <a:pt x="117" y="131"/>
                  <a:pt x="119" y="129"/>
                </a:cubicBezTo>
                <a:cubicBezTo>
                  <a:pt x="114" y="124"/>
                  <a:pt x="114" y="124"/>
                  <a:pt x="114" y="124"/>
                </a:cubicBezTo>
                <a:cubicBezTo>
                  <a:pt x="113" y="125"/>
                  <a:pt x="112" y="125"/>
                  <a:pt x="111" y="125"/>
                </a:cubicBezTo>
                <a:close/>
                <a:moveTo>
                  <a:pt x="102" y="19"/>
                </a:moveTo>
                <a:cubicBezTo>
                  <a:pt x="51" y="19"/>
                  <a:pt x="51" y="19"/>
                  <a:pt x="51" y="19"/>
                </a:cubicBezTo>
                <a:cubicBezTo>
                  <a:pt x="51" y="24"/>
                  <a:pt x="51" y="24"/>
                  <a:pt x="51" y="24"/>
                </a:cubicBezTo>
                <a:cubicBezTo>
                  <a:pt x="102" y="24"/>
                  <a:pt x="102" y="24"/>
                  <a:pt x="102" y="24"/>
                </a:cubicBezTo>
                <a:cubicBezTo>
                  <a:pt x="103" y="24"/>
                  <a:pt x="105" y="23"/>
                  <a:pt x="105" y="21"/>
                </a:cubicBezTo>
                <a:cubicBezTo>
                  <a:pt x="105" y="20"/>
                  <a:pt x="103" y="19"/>
                  <a:pt x="102" y="19"/>
                </a:cubicBezTo>
                <a:close/>
                <a:moveTo>
                  <a:pt x="102" y="35"/>
                </a:moveTo>
                <a:cubicBezTo>
                  <a:pt x="51" y="35"/>
                  <a:pt x="51" y="35"/>
                  <a:pt x="51" y="35"/>
                </a:cubicBezTo>
                <a:cubicBezTo>
                  <a:pt x="50" y="38"/>
                  <a:pt x="49" y="40"/>
                  <a:pt x="47" y="41"/>
                </a:cubicBezTo>
                <a:cubicBezTo>
                  <a:pt x="102" y="41"/>
                  <a:pt x="102" y="41"/>
                  <a:pt x="102" y="41"/>
                </a:cubicBezTo>
                <a:cubicBezTo>
                  <a:pt x="103" y="41"/>
                  <a:pt x="105" y="40"/>
                  <a:pt x="105" y="38"/>
                </a:cubicBezTo>
                <a:cubicBezTo>
                  <a:pt x="105" y="37"/>
                  <a:pt x="103" y="35"/>
                  <a:pt x="102" y="35"/>
                </a:cubicBezTo>
                <a:close/>
                <a:moveTo>
                  <a:pt x="102" y="52"/>
                </a:moveTo>
                <a:cubicBezTo>
                  <a:pt x="32" y="52"/>
                  <a:pt x="32" y="52"/>
                  <a:pt x="32" y="52"/>
                </a:cubicBezTo>
                <a:cubicBezTo>
                  <a:pt x="30" y="52"/>
                  <a:pt x="29" y="53"/>
                  <a:pt x="29" y="55"/>
                </a:cubicBezTo>
                <a:cubicBezTo>
                  <a:pt x="29" y="56"/>
                  <a:pt x="30" y="57"/>
                  <a:pt x="32" y="57"/>
                </a:cubicBezTo>
                <a:cubicBezTo>
                  <a:pt x="102" y="57"/>
                  <a:pt x="102" y="57"/>
                  <a:pt x="102" y="57"/>
                </a:cubicBezTo>
                <a:cubicBezTo>
                  <a:pt x="103" y="57"/>
                  <a:pt x="105" y="56"/>
                  <a:pt x="105" y="55"/>
                </a:cubicBezTo>
                <a:cubicBezTo>
                  <a:pt x="105" y="53"/>
                  <a:pt x="103" y="52"/>
                  <a:pt x="102" y="52"/>
                </a:cubicBezTo>
                <a:close/>
                <a:moveTo>
                  <a:pt x="102" y="69"/>
                </a:moveTo>
                <a:cubicBezTo>
                  <a:pt x="38" y="69"/>
                  <a:pt x="38" y="69"/>
                  <a:pt x="38" y="69"/>
                </a:cubicBezTo>
                <a:cubicBezTo>
                  <a:pt x="32" y="74"/>
                  <a:pt x="32" y="74"/>
                  <a:pt x="32" y="74"/>
                </a:cubicBezTo>
                <a:cubicBezTo>
                  <a:pt x="102" y="74"/>
                  <a:pt x="102" y="74"/>
                  <a:pt x="102" y="74"/>
                </a:cubicBezTo>
                <a:cubicBezTo>
                  <a:pt x="103" y="74"/>
                  <a:pt x="105" y="73"/>
                  <a:pt x="105" y="71"/>
                </a:cubicBezTo>
                <a:cubicBezTo>
                  <a:pt x="105" y="70"/>
                  <a:pt x="103" y="69"/>
                  <a:pt x="102" y="69"/>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9" name="Freeform 158"/>
          <p:cNvSpPr>
            <a:spLocks noEditPoints="1"/>
          </p:cNvSpPr>
          <p:nvPr/>
        </p:nvSpPr>
        <p:spPr bwMode="auto">
          <a:xfrm>
            <a:off x="9557070" y="2028385"/>
            <a:ext cx="502280" cy="427514"/>
          </a:xfrm>
          <a:custGeom>
            <a:avLst/>
            <a:gdLst>
              <a:gd name="T0" fmla="*/ 10 w 132"/>
              <a:gd name="T1" fmla="*/ 0 h 112"/>
              <a:gd name="T2" fmla="*/ 0 w 132"/>
              <a:gd name="T3" fmla="*/ 89 h 112"/>
              <a:gd name="T4" fmla="*/ 54 w 132"/>
              <a:gd name="T5" fmla="*/ 99 h 112"/>
              <a:gd name="T6" fmla="*/ 54 w 132"/>
              <a:gd name="T7" fmla="*/ 104 h 112"/>
              <a:gd name="T8" fmla="*/ 39 w 132"/>
              <a:gd name="T9" fmla="*/ 108 h 112"/>
              <a:gd name="T10" fmla="*/ 34 w 132"/>
              <a:gd name="T11" fmla="*/ 110 h 112"/>
              <a:gd name="T12" fmla="*/ 36 w 132"/>
              <a:gd name="T13" fmla="*/ 112 h 112"/>
              <a:gd name="T14" fmla="*/ 98 w 132"/>
              <a:gd name="T15" fmla="*/ 110 h 112"/>
              <a:gd name="T16" fmla="*/ 97 w 132"/>
              <a:gd name="T17" fmla="*/ 108 h 112"/>
              <a:gd name="T18" fmla="*/ 79 w 132"/>
              <a:gd name="T19" fmla="*/ 103 h 112"/>
              <a:gd name="T20" fmla="*/ 77 w 132"/>
              <a:gd name="T21" fmla="*/ 99 h 112"/>
              <a:gd name="T22" fmla="*/ 132 w 132"/>
              <a:gd name="T23" fmla="*/ 89 h 112"/>
              <a:gd name="T24" fmla="*/ 122 w 132"/>
              <a:gd name="T25" fmla="*/ 0 h 112"/>
              <a:gd name="T26" fmla="*/ 107 w 132"/>
              <a:gd name="T27" fmla="*/ 91 h 112"/>
              <a:gd name="T28" fmla="*/ 110 w 132"/>
              <a:gd name="T29" fmla="*/ 91 h 112"/>
              <a:gd name="T30" fmla="*/ 119 w 132"/>
              <a:gd name="T31" fmla="*/ 92 h 112"/>
              <a:gd name="T32" fmla="*/ 113 w 132"/>
              <a:gd name="T33" fmla="*/ 91 h 112"/>
              <a:gd name="T34" fmla="*/ 119 w 132"/>
              <a:gd name="T35" fmla="*/ 89 h 112"/>
              <a:gd name="T36" fmla="*/ 119 w 132"/>
              <a:gd name="T37" fmla="*/ 92 h 112"/>
              <a:gd name="T38" fmla="*/ 120 w 132"/>
              <a:gd name="T39" fmla="*/ 83 h 112"/>
              <a:gd name="T40" fmla="*/ 9 w 132"/>
              <a:gd name="T41" fmla="*/ 80 h 112"/>
              <a:gd name="T42" fmla="*/ 12 w 132"/>
              <a:gd name="T43" fmla="*/ 9 h 112"/>
              <a:gd name="T44" fmla="*/ 123 w 132"/>
              <a:gd name="T45" fmla="*/ 12 h 112"/>
              <a:gd name="T46" fmla="*/ 95 w 132"/>
              <a:gd name="T47" fmla="*/ 72 h 112"/>
              <a:gd name="T48" fmla="*/ 39 w 132"/>
              <a:gd name="T49" fmla="*/ 73 h 112"/>
              <a:gd name="T50" fmla="*/ 37 w 132"/>
              <a:gd name="T51" fmla="*/ 72 h 112"/>
              <a:gd name="T52" fmla="*/ 39 w 132"/>
              <a:gd name="T53" fmla="*/ 20 h 112"/>
              <a:gd name="T54" fmla="*/ 40 w 132"/>
              <a:gd name="T55" fmla="*/ 43 h 112"/>
              <a:gd name="T56" fmla="*/ 42 w 132"/>
              <a:gd name="T57" fmla="*/ 44 h 112"/>
              <a:gd name="T58" fmla="*/ 40 w 132"/>
              <a:gd name="T59" fmla="*/ 45 h 112"/>
              <a:gd name="T60" fmla="*/ 49 w 132"/>
              <a:gd name="T61" fmla="*/ 70 h 112"/>
              <a:gd name="T62" fmla="*/ 48 w 132"/>
              <a:gd name="T63" fmla="*/ 50 h 112"/>
              <a:gd name="T64" fmla="*/ 55 w 132"/>
              <a:gd name="T65" fmla="*/ 47 h 112"/>
              <a:gd name="T66" fmla="*/ 57 w 132"/>
              <a:gd name="T67" fmla="*/ 69 h 112"/>
              <a:gd name="T68" fmla="*/ 65 w 132"/>
              <a:gd name="T69" fmla="*/ 70 h 112"/>
              <a:gd name="T70" fmla="*/ 64 w 132"/>
              <a:gd name="T71" fmla="*/ 27 h 112"/>
              <a:gd name="T72" fmla="*/ 71 w 132"/>
              <a:gd name="T73" fmla="*/ 25 h 112"/>
              <a:gd name="T74" fmla="*/ 73 w 132"/>
              <a:gd name="T75" fmla="*/ 69 h 112"/>
              <a:gd name="T76" fmla="*/ 81 w 132"/>
              <a:gd name="T77" fmla="*/ 70 h 112"/>
              <a:gd name="T78" fmla="*/ 80 w 132"/>
              <a:gd name="T79" fmla="*/ 38 h 112"/>
              <a:gd name="T80" fmla="*/ 87 w 132"/>
              <a:gd name="T81" fmla="*/ 36 h 112"/>
              <a:gd name="T82" fmla="*/ 89 w 132"/>
              <a:gd name="T83" fmla="*/ 69 h 112"/>
              <a:gd name="T84" fmla="*/ 93 w 132"/>
              <a:gd name="T85"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112">
                <a:moveTo>
                  <a:pt x="122" y="0"/>
                </a:moveTo>
                <a:cubicBezTo>
                  <a:pt x="10" y="0"/>
                  <a:pt x="10" y="0"/>
                  <a:pt x="10" y="0"/>
                </a:cubicBezTo>
                <a:cubicBezTo>
                  <a:pt x="4" y="0"/>
                  <a:pt x="0" y="5"/>
                  <a:pt x="0" y="10"/>
                </a:cubicBezTo>
                <a:cubicBezTo>
                  <a:pt x="0" y="89"/>
                  <a:pt x="0" y="89"/>
                  <a:pt x="0" y="89"/>
                </a:cubicBezTo>
                <a:cubicBezTo>
                  <a:pt x="0" y="95"/>
                  <a:pt x="4" y="99"/>
                  <a:pt x="10" y="99"/>
                </a:cubicBezTo>
                <a:cubicBezTo>
                  <a:pt x="54" y="99"/>
                  <a:pt x="54" y="99"/>
                  <a:pt x="54" y="99"/>
                </a:cubicBezTo>
                <a:cubicBezTo>
                  <a:pt x="54" y="101"/>
                  <a:pt x="54" y="101"/>
                  <a:pt x="54" y="101"/>
                </a:cubicBezTo>
                <a:cubicBezTo>
                  <a:pt x="54" y="101"/>
                  <a:pt x="54" y="103"/>
                  <a:pt x="54" y="104"/>
                </a:cubicBezTo>
                <a:cubicBezTo>
                  <a:pt x="43" y="108"/>
                  <a:pt x="43" y="108"/>
                  <a:pt x="43" y="108"/>
                </a:cubicBezTo>
                <a:cubicBezTo>
                  <a:pt x="42" y="108"/>
                  <a:pt x="40" y="108"/>
                  <a:pt x="39" y="108"/>
                </a:cubicBezTo>
                <a:cubicBezTo>
                  <a:pt x="36" y="108"/>
                  <a:pt x="36" y="108"/>
                  <a:pt x="36" y="108"/>
                </a:cubicBezTo>
                <a:cubicBezTo>
                  <a:pt x="35" y="108"/>
                  <a:pt x="34" y="109"/>
                  <a:pt x="34" y="110"/>
                </a:cubicBezTo>
                <a:cubicBezTo>
                  <a:pt x="34" y="110"/>
                  <a:pt x="34" y="110"/>
                  <a:pt x="34" y="110"/>
                </a:cubicBezTo>
                <a:cubicBezTo>
                  <a:pt x="34" y="111"/>
                  <a:pt x="35" y="112"/>
                  <a:pt x="36" y="112"/>
                </a:cubicBezTo>
                <a:cubicBezTo>
                  <a:pt x="96" y="112"/>
                  <a:pt x="96" y="112"/>
                  <a:pt x="96" y="112"/>
                </a:cubicBezTo>
                <a:cubicBezTo>
                  <a:pt x="97" y="112"/>
                  <a:pt x="98" y="111"/>
                  <a:pt x="98" y="110"/>
                </a:cubicBezTo>
                <a:cubicBezTo>
                  <a:pt x="98" y="110"/>
                  <a:pt x="98" y="110"/>
                  <a:pt x="98" y="110"/>
                </a:cubicBezTo>
                <a:cubicBezTo>
                  <a:pt x="98" y="109"/>
                  <a:pt x="97" y="108"/>
                  <a:pt x="97" y="108"/>
                </a:cubicBezTo>
                <a:cubicBezTo>
                  <a:pt x="96" y="108"/>
                  <a:pt x="95" y="108"/>
                  <a:pt x="94" y="108"/>
                </a:cubicBezTo>
                <a:cubicBezTo>
                  <a:pt x="79" y="103"/>
                  <a:pt x="79" y="103"/>
                  <a:pt x="79" y="103"/>
                </a:cubicBezTo>
                <a:cubicBezTo>
                  <a:pt x="78" y="102"/>
                  <a:pt x="77" y="101"/>
                  <a:pt x="77" y="101"/>
                </a:cubicBezTo>
                <a:cubicBezTo>
                  <a:pt x="77" y="99"/>
                  <a:pt x="77" y="99"/>
                  <a:pt x="77" y="99"/>
                </a:cubicBezTo>
                <a:cubicBezTo>
                  <a:pt x="122" y="99"/>
                  <a:pt x="122" y="99"/>
                  <a:pt x="122" y="99"/>
                </a:cubicBezTo>
                <a:cubicBezTo>
                  <a:pt x="128" y="99"/>
                  <a:pt x="132" y="95"/>
                  <a:pt x="132" y="89"/>
                </a:cubicBezTo>
                <a:cubicBezTo>
                  <a:pt x="132" y="10"/>
                  <a:pt x="132" y="10"/>
                  <a:pt x="132" y="10"/>
                </a:cubicBezTo>
                <a:cubicBezTo>
                  <a:pt x="132" y="5"/>
                  <a:pt x="128" y="0"/>
                  <a:pt x="122" y="0"/>
                </a:cubicBezTo>
                <a:close/>
                <a:moveTo>
                  <a:pt x="108" y="92"/>
                </a:moveTo>
                <a:cubicBezTo>
                  <a:pt x="108" y="92"/>
                  <a:pt x="107" y="91"/>
                  <a:pt x="107" y="91"/>
                </a:cubicBezTo>
                <a:cubicBezTo>
                  <a:pt x="107" y="90"/>
                  <a:pt x="108" y="89"/>
                  <a:pt x="108" y="89"/>
                </a:cubicBezTo>
                <a:cubicBezTo>
                  <a:pt x="109" y="89"/>
                  <a:pt x="110" y="90"/>
                  <a:pt x="110" y="91"/>
                </a:cubicBezTo>
                <a:cubicBezTo>
                  <a:pt x="110" y="91"/>
                  <a:pt x="109" y="92"/>
                  <a:pt x="108" y="92"/>
                </a:cubicBezTo>
                <a:close/>
                <a:moveTo>
                  <a:pt x="119" y="92"/>
                </a:moveTo>
                <a:cubicBezTo>
                  <a:pt x="115" y="92"/>
                  <a:pt x="115" y="92"/>
                  <a:pt x="115" y="92"/>
                </a:cubicBezTo>
                <a:cubicBezTo>
                  <a:pt x="114" y="92"/>
                  <a:pt x="113" y="91"/>
                  <a:pt x="113" y="91"/>
                </a:cubicBezTo>
                <a:cubicBezTo>
                  <a:pt x="113" y="90"/>
                  <a:pt x="114" y="89"/>
                  <a:pt x="115" y="89"/>
                </a:cubicBezTo>
                <a:cubicBezTo>
                  <a:pt x="119" y="89"/>
                  <a:pt x="119" y="89"/>
                  <a:pt x="119" y="89"/>
                </a:cubicBezTo>
                <a:cubicBezTo>
                  <a:pt x="121" y="89"/>
                  <a:pt x="122" y="90"/>
                  <a:pt x="122" y="91"/>
                </a:cubicBezTo>
                <a:cubicBezTo>
                  <a:pt x="122" y="91"/>
                  <a:pt x="121" y="92"/>
                  <a:pt x="119" y="92"/>
                </a:cubicBezTo>
                <a:close/>
                <a:moveTo>
                  <a:pt x="123" y="80"/>
                </a:moveTo>
                <a:cubicBezTo>
                  <a:pt x="123" y="82"/>
                  <a:pt x="121" y="83"/>
                  <a:pt x="120" y="83"/>
                </a:cubicBezTo>
                <a:cubicBezTo>
                  <a:pt x="12" y="83"/>
                  <a:pt x="12" y="83"/>
                  <a:pt x="12" y="83"/>
                </a:cubicBezTo>
                <a:cubicBezTo>
                  <a:pt x="10" y="83"/>
                  <a:pt x="9" y="82"/>
                  <a:pt x="9" y="80"/>
                </a:cubicBezTo>
                <a:cubicBezTo>
                  <a:pt x="9" y="12"/>
                  <a:pt x="9" y="12"/>
                  <a:pt x="9" y="12"/>
                </a:cubicBezTo>
                <a:cubicBezTo>
                  <a:pt x="9" y="11"/>
                  <a:pt x="10" y="9"/>
                  <a:pt x="12" y="9"/>
                </a:cubicBezTo>
                <a:cubicBezTo>
                  <a:pt x="120" y="9"/>
                  <a:pt x="120" y="9"/>
                  <a:pt x="120" y="9"/>
                </a:cubicBezTo>
                <a:cubicBezTo>
                  <a:pt x="121" y="9"/>
                  <a:pt x="123" y="11"/>
                  <a:pt x="123" y="12"/>
                </a:cubicBezTo>
                <a:lnTo>
                  <a:pt x="123" y="80"/>
                </a:lnTo>
                <a:close/>
                <a:moveTo>
                  <a:pt x="95" y="72"/>
                </a:moveTo>
                <a:cubicBezTo>
                  <a:pt x="95" y="72"/>
                  <a:pt x="94" y="73"/>
                  <a:pt x="93" y="73"/>
                </a:cubicBezTo>
                <a:cubicBezTo>
                  <a:pt x="39" y="73"/>
                  <a:pt x="39" y="73"/>
                  <a:pt x="39" y="73"/>
                </a:cubicBezTo>
                <a:cubicBezTo>
                  <a:pt x="38" y="73"/>
                  <a:pt x="38" y="73"/>
                  <a:pt x="37" y="73"/>
                </a:cubicBezTo>
                <a:cubicBezTo>
                  <a:pt x="37" y="72"/>
                  <a:pt x="37" y="72"/>
                  <a:pt x="37" y="72"/>
                </a:cubicBezTo>
                <a:cubicBezTo>
                  <a:pt x="37" y="22"/>
                  <a:pt x="37" y="22"/>
                  <a:pt x="37" y="22"/>
                </a:cubicBezTo>
                <a:cubicBezTo>
                  <a:pt x="37" y="21"/>
                  <a:pt x="38" y="20"/>
                  <a:pt x="39" y="20"/>
                </a:cubicBezTo>
                <a:cubicBezTo>
                  <a:pt x="39" y="20"/>
                  <a:pt x="40" y="21"/>
                  <a:pt x="40" y="22"/>
                </a:cubicBezTo>
                <a:cubicBezTo>
                  <a:pt x="40" y="43"/>
                  <a:pt x="40" y="43"/>
                  <a:pt x="40" y="43"/>
                </a:cubicBezTo>
                <a:cubicBezTo>
                  <a:pt x="42" y="43"/>
                  <a:pt x="42" y="43"/>
                  <a:pt x="42" y="43"/>
                </a:cubicBezTo>
                <a:cubicBezTo>
                  <a:pt x="42" y="43"/>
                  <a:pt x="42" y="43"/>
                  <a:pt x="42" y="44"/>
                </a:cubicBezTo>
                <a:cubicBezTo>
                  <a:pt x="42" y="45"/>
                  <a:pt x="42" y="45"/>
                  <a:pt x="42" y="45"/>
                </a:cubicBezTo>
                <a:cubicBezTo>
                  <a:pt x="40" y="45"/>
                  <a:pt x="40" y="45"/>
                  <a:pt x="40" y="45"/>
                </a:cubicBezTo>
                <a:cubicBezTo>
                  <a:pt x="40" y="70"/>
                  <a:pt x="40" y="70"/>
                  <a:pt x="40" y="70"/>
                </a:cubicBezTo>
                <a:cubicBezTo>
                  <a:pt x="49" y="70"/>
                  <a:pt x="49" y="70"/>
                  <a:pt x="49" y="70"/>
                </a:cubicBezTo>
                <a:cubicBezTo>
                  <a:pt x="49" y="70"/>
                  <a:pt x="48" y="69"/>
                  <a:pt x="48" y="69"/>
                </a:cubicBezTo>
                <a:cubicBezTo>
                  <a:pt x="48" y="50"/>
                  <a:pt x="48" y="50"/>
                  <a:pt x="48" y="50"/>
                </a:cubicBezTo>
                <a:cubicBezTo>
                  <a:pt x="48" y="48"/>
                  <a:pt x="50" y="47"/>
                  <a:pt x="51" y="47"/>
                </a:cubicBezTo>
                <a:cubicBezTo>
                  <a:pt x="55" y="47"/>
                  <a:pt x="55" y="47"/>
                  <a:pt x="55" y="47"/>
                </a:cubicBezTo>
                <a:cubicBezTo>
                  <a:pt x="56" y="47"/>
                  <a:pt x="57" y="48"/>
                  <a:pt x="57" y="50"/>
                </a:cubicBezTo>
                <a:cubicBezTo>
                  <a:pt x="57" y="69"/>
                  <a:pt x="57" y="69"/>
                  <a:pt x="57" y="69"/>
                </a:cubicBezTo>
                <a:cubicBezTo>
                  <a:pt x="57" y="69"/>
                  <a:pt x="57" y="70"/>
                  <a:pt x="57" y="70"/>
                </a:cubicBezTo>
                <a:cubicBezTo>
                  <a:pt x="65" y="70"/>
                  <a:pt x="65" y="70"/>
                  <a:pt x="65" y="70"/>
                </a:cubicBezTo>
                <a:cubicBezTo>
                  <a:pt x="64" y="70"/>
                  <a:pt x="64" y="69"/>
                  <a:pt x="64" y="69"/>
                </a:cubicBezTo>
                <a:cubicBezTo>
                  <a:pt x="64" y="27"/>
                  <a:pt x="64" y="27"/>
                  <a:pt x="64" y="27"/>
                </a:cubicBezTo>
                <a:cubicBezTo>
                  <a:pt x="64" y="26"/>
                  <a:pt x="65" y="25"/>
                  <a:pt x="67" y="25"/>
                </a:cubicBezTo>
                <a:cubicBezTo>
                  <a:pt x="71" y="25"/>
                  <a:pt x="71" y="25"/>
                  <a:pt x="71" y="25"/>
                </a:cubicBezTo>
                <a:cubicBezTo>
                  <a:pt x="72" y="25"/>
                  <a:pt x="73" y="26"/>
                  <a:pt x="73" y="27"/>
                </a:cubicBezTo>
                <a:cubicBezTo>
                  <a:pt x="73" y="69"/>
                  <a:pt x="73" y="69"/>
                  <a:pt x="73" y="69"/>
                </a:cubicBezTo>
                <a:cubicBezTo>
                  <a:pt x="73" y="69"/>
                  <a:pt x="73" y="70"/>
                  <a:pt x="73" y="70"/>
                </a:cubicBezTo>
                <a:cubicBezTo>
                  <a:pt x="81" y="70"/>
                  <a:pt x="81" y="70"/>
                  <a:pt x="81" y="70"/>
                </a:cubicBezTo>
                <a:cubicBezTo>
                  <a:pt x="80" y="70"/>
                  <a:pt x="80" y="69"/>
                  <a:pt x="80" y="69"/>
                </a:cubicBezTo>
                <a:cubicBezTo>
                  <a:pt x="80" y="38"/>
                  <a:pt x="80" y="38"/>
                  <a:pt x="80" y="38"/>
                </a:cubicBezTo>
                <a:cubicBezTo>
                  <a:pt x="80" y="37"/>
                  <a:pt x="81" y="36"/>
                  <a:pt x="83" y="36"/>
                </a:cubicBezTo>
                <a:cubicBezTo>
                  <a:pt x="87" y="36"/>
                  <a:pt x="87" y="36"/>
                  <a:pt x="87" y="36"/>
                </a:cubicBezTo>
                <a:cubicBezTo>
                  <a:pt x="88" y="36"/>
                  <a:pt x="89" y="37"/>
                  <a:pt x="89" y="38"/>
                </a:cubicBezTo>
                <a:cubicBezTo>
                  <a:pt x="89" y="69"/>
                  <a:pt x="89" y="69"/>
                  <a:pt x="89" y="69"/>
                </a:cubicBezTo>
                <a:cubicBezTo>
                  <a:pt x="89" y="69"/>
                  <a:pt x="89" y="70"/>
                  <a:pt x="89" y="70"/>
                </a:cubicBezTo>
                <a:cubicBezTo>
                  <a:pt x="93" y="70"/>
                  <a:pt x="93" y="70"/>
                  <a:pt x="93" y="70"/>
                </a:cubicBezTo>
                <a:cubicBezTo>
                  <a:pt x="94" y="70"/>
                  <a:pt x="95" y="71"/>
                  <a:pt x="95" y="72"/>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 name="文本框 8"/>
          <p:cNvSpPr txBox="1"/>
          <p:nvPr/>
        </p:nvSpPr>
        <p:spPr>
          <a:xfrm>
            <a:off x="262392" y="118266"/>
            <a:ext cx="2602727"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5" name="文本框 14"/>
          <p:cNvSpPr txBox="1"/>
          <p:nvPr/>
        </p:nvSpPr>
        <p:spPr>
          <a:xfrm>
            <a:off x="3120001" y="118266"/>
            <a:ext cx="22979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6" name="文本框 25"/>
          <p:cNvSpPr txBox="1"/>
          <p:nvPr/>
        </p:nvSpPr>
        <p:spPr>
          <a:xfrm>
            <a:off x="5672810" y="118266"/>
            <a:ext cx="2297928"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Strategy Backtesting</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9" name="文本框 28"/>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79246" y="641736"/>
            <a:ext cx="5288280" cy="460375"/>
            <a:chOff x="479246" y="641736"/>
            <a:chExt cx="5288280" cy="460375"/>
          </a:xfrm>
        </p:grpSpPr>
        <p:sp>
          <p:nvSpPr>
            <p:cNvPr id="49" name="文本框 48"/>
            <p:cNvSpPr txBox="1"/>
            <p:nvPr/>
          </p:nvSpPr>
          <p:spPr>
            <a:xfrm>
              <a:off x="698321" y="641736"/>
              <a:ext cx="506920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Risk1 - Not rolling beta and alpha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50" name="组合 49"/>
            <p:cNvGrpSpPr/>
            <p:nvPr/>
          </p:nvGrpSpPr>
          <p:grpSpPr>
            <a:xfrm>
              <a:off x="479246" y="701605"/>
              <a:ext cx="283452" cy="283452"/>
              <a:chOff x="404632" y="701449"/>
              <a:chExt cx="379307" cy="379307"/>
            </a:xfrm>
          </p:grpSpPr>
          <p:sp>
            <p:nvSpPr>
              <p:cNvPr id="51" name="椭圆 50"/>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任意多边形: 形状 5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55" name="矩形 54"/>
          <p:cNvSpPr/>
          <p:nvPr/>
        </p:nvSpPr>
        <p:spPr>
          <a:xfrm>
            <a:off x="1437640" y="1376680"/>
            <a:ext cx="4330065" cy="4982845"/>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 name="任意多边形: 形状 8"/>
          <p:cNvSpPr/>
          <p:nvPr/>
        </p:nvSpPr>
        <p:spPr>
          <a:xfrm>
            <a:off x="1681304" y="1526933"/>
            <a:ext cx="3990693" cy="406767"/>
          </a:xfrm>
          <a:custGeom>
            <a:avLst/>
            <a:gdLst>
              <a:gd name="connsiteX0" fmla="*/ 5367 w 3990693"/>
              <a:gd name="connsiteY0" fmla="*/ 180665 h 406767"/>
              <a:gd name="connsiteX1" fmla="*/ 81659 w 3990693"/>
              <a:gd name="connsiteY1" fmla="*/ 28082 h 406767"/>
              <a:gd name="connsiteX2" fmla="*/ 127096 w 3990693"/>
              <a:gd name="connsiteY2" fmla="*/ 0 h 406767"/>
              <a:gd name="connsiteX3" fmla="*/ 3863606 w 3990693"/>
              <a:gd name="connsiteY3" fmla="*/ 0 h 406767"/>
              <a:gd name="connsiteX4" fmla="*/ 3909043 w 3990693"/>
              <a:gd name="connsiteY4" fmla="*/ 28081 h 406767"/>
              <a:gd name="connsiteX5" fmla="*/ 3985335 w 3990693"/>
              <a:gd name="connsiteY5" fmla="*/ 180665 h 406767"/>
              <a:gd name="connsiteX6" fmla="*/ 3985335 w 3990693"/>
              <a:gd name="connsiteY6" fmla="*/ 226103 h 406767"/>
              <a:gd name="connsiteX7" fmla="*/ 3909043 w 3990693"/>
              <a:gd name="connsiteY7" fmla="*/ 378686 h 406767"/>
              <a:gd name="connsiteX8" fmla="*/ 3863606 w 3990693"/>
              <a:gd name="connsiteY8" fmla="*/ 406767 h 406767"/>
              <a:gd name="connsiteX9" fmla="*/ 127096 w 3990693"/>
              <a:gd name="connsiteY9" fmla="*/ 406767 h 406767"/>
              <a:gd name="connsiteX10" fmla="*/ 81659 w 3990693"/>
              <a:gd name="connsiteY10" fmla="*/ 378686 h 406767"/>
              <a:gd name="connsiteX11" fmla="*/ 5367 w 3990693"/>
              <a:gd name="connsiteY11" fmla="*/ 226102 h 406767"/>
              <a:gd name="connsiteX12" fmla="*/ 5367 w 3990693"/>
              <a:gd name="connsiteY12" fmla="*/ 180665 h 40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0693" h="406767">
                <a:moveTo>
                  <a:pt x="5367" y="180665"/>
                </a:moveTo>
                <a:lnTo>
                  <a:pt x="81659" y="28082"/>
                </a:lnTo>
                <a:cubicBezTo>
                  <a:pt x="90266" y="10868"/>
                  <a:pt x="107850" y="0"/>
                  <a:pt x="127096" y="0"/>
                </a:cubicBezTo>
                <a:lnTo>
                  <a:pt x="3863606" y="0"/>
                </a:lnTo>
                <a:cubicBezTo>
                  <a:pt x="3882852" y="0"/>
                  <a:pt x="3900436" y="10868"/>
                  <a:pt x="3909043" y="28081"/>
                </a:cubicBezTo>
                <a:lnTo>
                  <a:pt x="3985335" y="180665"/>
                </a:lnTo>
                <a:cubicBezTo>
                  <a:pt x="3992480" y="194956"/>
                  <a:pt x="3992480" y="211813"/>
                  <a:pt x="3985335" y="226103"/>
                </a:cubicBezTo>
                <a:lnTo>
                  <a:pt x="3909043" y="378686"/>
                </a:lnTo>
                <a:cubicBezTo>
                  <a:pt x="3900436" y="395899"/>
                  <a:pt x="3882852" y="406767"/>
                  <a:pt x="3863606" y="406767"/>
                </a:cubicBezTo>
                <a:lnTo>
                  <a:pt x="127096" y="406767"/>
                </a:lnTo>
                <a:cubicBezTo>
                  <a:pt x="107850" y="406767"/>
                  <a:pt x="90266" y="395899"/>
                  <a:pt x="81659" y="378686"/>
                </a:cubicBezTo>
                <a:lnTo>
                  <a:pt x="5367" y="226102"/>
                </a:lnTo>
                <a:cubicBezTo>
                  <a:pt x="-1789" y="211790"/>
                  <a:pt x="-1789" y="194978"/>
                  <a:pt x="5367" y="180665"/>
                </a:cubicBezTo>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31750">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7" name="文本框 56"/>
          <p:cNvSpPr txBox="1"/>
          <p:nvPr/>
        </p:nvSpPr>
        <p:spPr>
          <a:xfrm>
            <a:off x="2023867" y="1526934"/>
            <a:ext cx="3156977" cy="398780"/>
          </a:xfrm>
          <a:prstGeom prst="rect">
            <a:avLst/>
          </a:prstGeom>
          <a:noFill/>
        </p:spPr>
        <p:txBody>
          <a:bodyPr wrap="square">
            <a:spAutoFit/>
          </a:bodyPr>
          <a:lstStyle/>
          <a:p>
            <a:pPr algn="ctr"/>
            <a:r>
              <a:rPr lang="en-US" altLang="zh-CN" sz="2000" b="1" dirty="0">
                <a:solidFill>
                  <a:prstClr val="whit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Influence of rolling OLS</a:t>
            </a:r>
            <a:endParaRPr lang="en-US" altLang="zh-CN" sz="2000" b="1" dirty="0">
              <a:solidFill>
                <a:prstClr val="whit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 name="文本框 1"/>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 name="文本框 9"/>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5" name="文本框 14"/>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8225620" y="118266"/>
            <a:ext cx="1160705"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3" name="图片 2"/>
          <p:cNvPicPr>
            <a:picLocks noChangeAspect="1"/>
          </p:cNvPicPr>
          <p:nvPr/>
        </p:nvPicPr>
        <p:blipFill>
          <a:blip r:embed="rId1"/>
          <a:stretch>
            <a:fillRect/>
          </a:stretch>
        </p:blipFill>
        <p:spPr>
          <a:xfrm>
            <a:off x="6525260" y="795655"/>
            <a:ext cx="4165600" cy="2578735"/>
          </a:xfrm>
          <a:prstGeom prst="rect">
            <a:avLst/>
          </a:prstGeom>
        </p:spPr>
      </p:pic>
      <p:pic>
        <p:nvPicPr>
          <p:cNvPr id="4" name="图片 3"/>
          <p:cNvPicPr>
            <a:picLocks noChangeAspect="1"/>
          </p:cNvPicPr>
          <p:nvPr/>
        </p:nvPicPr>
        <p:blipFill>
          <a:blip r:embed="rId2"/>
          <a:stretch>
            <a:fillRect/>
          </a:stretch>
        </p:blipFill>
        <p:spPr>
          <a:xfrm>
            <a:off x="6442710" y="3802380"/>
            <a:ext cx="4248150" cy="2579370"/>
          </a:xfrm>
          <a:prstGeom prst="rect">
            <a:avLst/>
          </a:prstGeom>
        </p:spPr>
      </p:pic>
      <p:grpSp>
        <p:nvGrpSpPr>
          <p:cNvPr id="42" name="组合 41"/>
          <p:cNvGrpSpPr/>
          <p:nvPr/>
        </p:nvGrpSpPr>
        <p:grpSpPr>
          <a:xfrm>
            <a:off x="7536815" y="3436620"/>
            <a:ext cx="2350135" cy="296881"/>
            <a:chOff x="554197" y="4730377"/>
            <a:chExt cx="2632087" cy="416156"/>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607" y="4760222"/>
              <a:ext cx="2526030" cy="386311"/>
            </a:xfrm>
            <a:prstGeom prst="rect">
              <a:avLst/>
            </a:prstGeom>
            <a:noFill/>
          </p:spPr>
          <p:txBody>
            <a:bodyPr wrap="square">
              <a:spAutoFit/>
            </a:bodyPr>
            <a:lstStyle/>
            <a:p>
              <a:pPr algn="ctr"/>
              <a:r>
                <a:rPr lang="en-US" altLang="zh-CN" sz="12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not rolling beta and alpha</a:t>
              </a:r>
              <a:endParaRPr lang="en-US" altLang="zh-CN" sz="12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5" name="组合 4"/>
          <p:cNvGrpSpPr/>
          <p:nvPr/>
        </p:nvGrpSpPr>
        <p:grpSpPr>
          <a:xfrm>
            <a:off x="7537450" y="6360160"/>
            <a:ext cx="2350135" cy="296881"/>
            <a:chOff x="554197" y="4730377"/>
            <a:chExt cx="2632087" cy="416156"/>
          </a:xfrm>
        </p:grpSpPr>
        <p:sp>
          <p:nvSpPr>
            <p:cNvPr id="6" name="矩形 5"/>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 name="文本框 6"/>
            <p:cNvSpPr txBox="1"/>
            <p:nvPr/>
          </p:nvSpPr>
          <p:spPr>
            <a:xfrm>
              <a:off x="659607" y="4760222"/>
              <a:ext cx="2526030" cy="386311"/>
            </a:xfrm>
            <a:prstGeom prst="rect">
              <a:avLst/>
            </a:prstGeom>
            <a:noFill/>
          </p:spPr>
          <p:txBody>
            <a:bodyPr wrap="square">
              <a:spAutoFit/>
            </a:bodyPr>
            <a:lstStyle/>
            <a:p>
              <a:pPr algn="ctr"/>
              <a:r>
                <a:rPr lang="en-US" altLang="zh-CN" sz="12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rolling beta and alpha</a:t>
              </a:r>
              <a:endParaRPr lang="en-US" altLang="zh-CN" sz="12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8" name="文本框 7"/>
          <p:cNvSpPr txBox="1"/>
          <p:nvPr/>
        </p:nvSpPr>
        <p:spPr>
          <a:xfrm>
            <a:off x="1747624" y="2074129"/>
            <a:ext cx="3811062" cy="4092575"/>
          </a:xfrm>
          <a:prstGeom prst="rect">
            <a:avLst/>
          </a:prstGeom>
          <a:noFill/>
        </p:spPr>
        <p:txBody>
          <a:bodyPr wrap="square">
            <a:spAutoFit/>
          </a:bodyPr>
          <a:lstStyle/>
          <a:p>
            <a:pPr marL="285750" indent="-285750" algn="just">
              <a:lnSpc>
                <a:spcPct val="125000"/>
              </a:lnSpc>
              <a:buFont typeface="Arial" panose="020B0604020202090204" pitchFamily="34" charset="0"/>
              <a:buChar char="•"/>
            </a:pPr>
            <a:r>
              <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Select the same trading pair and also use the past year's data to regress. However, beta and alpha are adjusted only once at the end of each year, rather than being updated  with new market information. </a:t>
            </a:r>
            <a:endPar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marL="285750" indent="-285750" algn="just">
              <a:lnSpc>
                <a:spcPct val="125000"/>
              </a:lnSpc>
              <a:buFont typeface="Arial" panose="020B0604020202090204" pitchFamily="34" charset="0"/>
              <a:buChar char="•"/>
            </a:pPr>
            <a:r>
              <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The right chart shows the spread trend from 2022 to 2023, excluding the extreme market conditions of 2021. </a:t>
            </a:r>
            <a:endPar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marL="285750" indent="-285750" algn="just">
              <a:lnSpc>
                <a:spcPct val="125000"/>
              </a:lnSpc>
              <a:buFont typeface="Arial" panose="020B0604020202090204" pitchFamily="34" charset="0"/>
              <a:buChar char="•"/>
            </a:pPr>
            <a:r>
              <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It can be seen that without using rolling OLS, the spread does not fluctuate stably around zero; instead, it remains significantly above zero and experiences rapid increases and decreases. </a:t>
            </a:r>
            <a:endPar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sp>
        <p:nvSpPr>
          <p:cNvPr id="19" name="文本框 18"/>
          <p:cNvSpPr txBox="1"/>
          <p:nvPr/>
        </p:nvSpPr>
        <p:spPr>
          <a:xfrm>
            <a:off x="9641205" y="118110"/>
            <a:ext cx="2322830"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79246" y="641736"/>
            <a:ext cx="5288280" cy="460375"/>
            <a:chOff x="479246" y="641736"/>
            <a:chExt cx="5288280" cy="460375"/>
          </a:xfrm>
        </p:grpSpPr>
        <p:sp>
          <p:nvSpPr>
            <p:cNvPr id="49" name="文本框 48"/>
            <p:cNvSpPr txBox="1"/>
            <p:nvPr/>
          </p:nvSpPr>
          <p:spPr>
            <a:xfrm>
              <a:off x="698321" y="641736"/>
              <a:ext cx="506920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Risk1 - Not rolling beta and alpha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50" name="组合 49"/>
            <p:cNvGrpSpPr/>
            <p:nvPr/>
          </p:nvGrpSpPr>
          <p:grpSpPr>
            <a:xfrm>
              <a:off x="479246" y="701605"/>
              <a:ext cx="283452" cy="283452"/>
              <a:chOff x="404632" y="701449"/>
              <a:chExt cx="379307" cy="379307"/>
            </a:xfrm>
          </p:grpSpPr>
          <p:sp>
            <p:nvSpPr>
              <p:cNvPr id="51" name="椭圆 50"/>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任意多边形: 形状 5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2" name="文本框 1"/>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 name="文本框 9"/>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5" name="文本框 14"/>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8225620" y="118266"/>
            <a:ext cx="1160705"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42" name="组合 41"/>
          <p:cNvGrpSpPr/>
          <p:nvPr/>
        </p:nvGrpSpPr>
        <p:grpSpPr>
          <a:xfrm>
            <a:off x="1191260" y="3462020"/>
            <a:ext cx="2350135" cy="283845"/>
            <a:chOff x="554197" y="4730377"/>
            <a:chExt cx="263208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659607" y="4760222"/>
              <a:ext cx="2526030" cy="343585"/>
            </a:xfrm>
            <a:prstGeom prst="rect">
              <a:avLst/>
            </a:prstGeom>
            <a:noFill/>
          </p:spPr>
          <p:txBody>
            <a:bodyPr wrap="square">
              <a:spAutoFit/>
            </a:bodyPr>
            <a:lstStyle/>
            <a:p>
              <a:pPr algn="ctr"/>
              <a:r>
                <a:rPr lang="en-US" altLang="zh-CN" sz="10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not rolling, 2024, spread</a:t>
              </a:r>
              <a:endParaRPr lang="en-US" altLang="zh-CN" sz="10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23" name="组合 22"/>
          <p:cNvGrpSpPr/>
          <p:nvPr/>
        </p:nvGrpSpPr>
        <p:grpSpPr>
          <a:xfrm>
            <a:off x="4919980" y="3474720"/>
            <a:ext cx="2350135" cy="283845"/>
            <a:chOff x="554197" y="4730377"/>
            <a:chExt cx="2632087" cy="397883"/>
          </a:xfrm>
        </p:grpSpPr>
        <p:sp>
          <p:nvSpPr>
            <p:cNvPr id="24" name="矩形 23"/>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5" name="文本框 24"/>
            <p:cNvSpPr txBox="1"/>
            <p:nvPr/>
          </p:nvSpPr>
          <p:spPr>
            <a:xfrm>
              <a:off x="659607" y="4760222"/>
              <a:ext cx="2526030" cy="343585"/>
            </a:xfrm>
            <a:prstGeom prst="rect">
              <a:avLst/>
            </a:prstGeom>
            <a:noFill/>
          </p:spPr>
          <p:txBody>
            <a:bodyPr wrap="square">
              <a:spAutoFit/>
            </a:bodyPr>
            <a:lstStyle/>
            <a:p>
              <a:pPr algn="ctr"/>
              <a:r>
                <a:rPr lang="en-US" altLang="zh-CN" sz="10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not rolling, 2022-2023, no stop-loss</a:t>
              </a:r>
              <a:endParaRPr lang="en-US" altLang="zh-CN" sz="10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26" name="组合 25"/>
          <p:cNvGrpSpPr/>
          <p:nvPr/>
        </p:nvGrpSpPr>
        <p:grpSpPr>
          <a:xfrm>
            <a:off x="8742680" y="3462020"/>
            <a:ext cx="2350135" cy="283845"/>
            <a:chOff x="554197" y="4730377"/>
            <a:chExt cx="2632087" cy="397883"/>
          </a:xfrm>
        </p:grpSpPr>
        <p:sp>
          <p:nvSpPr>
            <p:cNvPr id="27" name="矩形 26"/>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8" name="文本框 27"/>
            <p:cNvSpPr txBox="1"/>
            <p:nvPr/>
          </p:nvSpPr>
          <p:spPr>
            <a:xfrm>
              <a:off x="659607" y="4760222"/>
              <a:ext cx="2526030" cy="343585"/>
            </a:xfrm>
            <a:prstGeom prst="rect">
              <a:avLst/>
            </a:prstGeom>
            <a:noFill/>
          </p:spPr>
          <p:txBody>
            <a:bodyPr wrap="square">
              <a:spAutoFit/>
            </a:bodyPr>
            <a:lstStyle/>
            <a:p>
              <a:pPr algn="ctr"/>
              <a:r>
                <a:rPr lang="en-US" altLang="zh-CN" sz="10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not rolling, 2022-2023,stop-loss2</a:t>
              </a:r>
              <a:endParaRPr lang="en-US" altLang="zh-CN" sz="10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pic>
        <p:nvPicPr>
          <p:cNvPr id="31" name="图片 30"/>
          <p:cNvPicPr>
            <a:picLocks noChangeAspect="1"/>
          </p:cNvPicPr>
          <p:nvPr/>
        </p:nvPicPr>
        <p:blipFill>
          <a:blip r:embed="rId1"/>
          <a:stretch>
            <a:fillRect/>
          </a:stretch>
        </p:blipFill>
        <p:spPr>
          <a:xfrm>
            <a:off x="698500" y="1071880"/>
            <a:ext cx="3594141" cy="2232000"/>
          </a:xfrm>
          <a:prstGeom prst="rect">
            <a:avLst/>
          </a:prstGeom>
        </p:spPr>
      </p:pic>
      <p:pic>
        <p:nvPicPr>
          <p:cNvPr id="33" name="图片 32"/>
          <p:cNvPicPr>
            <a:picLocks noChangeAspect="1"/>
          </p:cNvPicPr>
          <p:nvPr/>
        </p:nvPicPr>
        <p:blipFill>
          <a:blip r:embed="rId2"/>
          <a:stretch>
            <a:fillRect/>
          </a:stretch>
        </p:blipFill>
        <p:spPr>
          <a:xfrm>
            <a:off x="4398010" y="1071880"/>
            <a:ext cx="3593465" cy="2210435"/>
          </a:xfrm>
          <a:prstGeom prst="rect">
            <a:avLst/>
          </a:prstGeom>
        </p:spPr>
      </p:pic>
      <p:pic>
        <p:nvPicPr>
          <p:cNvPr id="34" name="图片 33"/>
          <p:cNvPicPr>
            <a:picLocks noChangeAspect="1"/>
          </p:cNvPicPr>
          <p:nvPr/>
        </p:nvPicPr>
        <p:blipFill>
          <a:blip r:embed="rId3"/>
          <a:stretch>
            <a:fillRect/>
          </a:stretch>
        </p:blipFill>
        <p:spPr>
          <a:xfrm>
            <a:off x="8096885" y="1071880"/>
            <a:ext cx="3641166" cy="2232000"/>
          </a:xfrm>
          <a:prstGeom prst="rect">
            <a:avLst/>
          </a:prstGeom>
        </p:spPr>
      </p:pic>
      <p:graphicFrame>
        <p:nvGraphicFramePr>
          <p:cNvPr id="35" name="表格 34"/>
          <p:cNvGraphicFramePr/>
          <p:nvPr>
            <p:custDataLst>
              <p:tags r:id="rId4"/>
            </p:custDataLst>
          </p:nvPr>
        </p:nvGraphicFramePr>
        <p:xfrm>
          <a:off x="793750" y="4148455"/>
          <a:ext cx="10605135" cy="2129155"/>
        </p:xfrm>
        <a:graphic>
          <a:graphicData uri="http://schemas.openxmlformats.org/drawingml/2006/table">
            <a:tbl>
              <a:tblPr firstRow="1" bandRow="1">
                <a:tableStyleId>{5C22544A-7EE6-4342-B048-85BDC9FD1C3A}</a:tableStyleId>
              </a:tblPr>
              <a:tblGrid>
                <a:gridCol w="993140"/>
                <a:gridCol w="1327785"/>
                <a:gridCol w="1443990"/>
                <a:gridCol w="1376045"/>
                <a:gridCol w="1341120"/>
                <a:gridCol w="1274445"/>
                <a:gridCol w="1421130"/>
                <a:gridCol w="1427480"/>
              </a:tblGrid>
              <a:tr h="914400">
                <a:tc>
                  <a:txBody>
                    <a:bodyPr/>
                    <a:lstStyle/>
                    <a:p>
                      <a:pPr>
                        <a:buNone/>
                      </a:pPr>
                      <a:endParaRPr lang="zh-CN" altLang="en-US"/>
                    </a:p>
                  </a:txBody>
                  <a:tcPr anchor="ctr">
                    <a:solidFill>
                      <a:schemeClr val="tx2">
                        <a:lumMod val="60000"/>
                        <a:lumOff val="40000"/>
                      </a:schemeClr>
                    </a:solidFill>
                  </a:tcPr>
                </a:tc>
                <a:tc>
                  <a:txBody>
                    <a:bodyPr/>
                    <a:lstStyle/>
                    <a:p>
                      <a:pPr algn="ctr">
                        <a:buNone/>
                      </a:pPr>
                      <a:r>
                        <a:rPr lang="en-US" altLang="zh-CN" b="1">
                          <a:latin typeface="Times New Roman Bold" panose="02020603050405020304" charset="0"/>
                          <a:cs typeface="Times New Roman Bold" panose="02020603050405020304" charset="0"/>
                        </a:rPr>
                        <a:t>Year</a:t>
                      </a:r>
                      <a:endParaRPr lang="en-US" altLang="zh-CN" b="1">
                        <a:latin typeface="Times New Roman Bold" panose="02020603050405020304" charset="0"/>
                        <a:cs typeface="Times New Roman Bold" panose="02020603050405020304" charset="0"/>
                      </a:endParaRPr>
                    </a:p>
                  </a:txBody>
                  <a:tcPr anchor="ctr">
                    <a:solidFill>
                      <a:schemeClr val="tx2">
                        <a:lumMod val="60000"/>
                        <a:lumOff val="40000"/>
                      </a:schemeClr>
                    </a:solidFill>
                  </a:tcPr>
                </a:tc>
                <a:tc>
                  <a:txBody>
                    <a:bodyPr/>
                    <a:lstStyle/>
                    <a:p>
                      <a:pPr algn="ctr">
                        <a:buNone/>
                      </a:pPr>
                      <a:r>
                        <a:rPr lang="en-US" altLang="zh-CN" b="1">
                          <a:latin typeface="Times New Roman Bold" panose="02020603050405020304" charset="0"/>
                          <a:cs typeface="Times New Roman Bold" panose="02020603050405020304" charset="0"/>
                        </a:rPr>
                        <a:t>Stop-Loss</a:t>
                      </a:r>
                      <a:endParaRPr lang="en-US" altLang="zh-CN" b="1">
                        <a:latin typeface="Times New Roman Bold" panose="02020603050405020304" charset="0"/>
                        <a:cs typeface="Times New Roman Bold" panose="02020603050405020304" charset="0"/>
                      </a:endParaRPr>
                    </a:p>
                  </a:txBody>
                  <a:tcPr anchor="ctr">
                    <a:solidFill>
                      <a:schemeClr val="tx2">
                        <a:lumMod val="60000"/>
                        <a:lumOff val="40000"/>
                      </a:schemeClr>
                    </a:solidFill>
                  </a:tcPr>
                </a:tc>
                <a:tc>
                  <a:txBody>
                    <a:bodyPr/>
                    <a:lstStyle/>
                    <a:p>
                      <a:pPr algn="ctr">
                        <a:buNone/>
                      </a:pPr>
                      <a:r>
                        <a:rPr lang="en-US" altLang="zh-CN"/>
                        <a:t>Sharp-</a:t>
                      </a:r>
                      <a:endParaRPr lang="en-US" altLang="zh-CN"/>
                    </a:p>
                    <a:p>
                      <a:pPr algn="ctr">
                        <a:buNone/>
                      </a:pPr>
                      <a:r>
                        <a:rPr lang="en-US" altLang="zh-CN"/>
                        <a:t>ratio</a:t>
                      </a:r>
                      <a:endParaRPr lang="en-US" altLang="zh-CN"/>
                    </a:p>
                  </a:txBody>
                  <a:tcPr anchor="ctr">
                    <a:solidFill>
                      <a:schemeClr val="tx2">
                        <a:lumMod val="60000"/>
                        <a:lumOff val="40000"/>
                      </a:schemeClr>
                    </a:solidFill>
                  </a:tcPr>
                </a:tc>
                <a:tc>
                  <a:txBody>
                    <a:bodyPr/>
                    <a:lstStyle/>
                    <a:p>
                      <a:pPr algn="ctr">
                        <a:buNone/>
                      </a:pPr>
                      <a:r>
                        <a:rPr lang="en-US" altLang="zh-CN"/>
                        <a:t>Average annual return(%)</a:t>
                      </a:r>
                      <a:endParaRPr lang="en-US" altLang="zh-CN"/>
                    </a:p>
                  </a:txBody>
                  <a:tcPr anchor="ctr">
                    <a:solidFill>
                      <a:schemeClr val="tx2">
                        <a:lumMod val="60000"/>
                        <a:lumOff val="40000"/>
                      </a:schemeClr>
                    </a:solidFill>
                  </a:tcPr>
                </a:tc>
                <a:tc>
                  <a:txBody>
                    <a:bodyPr/>
                    <a:lstStyle/>
                    <a:p>
                      <a:pPr algn="ctr">
                        <a:buNone/>
                      </a:pPr>
                      <a:r>
                        <a:rPr lang="en-US" altLang="zh-CN"/>
                        <a:t>Total return(%)</a:t>
                      </a:r>
                      <a:endParaRPr lang="en-US" altLang="zh-CN"/>
                    </a:p>
                  </a:txBody>
                  <a:tcPr anchor="ctr">
                    <a:solidFill>
                      <a:schemeClr val="tx2">
                        <a:lumMod val="60000"/>
                        <a:lumOff val="40000"/>
                      </a:schemeClr>
                    </a:solidFill>
                  </a:tcPr>
                </a:tc>
                <a:tc>
                  <a:txBody>
                    <a:bodyPr/>
                    <a:lstStyle/>
                    <a:p>
                      <a:pPr algn="ctr">
                        <a:buNone/>
                      </a:pPr>
                      <a:r>
                        <a:rPr lang="en-US" altLang="zh-CN"/>
                        <a:t>Max</a:t>
                      </a:r>
                      <a:endParaRPr lang="en-US" altLang="zh-CN"/>
                    </a:p>
                    <a:p>
                      <a:pPr algn="ctr">
                        <a:buNone/>
                      </a:pPr>
                      <a:r>
                        <a:rPr lang="en-US" altLang="zh-CN"/>
                        <a:t>drawdown(%)</a:t>
                      </a:r>
                      <a:endParaRPr lang="en-US" altLang="zh-CN"/>
                    </a:p>
                  </a:txBody>
                  <a:tcPr anchor="ctr">
                    <a:solidFill>
                      <a:schemeClr val="tx2">
                        <a:lumMod val="60000"/>
                        <a:lumOff val="40000"/>
                      </a:schemeClr>
                    </a:solidFill>
                  </a:tcPr>
                </a:tc>
                <a:tc>
                  <a:txBody>
                    <a:bodyPr/>
                    <a:lstStyle/>
                    <a:p>
                      <a:pPr algn="ctr">
                        <a:buNone/>
                      </a:pPr>
                      <a:r>
                        <a:rPr lang="en-US" altLang="zh-CN"/>
                        <a:t>Max </a:t>
                      </a:r>
                      <a:endParaRPr lang="en-US" altLang="zh-CN"/>
                    </a:p>
                    <a:p>
                      <a:pPr algn="ctr">
                        <a:buNone/>
                      </a:pPr>
                      <a:r>
                        <a:rPr lang="en-US" altLang="zh-CN"/>
                        <a:t>drawdown </a:t>
                      </a:r>
                      <a:endParaRPr lang="en-US" altLang="zh-CN"/>
                    </a:p>
                    <a:p>
                      <a:pPr algn="ctr">
                        <a:buNone/>
                      </a:pPr>
                      <a:r>
                        <a:rPr lang="en-US" altLang="zh-CN"/>
                        <a:t>period</a:t>
                      </a:r>
                      <a:endParaRPr lang="en-US" altLang="zh-CN"/>
                    </a:p>
                  </a:txBody>
                  <a:tcPr anchor="ctr">
                    <a:solidFill>
                      <a:schemeClr val="tx2">
                        <a:lumMod val="60000"/>
                        <a:lumOff val="40000"/>
                      </a:schemeClr>
                    </a:solidFill>
                  </a:tcPr>
                </a:tc>
              </a:tr>
              <a:tr h="574675">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Rolling</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2024</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2.3412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63.2802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37.9179</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-9.6385</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-32days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40000"/>
                        <a:lumOff val="60000"/>
                      </a:schemeClr>
                    </a:solidFill>
                  </a:tcPr>
                </a:tc>
              </a:tr>
              <a:tr h="640080">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Not Rolling</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None/>
                      </a:pPr>
                      <a:r>
                        <a:rPr lang="en-US" altLang="zh-CN" b="1">
                          <a:solidFill>
                            <a:schemeClr val="tx2"/>
                          </a:solidFill>
                          <a:latin typeface="Times New Roman Bold" panose="02020603050405020304" charset="0"/>
                          <a:cs typeface="Times New Roman Bold" panose="02020603050405020304" charset="0"/>
                        </a:rPr>
                        <a:t>2024</a:t>
                      </a:r>
                      <a:endParaRPr lang="en-US" altLang="zh-CN"/>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Strategy2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1.0502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31.2582</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18.73</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-14.45</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c>
                  <a:txBody>
                    <a:bodyPr/>
                    <a:lstStyle/>
                    <a:p>
                      <a:pPr algn="ctr">
                        <a:buClrTx/>
                        <a:buSzTx/>
                        <a:buFontTx/>
                        <a:buNone/>
                      </a:pPr>
                      <a:r>
                        <a:rPr lang="en-US" altLang="zh-CN" b="1">
                          <a:solidFill>
                            <a:schemeClr val="tx2"/>
                          </a:solidFill>
                          <a:latin typeface="Times New Roman Bold" panose="02020603050405020304" charset="0"/>
                          <a:cs typeface="Times New Roman Bold" panose="02020603050405020304" charset="0"/>
                        </a:rPr>
                        <a:t>-146days</a:t>
                      </a:r>
                      <a:endParaRPr lang="en-US" altLang="zh-CN" b="1">
                        <a:solidFill>
                          <a:schemeClr val="tx2"/>
                        </a:solidFill>
                        <a:latin typeface="Times New Roman Bold" panose="02020603050405020304" charset="0"/>
                        <a:cs typeface="Times New Roman Bold" panose="02020603050405020304" charset="0"/>
                      </a:endParaRPr>
                    </a:p>
                  </a:txBody>
                  <a:tcPr anchor="ctr">
                    <a:solidFill>
                      <a:schemeClr val="tx2">
                        <a:lumMod val="20000"/>
                        <a:lumOff val="80000"/>
                      </a:schemeClr>
                    </a:solidFill>
                  </a:tcPr>
                </a:tc>
              </a:tr>
            </a:tbl>
          </a:graphicData>
        </a:graphic>
      </p:graphicFrame>
      <p:sp>
        <p:nvSpPr>
          <p:cNvPr id="38" name="文本框 37"/>
          <p:cNvSpPr txBox="1"/>
          <p:nvPr/>
        </p:nvSpPr>
        <p:spPr>
          <a:xfrm>
            <a:off x="9641205" y="118110"/>
            <a:ext cx="2322830"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479425" y="701675"/>
            <a:ext cx="283210" cy="283210"/>
            <a:chOff x="404632" y="701449"/>
            <a:chExt cx="379307" cy="379307"/>
          </a:xfrm>
        </p:grpSpPr>
        <p:sp>
          <p:nvSpPr>
            <p:cNvPr id="21" name="椭圆 20"/>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2" name="任意多边形: 形状 2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3" name="组合 2"/>
          <p:cNvGrpSpPr/>
          <p:nvPr/>
        </p:nvGrpSpPr>
        <p:grpSpPr>
          <a:xfrm>
            <a:off x="982251" y="1652588"/>
            <a:ext cx="2859409" cy="4563676"/>
            <a:chOff x="898431" y="1652587"/>
            <a:chExt cx="2859409" cy="4563676"/>
          </a:xfrm>
        </p:grpSpPr>
        <p:sp>
          <p:nvSpPr>
            <p:cNvPr id="28" name="矩形 27"/>
            <p:cNvSpPr/>
            <p:nvPr/>
          </p:nvSpPr>
          <p:spPr>
            <a:xfrm>
              <a:off x="898431" y="1693582"/>
              <a:ext cx="2859409" cy="452268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23" name="Group 19"/>
            <p:cNvGrpSpPr>
              <a:grpSpLocks noChangeAspect="1"/>
            </p:cNvGrpSpPr>
            <p:nvPr/>
          </p:nvGrpSpPr>
          <p:grpSpPr bwMode="auto">
            <a:xfrm>
              <a:off x="1846332" y="1652625"/>
              <a:ext cx="963613" cy="46038"/>
              <a:chOff x="5732" y="2308"/>
              <a:chExt cx="607" cy="29"/>
            </a:xfrm>
            <a:solidFill>
              <a:srgbClr val="1A2E52"/>
            </a:solidFill>
          </p:grpSpPr>
          <p:sp>
            <p:nvSpPr>
              <p:cNvPr id="24" name="Freeform 20"/>
              <p:cNvSpPr/>
              <p:nvPr/>
            </p:nvSpPr>
            <p:spPr bwMode="auto">
              <a:xfrm>
                <a:off x="5732" y="2308"/>
                <a:ext cx="44" cy="29"/>
              </a:xfrm>
              <a:custGeom>
                <a:avLst/>
                <a:gdLst>
                  <a:gd name="T0" fmla="*/ 11 w 21"/>
                  <a:gd name="T1" fmla="*/ 0 h 19"/>
                  <a:gd name="T2" fmla="*/ 21 w 21"/>
                  <a:gd name="T3" fmla="*/ 19 h 19"/>
                  <a:gd name="T4" fmla="*/ 0 w 21"/>
                  <a:gd name="T5" fmla="*/ 19 h 19"/>
                  <a:gd name="T6" fmla="*/ 11 w 21"/>
                  <a:gd name="T7" fmla="*/ 0 h 19"/>
                </a:gdLst>
                <a:ahLst/>
                <a:cxnLst>
                  <a:cxn ang="0">
                    <a:pos x="T0" y="T1"/>
                  </a:cxn>
                  <a:cxn ang="0">
                    <a:pos x="T2" y="T3"/>
                  </a:cxn>
                  <a:cxn ang="0">
                    <a:pos x="T4" y="T5"/>
                  </a:cxn>
                  <a:cxn ang="0">
                    <a:pos x="T6" y="T7"/>
                  </a:cxn>
                </a:cxnLst>
                <a:rect l="0" t="0" r="r" b="b"/>
                <a:pathLst>
                  <a:path w="21" h="19">
                    <a:moveTo>
                      <a:pt x="11" y="0"/>
                    </a:moveTo>
                    <a:cubicBezTo>
                      <a:pt x="16" y="0"/>
                      <a:pt x="20" y="8"/>
                      <a:pt x="21" y="19"/>
                    </a:cubicBezTo>
                    <a:cubicBezTo>
                      <a:pt x="0" y="19"/>
                      <a:pt x="0" y="19"/>
                      <a:pt x="0" y="19"/>
                    </a:cubicBezTo>
                    <a:cubicBezTo>
                      <a:pt x="2" y="8"/>
                      <a:pt x="6"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5" name="Freeform 21"/>
              <p:cNvSpPr/>
              <p:nvPr/>
            </p:nvSpPr>
            <p:spPr bwMode="auto">
              <a:xfrm>
                <a:off x="6293" y="2308"/>
                <a:ext cx="46" cy="29"/>
              </a:xfrm>
              <a:custGeom>
                <a:avLst/>
                <a:gdLst>
                  <a:gd name="T0" fmla="*/ 10 w 21"/>
                  <a:gd name="T1" fmla="*/ 0 h 19"/>
                  <a:gd name="T2" fmla="*/ 0 w 21"/>
                  <a:gd name="T3" fmla="*/ 19 h 19"/>
                  <a:gd name="T4" fmla="*/ 21 w 21"/>
                  <a:gd name="T5" fmla="*/ 19 h 19"/>
                  <a:gd name="T6" fmla="*/ 10 w 21"/>
                  <a:gd name="T7" fmla="*/ 0 h 19"/>
                </a:gdLst>
                <a:ahLst/>
                <a:cxnLst>
                  <a:cxn ang="0">
                    <a:pos x="T0" y="T1"/>
                  </a:cxn>
                  <a:cxn ang="0">
                    <a:pos x="T2" y="T3"/>
                  </a:cxn>
                  <a:cxn ang="0">
                    <a:pos x="T4" y="T5"/>
                  </a:cxn>
                  <a:cxn ang="0">
                    <a:pos x="T6" y="T7"/>
                  </a:cxn>
                </a:cxnLst>
                <a:rect l="0" t="0" r="r" b="b"/>
                <a:pathLst>
                  <a:path w="21" h="19">
                    <a:moveTo>
                      <a:pt x="10" y="0"/>
                    </a:moveTo>
                    <a:cubicBezTo>
                      <a:pt x="5" y="0"/>
                      <a:pt x="1" y="8"/>
                      <a:pt x="0" y="19"/>
                    </a:cubicBezTo>
                    <a:cubicBezTo>
                      <a:pt x="21" y="19"/>
                      <a:pt x="21" y="19"/>
                      <a:pt x="21" y="19"/>
                    </a:cubicBezTo>
                    <a:cubicBezTo>
                      <a:pt x="20" y="8"/>
                      <a:pt x="15"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7" name="Freeform 22"/>
            <p:cNvSpPr/>
            <p:nvPr/>
          </p:nvSpPr>
          <p:spPr bwMode="auto">
            <a:xfrm>
              <a:off x="1563755" y="1652587"/>
              <a:ext cx="1528763" cy="1382713"/>
            </a:xfrm>
            <a:custGeom>
              <a:avLst/>
              <a:gdLst>
                <a:gd name="T0" fmla="*/ 487 w 615"/>
                <a:gd name="T1" fmla="*/ 0 h 557"/>
                <a:gd name="T2" fmla="*/ 480 w 615"/>
                <a:gd name="T3" fmla="*/ 19 h 557"/>
                <a:gd name="T4" fmla="*/ 480 w 615"/>
                <a:gd name="T5" fmla="*/ 289 h 557"/>
                <a:gd name="T6" fmla="*/ 513 w 615"/>
                <a:gd name="T7" fmla="*/ 322 h 557"/>
                <a:gd name="T8" fmla="*/ 609 w 615"/>
                <a:gd name="T9" fmla="*/ 322 h 557"/>
                <a:gd name="T10" fmla="*/ 614 w 615"/>
                <a:gd name="T11" fmla="*/ 326 h 557"/>
                <a:gd name="T12" fmla="*/ 612 w 615"/>
                <a:gd name="T13" fmla="*/ 332 h 557"/>
                <a:gd name="T14" fmla="*/ 355 w 615"/>
                <a:gd name="T15" fmla="*/ 541 h 557"/>
                <a:gd name="T16" fmla="*/ 307 w 615"/>
                <a:gd name="T17" fmla="*/ 556 h 557"/>
                <a:gd name="T18" fmla="*/ 261 w 615"/>
                <a:gd name="T19" fmla="*/ 541 h 557"/>
                <a:gd name="T20" fmla="*/ 3 w 615"/>
                <a:gd name="T21" fmla="*/ 332 h 557"/>
                <a:gd name="T22" fmla="*/ 1 w 615"/>
                <a:gd name="T23" fmla="*/ 326 h 557"/>
                <a:gd name="T24" fmla="*/ 6 w 615"/>
                <a:gd name="T25" fmla="*/ 322 h 557"/>
                <a:gd name="T26" fmla="*/ 103 w 615"/>
                <a:gd name="T27" fmla="*/ 322 h 557"/>
                <a:gd name="T28" fmla="*/ 136 w 615"/>
                <a:gd name="T29" fmla="*/ 289 h 557"/>
                <a:gd name="T30" fmla="*/ 136 w 615"/>
                <a:gd name="T31" fmla="*/ 19 h 557"/>
                <a:gd name="T32" fmla="*/ 129 w 615"/>
                <a:gd name="T33" fmla="*/ 0 h 557"/>
                <a:gd name="T34" fmla="*/ 308 w 615"/>
                <a:gd name="T35" fmla="*/ 0 h 557"/>
                <a:gd name="T36" fmla="*/ 308 w 615"/>
                <a:gd name="T37" fmla="*/ 0 h 557"/>
                <a:gd name="T38" fmla="*/ 487 w 615"/>
                <a:gd name="T39"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5" h="557">
                  <a:moveTo>
                    <a:pt x="487" y="0"/>
                  </a:moveTo>
                  <a:cubicBezTo>
                    <a:pt x="481" y="4"/>
                    <a:pt x="480" y="12"/>
                    <a:pt x="480" y="19"/>
                  </a:cubicBezTo>
                  <a:cubicBezTo>
                    <a:pt x="480" y="289"/>
                    <a:pt x="480" y="289"/>
                    <a:pt x="480" y="289"/>
                  </a:cubicBezTo>
                  <a:cubicBezTo>
                    <a:pt x="480" y="307"/>
                    <a:pt x="494" y="322"/>
                    <a:pt x="513" y="322"/>
                  </a:cubicBezTo>
                  <a:cubicBezTo>
                    <a:pt x="609" y="322"/>
                    <a:pt x="609" y="322"/>
                    <a:pt x="609" y="322"/>
                  </a:cubicBezTo>
                  <a:cubicBezTo>
                    <a:pt x="611" y="322"/>
                    <a:pt x="613" y="324"/>
                    <a:pt x="614" y="326"/>
                  </a:cubicBezTo>
                  <a:cubicBezTo>
                    <a:pt x="615" y="328"/>
                    <a:pt x="614" y="330"/>
                    <a:pt x="612" y="332"/>
                  </a:cubicBezTo>
                  <a:cubicBezTo>
                    <a:pt x="355" y="541"/>
                    <a:pt x="355" y="541"/>
                    <a:pt x="355" y="541"/>
                  </a:cubicBezTo>
                  <a:cubicBezTo>
                    <a:pt x="341" y="552"/>
                    <a:pt x="324" y="557"/>
                    <a:pt x="307" y="556"/>
                  </a:cubicBezTo>
                  <a:cubicBezTo>
                    <a:pt x="291" y="557"/>
                    <a:pt x="274" y="552"/>
                    <a:pt x="261" y="541"/>
                  </a:cubicBezTo>
                  <a:cubicBezTo>
                    <a:pt x="3" y="332"/>
                    <a:pt x="3" y="332"/>
                    <a:pt x="3" y="332"/>
                  </a:cubicBezTo>
                  <a:cubicBezTo>
                    <a:pt x="1" y="330"/>
                    <a:pt x="0" y="328"/>
                    <a:pt x="1" y="326"/>
                  </a:cubicBezTo>
                  <a:cubicBezTo>
                    <a:pt x="2" y="324"/>
                    <a:pt x="4" y="322"/>
                    <a:pt x="6" y="322"/>
                  </a:cubicBezTo>
                  <a:cubicBezTo>
                    <a:pt x="103" y="322"/>
                    <a:pt x="103" y="322"/>
                    <a:pt x="103" y="322"/>
                  </a:cubicBezTo>
                  <a:cubicBezTo>
                    <a:pt x="121" y="322"/>
                    <a:pt x="136" y="307"/>
                    <a:pt x="136" y="289"/>
                  </a:cubicBezTo>
                  <a:cubicBezTo>
                    <a:pt x="136" y="19"/>
                    <a:pt x="136" y="19"/>
                    <a:pt x="136" y="19"/>
                  </a:cubicBezTo>
                  <a:cubicBezTo>
                    <a:pt x="135" y="12"/>
                    <a:pt x="134" y="4"/>
                    <a:pt x="129" y="0"/>
                  </a:cubicBezTo>
                  <a:cubicBezTo>
                    <a:pt x="308" y="0"/>
                    <a:pt x="308" y="0"/>
                    <a:pt x="308" y="0"/>
                  </a:cubicBezTo>
                  <a:cubicBezTo>
                    <a:pt x="308" y="0"/>
                    <a:pt x="308" y="0"/>
                    <a:pt x="308" y="0"/>
                  </a:cubicBezTo>
                  <a:lnTo>
                    <a:pt x="487" y="0"/>
                  </a:lnTo>
                  <a:close/>
                </a:path>
              </a:pathLst>
            </a:custGeom>
            <a:solidFill>
              <a:srgbClr val="294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31" name="Group 24"/>
          <p:cNvGrpSpPr>
            <a:grpSpLocks noChangeAspect="1"/>
          </p:cNvGrpSpPr>
          <p:nvPr/>
        </p:nvGrpSpPr>
        <p:grpSpPr bwMode="auto">
          <a:xfrm>
            <a:off x="2171877" y="1907495"/>
            <a:ext cx="502743" cy="664314"/>
            <a:chOff x="1045" y="-110"/>
            <a:chExt cx="2147" cy="2837"/>
          </a:xfrm>
          <a:solidFill>
            <a:schemeClr val="bg1"/>
          </a:solidFill>
        </p:grpSpPr>
        <p:sp>
          <p:nvSpPr>
            <p:cNvPr id="32" name="Freeform 25"/>
            <p:cNvSpPr>
              <a:spLocks noEditPoints="1"/>
            </p:cNvSpPr>
            <p:nvPr/>
          </p:nvSpPr>
          <p:spPr bwMode="auto">
            <a:xfrm>
              <a:off x="1045" y="-110"/>
              <a:ext cx="2147" cy="2837"/>
            </a:xfrm>
            <a:custGeom>
              <a:avLst/>
              <a:gdLst>
                <a:gd name="T0" fmla="*/ 830 w 903"/>
                <a:gd name="T1" fmla="*/ 389 h 1194"/>
                <a:gd name="T2" fmla="*/ 792 w 903"/>
                <a:gd name="T3" fmla="*/ 389 h 1194"/>
                <a:gd name="T4" fmla="*/ 606 w 903"/>
                <a:gd name="T5" fmla="*/ 389 h 1194"/>
                <a:gd name="T6" fmla="*/ 514 w 903"/>
                <a:gd name="T7" fmla="*/ 297 h 1194"/>
                <a:gd name="T8" fmla="*/ 514 w 903"/>
                <a:gd name="T9" fmla="*/ 97 h 1194"/>
                <a:gd name="T10" fmla="*/ 514 w 903"/>
                <a:gd name="T11" fmla="*/ 74 h 1194"/>
                <a:gd name="T12" fmla="*/ 492 w 903"/>
                <a:gd name="T13" fmla="*/ 73 h 1194"/>
                <a:gd name="T14" fmla="*/ 104 w 903"/>
                <a:gd name="T15" fmla="*/ 73 h 1194"/>
                <a:gd name="T16" fmla="*/ 72 w 903"/>
                <a:gd name="T17" fmla="*/ 106 h 1194"/>
                <a:gd name="T18" fmla="*/ 72 w 903"/>
                <a:gd name="T19" fmla="*/ 1088 h 1194"/>
                <a:gd name="T20" fmla="*/ 104 w 903"/>
                <a:gd name="T21" fmla="*/ 1120 h 1194"/>
                <a:gd name="T22" fmla="*/ 358 w 903"/>
                <a:gd name="T23" fmla="*/ 1121 h 1194"/>
                <a:gd name="T24" fmla="*/ 385 w 903"/>
                <a:gd name="T25" fmla="*/ 1127 h 1194"/>
                <a:gd name="T26" fmla="*/ 401 w 903"/>
                <a:gd name="T27" fmla="*/ 1164 h 1194"/>
                <a:gd name="T28" fmla="*/ 368 w 903"/>
                <a:gd name="T29" fmla="*/ 1193 h 1194"/>
                <a:gd name="T30" fmla="*/ 84 w 903"/>
                <a:gd name="T31" fmla="*/ 1192 h 1194"/>
                <a:gd name="T32" fmla="*/ 3 w 903"/>
                <a:gd name="T33" fmla="*/ 1121 h 1194"/>
                <a:gd name="T34" fmla="*/ 0 w 903"/>
                <a:gd name="T35" fmla="*/ 1093 h 1194"/>
                <a:gd name="T36" fmla="*/ 0 w 903"/>
                <a:gd name="T37" fmla="*/ 101 h 1194"/>
                <a:gd name="T38" fmla="*/ 73 w 903"/>
                <a:gd name="T39" fmla="*/ 3 h 1194"/>
                <a:gd name="T40" fmla="*/ 97 w 903"/>
                <a:gd name="T41" fmla="*/ 1 h 1194"/>
                <a:gd name="T42" fmla="*/ 521 w 903"/>
                <a:gd name="T43" fmla="*/ 0 h 1194"/>
                <a:gd name="T44" fmla="*/ 595 w 903"/>
                <a:gd name="T45" fmla="*/ 30 h 1194"/>
                <a:gd name="T46" fmla="*/ 872 w 903"/>
                <a:gd name="T47" fmla="*/ 307 h 1194"/>
                <a:gd name="T48" fmla="*/ 902 w 903"/>
                <a:gd name="T49" fmla="*/ 377 h 1194"/>
                <a:gd name="T50" fmla="*/ 902 w 903"/>
                <a:gd name="T51" fmla="*/ 653 h 1194"/>
                <a:gd name="T52" fmla="*/ 865 w 903"/>
                <a:gd name="T53" fmla="*/ 693 h 1194"/>
                <a:gd name="T54" fmla="*/ 830 w 903"/>
                <a:gd name="T55" fmla="*/ 652 h 1194"/>
                <a:gd name="T56" fmla="*/ 830 w 903"/>
                <a:gd name="T57" fmla="*/ 636 h 1194"/>
                <a:gd name="T58" fmla="*/ 830 w 903"/>
                <a:gd name="T59" fmla="*/ 412 h 1194"/>
                <a:gd name="T60" fmla="*/ 830 w 903"/>
                <a:gd name="T61" fmla="*/ 389 h 1194"/>
                <a:gd name="T62" fmla="*/ 770 w 903"/>
                <a:gd name="T63" fmla="*/ 317 h 1194"/>
                <a:gd name="T64" fmla="*/ 587 w 903"/>
                <a:gd name="T65" fmla="*/ 132 h 1194"/>
                <a:gd name="T66" fmla="*/ 588 w 903"/>
                <a:gd name="T67" fmla="*/ 298 h 1194"/>
                <a:gd name="T68" fmla="*/ 606 w 903"/>
                <a:gd name="T69" fmla="*/ 316 h 1194"/>
                <a:gd name="T70" fmla="*/ 770 w 903"/>
                <a:gd name="T71" fmla="*/ 317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3" h="1194">
                  <a:moveTo>
                    <a:pt x="830" y="389"/>
                  </a:moveTo>
                  <a:cubicBezTo>
                    <a:pt x="816" y="389"/>
                    <a:pt x="804" y="389"/>
                    <a:pt x="792" y="389"/>
                  </a:cubicBezTo>
                  <a:cubicBezTo>
                    <a:pt x="730" y="389"/>
                    <a:pt x="668" y="389"/>
                    <a:pt x="606" y="389"/>
                  </a:cubicBezTo>
                  <a:cubicBezTo>
                    <a:pt x="553" y="388"/>
                    <a:pt x="515" y="350"/>
                    <a:pt x="514" y="297"/>
                  </a:cubicBezTo>
                  <a:cubicBezTo>
                    <a:pt x="514" y="230"/>
                    <a:pt x="514" y="163"/>
                    <a:pt x="514" y="97"/>
                  </a:cubicBezTo>
                  <a:cubicBezTo>
                    <a:pt x="514" y="89"/>
                    <a:pt x="514" y="82"/>
                    <a:pt x="514" y="74"/>
                  </a:cubicBezTo>
                  <a:cubicBezTo>
                    <a:pt x="505" y="73"/>
                    <a:pt x="499" y="73"/>
                    <a:pt x="492" y="73"/>
                  </a:cubicBezTo>
                  <a:cubicBezTo>
                    <a:pt x="363" y="73"/>
                    <a:pt x="234" y="73"/>
                    <a:pt x="104" y="73"/>
                  </a:cubicBezTo>
                  <a:cubicBezTo>
                    <a:pt x="78" y="73"/>
                    <a:pt x="72" y="79"/>
                    <a:pt x="72" y="106"/>
                  </a:cubicBezTo>
                  <a:cubicBezTo>
                    <a:pt x="72" y="433"/>
                    <a:pt x="72" y="760"/>
                    <a:pt x="72" y="1088"/>
                  </a:cubicBezTo>
                  <a:cubicBezTo>
                    <a:pt x="72" y="1115"/>
                    <a:pt x="78" y="1120"/>
                    <a:pt x="104" y="1120"/>
                  </a:cubicBezTo>
                  <a:cubicBezTo>
                    <a:pt x="189" y="1121"/>
                    <a:pt x="274" y="1120"/>
                    <a:pt x="358" y="1121"/>
                  </a:cubicBezTo>
                  <a:cubicBezTo>
                    <a:pt x="367" y="1121"/>
                    <a:pt x="377" y="1122"/>
                    <a:pt x="385" y="1127"/>
                  </a:cubicBezTo>
                  <a:cubicBezTo>
                    <a:pt x="399" y="1134"/>
                    <a:pt x="405" y="1148"/>
                    <a:pt x="401" y="1164"/>
                  </a:cubicBezTo>
                  <a:cubicBezTo>
                    <a:pt x="397" y="1181"/>
                    <a:pt x="386" y="1192"/>
                    <a:pt x="368" y="1193"/>
                  </a:cubicBezTo>
                  <a:cubicBezTo>
                    <a:pt x="273" y="1193"/>
                    <a:pt x="178" y="1194"/>
                    <a:pt x="84" y="1192"/>
                  </a:cubicBezTo>
                  <a:cubicBezTo>
                    <a:pt x="45" y="1192"/>
                    <a:pt x="11" y="1159"/>
                    <a:pt x="3" y="1121"/>
                  </a:cubicBezTo>
                  <a:cubicBezTo>
                    <a:pt x="1" y="1112"/>
                    <a:pt x="0" y="1102"/>
                    <a:pt x="0" y="1093"/>
                  </a:cubicBezTo>
                  <a:cubicBezTo>
                    <a:pt x="0" y="762"/>
                    <a:pt x="0" y="432"/>
                    <a:pt x="0" y="101"/>
                  </a:cubicBezTo>
                  <a:cubicBezTo>
                    <a:pt x="0" y="49"/>
                    <a:pt x="26" y="15"/>
                    <a:pt x="73" y="3"/>
                  </a:cubicBezTo>
                  <a:cubicBezTo>
                    <a:pt x="81" y="1"/>
                    <a:pt x="89" y="1"/>
                    <a:pt x="97" y="1"/>
                  </a:cubicBezTo>
                  <a:cubicBezTo>
                    <a:pt x="238" y="0"/>
                    <a:pt x="380" y="1"/>
                    <a:pt x="521" y="0"/>
                  </a:cubicBezTo>
                  <a:cubicBezTo>
                    <a:pt x="550" y="0"/>
                    <a:pt x="574" y="10"/>
                    <a:pt x="595" y="30"/>
                  </a:cubicBezTo>
                  <a:cubicBezTo>
                    <a:pt x="687" y="123"/>
                    <a:pt x="779" y="215"/>
                    <a:pt x="872" y="307"/>
                  </a:cubicBezTo>
                  <a:cubicBezTo>
                    <a:pt x="891" y="327"/>
                    <a:pt x="902" y="350"/>
                    <a:pt x="902" y="377"/>
                  </a:cubicBezTo>
                  <a:cubicBezTo>
                    <a:pt x="902" y="469"/>
                    <a:pt x="903" y="561"/>
                    <a:pt x="902" y="653"/>
                  </a:cubicBezTo>
                  <a:cubicBezTo>
                    <a:pt x="902" y="678"/>
                    <a:pt x="887" y="694"/>
                    <a:pt x="865" y="693"/>
                  </a:cubicBezTo>
                  <a:cubicBezTo>
                    <a:pt x="844" y="692"/>
                    <a:pt x="831" y="677"/>
                    <a:pt x="830" y="652"/>
                  </a:cubicBezTo>
                  <a:cubicBezTo>
                    <a:pt x="830" y="647"/>
                    <a:pt x="830" y="641"/>
                    <a:pt x="830" y="636"/>
                  </a:cubicBezTo>
                  <a:cubicBezTo>
                    <a:pt x="830" y="561"/>
                    <a:pt x="830" y="487"/>
                    <a:pt x="830" y="412"/>
                  </a:cubicBezTo>
                  <a:cubicBezTo>
                    <a:pt x="830" y="405"/>
                    <a:pt x="830" y="398"/>
                    <a:pt x="830" y="389"/>
                  </a:cubicBezTo>
                  <a:close/>
                  <a:moveTo>
                    <a:pt x="770" y="317"/>
                  </a:moveTo>
                  <a:cubicBezTo>
                    <a:pt x="709" y="255"/>
                    <a:pt x="648" y="194"/>
                    <a:pt x="587" y="132"/>
                  </a:cubicBezTo>
                  <a:cubicBezTo>
                    <a:pt x="587" y="186"/>
                    <a:pt x="586" y="242"/>
                    <a:pt x="588" y="298"/>
                  </a:cubicBezTo>
                  <a:cubicBezTo>
                    <a:pt x="588" y="304"/>
                    <a:pt x="599" y="316"/>
                    <a:pt x="606" y="316"/>
                  </a:cubicBezTo>
                  <a:cubicBezTo>
                    <a:pt x="661" y="317"/>
                    <a:pt x="717" y="317"/>
                    <a:pt x="770"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3" name="Freeform 26"/>
            <p:cNvSpPr>
              <a:spLocks noEditPoints="1"/>
            </p:cNvSpPr>
            <p:nvPr/>
          </p:nvSpPr>
          <p:spPr bwMode="auto">
            <a:xfrm>
              <a:off x="1979" y="1479"/>
              <a:ext cx="1153" cy="1205"/>
            </a:xfrm>
            <a:custGeom>
              <a:avLst/>
              <a:gdLst>
                <a:gd name="T0" fmla="*/ 376 w 485"/>
                <a:gd name="T1" fmla="*/ 353 h 507"/>
                <a:gd name="T2" fmla="*/ 463 w 485"/>
                <a:gd name="T3" fmla="*/ 439 h 507"/>
                <a:gd name="T4" fmla="*/ 451 w 485"/>
                <a:gd name="T5" fmla="*/ 502 h 507"/>
                <a:gd name="T6" fmla="*/ 412 w 485"/>
                <a:gd name="T7" fmla="*/ 489 h 507"/>
                <a:gd name="T8" fmla="*/ 336 w 485"/>
                <a:gd name="T9" fmla="*/ 413 h 507"/>
                <a:gd name="T10" fmla="*/ 308 w 485"/>
                <a:gd name="T11" fmla="*/ 409 h 507"/>
                <a:gd name="T12" fmla="*/ 4 w 485"/>
                <a:gd name="T13" fmla="*/ 230 h 507"/>
                <a:gd name="T14" fmla="*/ 247 w 485"/>
                <a:gd name="T15" fmla="*/ 22 h 507"/>
                <a:gd name="T16" fmla="*/ 380 w 485"/>
                <a:gd name="T17" fmla="*/ 345 h 507"/>
                <a:gd name="T18" fmla="*/ 376 w 485"/>
                <a:gd name="T19" fmla="*/ 353 h 507"/>
                <a:gd name="T20" fmla="*/ 346 w 485"/>
                <a:gd name="T21" fmla="*/ 226 h 507"/>
                <a:gd name="T22" fmla="*/ 211 w 485"/>
                <a:gd name="T23" fmla="*/ 91 h 507"/>
                <a:gd name="T24" fmla="*/ 75 w 485"/>
                <a:gd name="T25" fmla="*/ 225 h 507"/>
                <a:gd name="T26" fmla="*/ 212 w 485"/>
                <a:gd name="T27" fmla="*/ 361 h 507"/>
                <a:gd name="T28" fmla="*/ 346 w 485"/>
                <a:gd name="T29" fmla="*/ 22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5" h="507">
                  <a:moveTo>
                    <a:pt x="376" y="353"/>
                  </a:moveTo>
                  <a:cubicBezTo>
                    <a:pt x="406" y="382"/>
                    <a:pt x="435" y="410"/>
                    <a:pt x="463" y="439"/>
                  </a:cubicBezTo>
                  <a:cubicBezTo>
                    <a:pt x="485" y="461"/>
                    <a:pt x="479" y="492"/>
                    <a:pt x="451" y="502"/>
                  </a:cubicBezTo>
                  <a:cubicBezTo>
                    <a:pt x="435" y="507"/>
                    <a:pt x="422" y="500"/>
                    <a:pt x="412" y="489"/>
                  </a:cubicBezTo>
                  <a:cubicBezTo>
                    <a:pt x="386" y="464"/>
                    <a:pt x="360" y="439"/>
                    <a:pt x="336" y="413"/>
                  </a:cubicBezTo>
                  <a:cubicBezTo>
                    <a:pt x="327" y="404"/>
                    <a:pt x="320" y="403"/>
                    <a:pt x="308" y="409"/>
                  </a:cubicBezTo>
                  <a:cubicBezTo>
                    <a:pt x="169" y="480"/>
                    <a:pt x="8" y="387"/>
                    <a:pt x="4" y="230"/>
                  </a:cubicBezTo>
                  <a:cubicBezTo>
                    <a:pt x="0" y="92"/>
                    <a:pt x="124" y="0"/>
                    <a:pt x="247" y="22"/>
                  </a:cubicBezTo>
                  <a:cubicBezTo>
                    <a:pt x="393" y="47"/>
                    <a:pt x="470" y="217"/>
                    <a:pt x="380" y="345"/>
                  </a:cubicBezTo>
                  <a:cubicBezTo>
                    <a:pt x="379" y="346"/>
                    <a:pt x="379" y="348"/>
                    <a:pt x="376" y="353"/>
                  </a:cubicBezTo>
                  <a:close/>
                  <a:moveTo>
                    <a:pt x="346" y="226"/>
                  </a:moveTo>
                  <a:cubicBezTo>
                    <a:pt x="347" y="151"/>
                    <a:pt x="287" y="91"/>
                    <a:pt x="211" y="91"/>
                  </a:cubicBezTo>
                  <a:cubicBezTo>
                    <a:pt x="137" y="91"/>
                    <a:pt x="76" y="151"/>
                    <a:pt x="75" y="225"/>
                  </a:cubicBezTo>
                  <a:cubicBezTo>
                    <a:pt x="75" y="299"/>
                    <a:pt x="137" y="362"/>
                    <a:pt x="212" y="361"/>
                  </a:cubicBezTo>
                  <a:cubicBezTo>
                    <a:pt x="286" y="361"/>
                    <a:pt x="346" y="301"/>
                    <a:pt x="346" y="2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4" name="Freeform 27"/>
            <p:cNvSpPr/>
            <p:nvPr/>
          </p:nvSpPr>
          <p:spPr bwMode="auto">
            <a:xfrm>
              <a:off x="1425" y="1078"/>
              <a:ext cx="1384" cy="173"/>
            </a:xfrm>
            <a:custGeom>
              <a:avLst/>
              <a:gdLst>
                <a:gd name="T0" fmla="*/ 293 w 582"/>
                <a:gd name="T1" fmla="*/ 1 h 73"/>
                <a:gd name="T2" fmla="*/ 537 w 582"/>
                <a:gd name="T3" fmla="*/ 1 h 73"/>
                <a:gd name="T4" fmla="*/ 582 w 582"/>
                <a:gd name="T5" fmla="*/ 37 h 73"/>
                <a:gd name="T6" fmla="*/ 538 w 582"/>
                <a:gd name="T7" fmla="*/ 73 h 73"/>
                <a:gd name="T8" fmla="*/ 44 w 582"/>
                <a:gd name="T9" fmla="*/ 73 h 73"/>
                <a:gd name="T10" fmla="*/ 0 w 582"/>
                <a:gd name="T11" fmla="*/ 37 h 73"/>
                <a:gd name="T12" fmla="*/ 43 w 582"/>
                <a:gd name="T13" fmla="*/ 1 h 73"/>
                <a:gd name="T14" fmla="*/ 293 w 582"/>
                <a:gd name="T15" fmla="*/ 1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2" h="73">
                  <a:moveTo>
                    <a:pt x="293" y="1"/>
                  </a:moveTo>
                  <a:cubicBezTo>
                    <a:pt x="374" y="1"/>
                    <a:pt x="456" y="0"/>
                    <a:pt x="537" y="1"/>
                  </a:cubicBezTo>
                  <a:cubicBezTo>
                    <a:pt x="565" y="1"/>
                    <a:pt x="582" y="15"/>
                    <a:pt x="582" y="37"/>
                  </a:cubicBezTo>
                  <a:cubicBezTo>
                    <a:pt x="582" y="59"/>
                    <a:pt x="565" y="73"/>
                    <a:pt x="538" y="73"/>
                  </a:cubicBezTo>
                  <a:cubicBezTo>
                    <a:pt x="373" y="73"/>
                    <a:pt x="209" y="73"/>
                    <a:pt x="44" y="73"/>
                  </a:cubicBezTo>
                  <a:cubicBezTo>
                    <a:pt x="17" y="73"/>
                    <a:pt x="0" y="59"/>
                    <a:pt x="0" y="37"/>
                  </a:cubicBezTo>
                  <a:cubicBezTo>
                    <a:pt x="0" y="15"/>
                    <a:pt x="16" y="1"/>
                    <a:pt x="43" y="1"/>
                  </a:cubicBezTo>
                  <a:cubicBezTo>
                    <a:pt x="126" y="0"/>
                    <a:pt x="210" y="1"/>
                    <a:pt x="29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5" name="Freeform 28"/>
            <p:cNvSpPr/>
            <p:nvPr/>
          </p:nvSpPr>
          <p:spPr bwMode="auto">
            <a:xfrm>
              <a:off x="1425" y="586"/>
              <a:ext cx="656" cy="173"/>
            </a:xfrm>
            <a:custGeom>
              <a:avLst/>
              <a:gdLst>
                <a:gd name="T0" fmla="*/ 137 w 276"/>
                <a:gd name="T1" fmla="*/ 73 h 73"/>
                <a:gd name="T2" fmla="*/ 40 w 276"/>
                <a:gd name="T3" fmla="*/ 73 h 73"/>
                <a:gd name="T4" fmla="*/ 0 w 276"/>
                <a:gd name="T5" fmla="*/ 37 h 73"/>
                <a:gd name="T6" fmla="*/ 37 w 276"/>
                <a:gd name="T7" fmla="*/ 1 h 73"/>
                <a:gd name="T8" fmla="*/ 239 w 276"/>
                <a:gd name="T9" fmla="*/ 1 h 73"/>
                <a:gd name="T10" fmla="*/ 275 w 276"/>
                <a:gd name="T11" fmla="*/ 39 h 73"/>
                <a:gd name="T12" fmla="*/ 237 w 276"/>
                <a:gd name="T13" fmla="*/ 73 h 73"/>
                <a:gd name="T14" fmla="*/ 137 w 276"/>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73">
                  <a:moveTo>
                    <a:pt x="137" y="73"/>
                  </a:moveTo>
                  <a:cubicBezTo>
                    <a:pt x="105" y="73"/>
                    <a:pt x="72" y="73"/>
                    <a:pt x="40" y="73"/>
                  </a:cubicBezTo>
                  <a:cubicBezTo>
                    <a:pt x="16" y="72"/>
                    <a:pt x="0" y="57"/>
                    <a:pt x="0" y="37"/>
                  </a:cubicBezTo>
                  <a:cubicBezTo>
                    <a:pt x="0" y="18"/>
                    <a:pt x="15" y="1"/>
                    <a:pt x="37" y="1"/>
                  </a:cubicBezTo>
                  <a:cubicBezTo>
                    <a:pt x="104" y="0"/>
                    <a:pt x="172" y="0"/>
                    <a:pt x="239" y="1"/>
                  </a:cubicBezTo>
                  <a:cubicBezTo>
                    <a:pt x="262" y="1"/>
                    <a:pt x="276" y="17"/>
                    <a:pt x="275" y="39"/>
                  </a:cubicBezTo>
                  <a:cubicBezTo>
                    <a:pt x="275" y="60"/>
                    <a:pt x="261" y="72"/>
                    <a:pt x="237" y="73"/>
                  </a:cubicBezTo>
                  <a:cubicBezTo>
                    <a:pt x="204" y="73"/>
                    <a:pt x="170" y="73"/>
                    <a:pt x="137"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6" name="Freeform 29"/>
            <p:cNvSpPr/>
            <p:nvPr/>
          </p:nvSpPr>
          <p:spPr bwMode="auto">
            <a:xfrm>
              <a:off x="1423" y="1569"/>
              <a:ext cx="544" cy="176"/>
            </a:xfrm>
            <a:custGeom>
              <a:avLst/>
              <a:gdLst>
                <a:gd name="T0" fmla="*/ 116 w 229"/>
                <a:gd name="T1" fmla="*/ 1 h 74"/>
                <a:gd name="T2" fmla="*/ 190 w 229"/>
                <a:gd name="T3" fmla="*/ 1 h 74"/>
                <a:gd name="T4" fmla="*/ 228 w 229"/>
                <a:gd name="T5" fmla="*/ 35 h 74"/>
                <a:gd name="T6" fmla="*/ 191 w 229"/>
                <a:gd name="T7" fmla="*/ 73 h 74"/>
                <a:gd name="T8" fmla="*/ 39 w 229"/>
                <a:gd name="T9" fmla="*/ 73 h 74"/>
                <a:gd name="T10" fmla="*/ 1 w 229"/>
                <a:gd name="T11" fmla="*/ 35 h 74"/>
                <a:gd name="T12" fmla="*/ 40 w 229"/>
                <a:gd name="T13" fmla="*/ 1 h 74"/>
                <a:gd name="T14" fmla="*/ 116 w 229"/>
                <a:gd name="T15" fmla="*/ 1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74">
                  <a:moveTo>
                    <a:pt x="116" y="1"/>
                  </a:moveTo>
                  <a:cubicBezTo>
                    <a:pt x="141" y="1"/>
                    <a:pt x="165" y="0"/>
                    <a:pt x="190" y="1"/>
                  </a:cubicBezTo>
                  <a:cubicBezTo>
                    <a:pt x="213" y="1"/>
                    <a:pt x="228" y="15"/>
                    <a:pt x="228" y="35"/>
                  </a:cubicBezTo>
                  <a:cubicBezTo>
                    <a:pt x="229" y="56"/>
                    <a:pt x="214" y="73"/>
                    <a:pt x="191" y="73"/>
                  </a:cubicBezTo>
                  <a:cubicBezTo>
                    <a:pt x="140" y="74"/>
                    <a:pt x="89" y="74"/>
                    <a:pt x="39" y="73"/>
                  </a:cubicBezTo>
                  <a:cubicBezTo>
                    <a:pt x="16" y="73"/>
                    <a:pt x="0" y="55"/>
                    <a:pt x="1" y="35"/>
                  </a:cubicBezTo>
                  <a:cubicBezTo>
                    <a:pt x="2" y="15"/>
                    <a:pt x="17" y="1"/>
                    <a:pt x="40" y="1"/>
                  </a:cubicBezTo>
                  <a:cubicBezTo>
                    <a:pt x="65" y="0"/>
                    <a:pt x="91" y="1"/>
                    <a:pt x="1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7" name="Freeform 30"/>
            <p:cNvSpPr/>
            <p:nvPr/>
          </p:nvSpPr>
          <p:spPr bwMode="auto">
            <a:xfrm>
              <a:off x="1423" y="2057"/>
              <a:ext cx="404" cy="175"/>
            </a:xfrm>
            <a:custGeom>
              <a:avLst/>
              <a:gdLst>
                <a:gd name="T0" fmla="*/ 83 w 170"/>
                <a:gd name="T1" fmla="*/ 74 h 74"/>
                <a:gd name="T2" fmla="*/ 38 w 170"/>
                <a:gd name="T3" fmla="*/ 73 h 74"/>
                <a:gd name="T4" fmla="*/ 1 w 170"/>
                <a:gd name="T5" fmla="*/ 39 h 74"/>
                <a:gd name="T6" fmla="*/ 34 w 170"/>
                <a:gd name="T7" fmla="*/ 2 h 74"/>
                <a:gd name="T8" fmla="*/ 137 w 170"/>
                <a:gd name="T9" fmla="*/ 2 h 74"/>
                <a:gd name="T10" fmla="*/ 169 w 170"/>
                <a:gd name="T11" fmla="*/ 41 h 74"/>
                <a:gd name="T12" fmla="*/ 133 w 170"/>
                <a:gd name="T13" fmla="*/ 73 h 74"/>
                <a:gd name="T14" fmla="*/ 83 w 170"/>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74">
                  <a:moveTo>
                    <a:pt x="83" y="74"/>
                  </a:moveTo>
                  <a:cubicBezTo>
                    <a:pt x="68" y="74"/>
                    <a:pt x="53" y="74"/>
                    <a:pt x="38" y="73"/>
                  </a:cubicBezTo>
                  <a:cubicBezTo>
                    <a:pt x="17" y="73"/>
                    <a:pt x="2" y="58"/>
                    <a:pt x="1" y="39"/>
                  </a:cubicBezTo>
                  <a:cubicBezTo>
                    <a:pt x="0" y="21"/>
                    <a:pt x="14" y="3"/>
                    <a:pt x="34" y="2"/>
                  </a:cubicBezTo>
                  <a:cubicBezTo>
                    <a:pt x="68" y="1"/>
                    <a:pt x="103" y="0"/>
                    <a:pt x="137" y="2"/>
                  </a:cubicBezTo>
                  <a:cubicBezTo>
                    <a:pt x="158" y="3"/>
                    <a:pt x="170" y="20"/>
                    <a:pt x="169" y="41"/>
                  </a:cubicBezTo>
                  <a:cubicBezTo>
                    <a:pt x="168" y="60"/>
                    <a:pt x="154" y="73"/>
                    <a:pt x="133" y="73"/>
                  </a:cubicBezTo>
                  <a:cubicBezTo>
                    <a:pt x="117" y="74"/>
                    <a:pt x="100" y="74"/>
                    <a:pt x="83"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38" name="文本框 37"/>
          <p:cNvSpPr txBox="1"/>
          <p:nvPr/>
        </p:nvSpPr>
        <p:spPr>
          <a:xfrm>
            <a:off x="982345" y="3639820"/>
            <a:ext cx="2859405" cy="2553335"/>
          </a:xfrm>
          <a:prstGeom prst="rect">
            <a:avLst/>
          </a:prstGeom>
          <a:noFill/>
        </p:spPr>
        <p:txBody>
          <a:bodyPr wrap="square">
            <a:spAutoFit/>
          </a:bodyPr>
          <a:lstStyle/>
          <a:p>
            <a:pPr algn="just">
              <a:lnSpc>
                <a:spcPct val="125000"/>
              </a:lnSpc>
            </a:pPr>
            <a:r>
              <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Without </a:t>
            </a:r>
            <a:r>
              <a:rPr lang="en-US" altLang="zh-CN"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rolling beta and alpha</a:t>
            </a:r>
            <a:r>
              <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the spread was</a:t>
            </a:r>
            <a:r>
              <a:rPr lang="en-US" altLang="zh-CN"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a:t>
            </a:r>
            <a:r>
              <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consistently deviated from zero</a:t>
            </a:r>
            <a:r>
              <a:rPr lang="en-US" altLang="zh-CN"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in 2024,</a:t>
            </a:r>
            <a:r>
              <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and became significantly negative over the following six months. This contradicts our assumption that the spread would fluctuate around zero.</a:t>
            </a:r>
            <a:endPar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sp>
        <p:nvSpPr>
          <p:cNvPr id="45" name="文本框 44"/>
          <p:cNvSpPr txBox="1"/>
          <p:nvPr/>
        </p:nvSpPr>
        <p:spPr>
          <a:xfrm>
            <a:off x="1390883" y="3161991"/>
            <a:ext cx="2097187" cy="437515"/>
          </a:xfrm>
          <a:prstGeom prst="rect">
            <a:avLst/>
          </a:prstGeom>
          <a:noFill/>
        </p:spPr>
        <p:txBody>
          <a:bodyPr wrap="square">
            <a:spAutoFit/>
          </a:bodyPr>
          <a:lstStyle/>
          <a:p>
            <a:pPr algn="ctr">
              <a:lnSpc>
                <a:spcPct val="125000"/>
              </a:lnSpc>
            </a:pPr>
            <a:r>
              <a:rPr lang="en-US" altLang="zh-CN" sz="18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Spread</a:t>
            </a:r>
            <a:endParaRPr lang="en-US" altLang="zh-CN" sz="18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46" name="组合 45"/>
          <p:cNvGrpSpPr/>
          <p:nvPr/>
        </p:nvGrpSpPr>
        <p:grpSpPr>
          <a:xfrm>
            <a:off x="4673428" y="1652588"/>
            <a:ext cx="2859409" cy="4563676"/>
            <a:chOff x="898431" y="1652587"/>
            <a:chExt cx="2859409" cy="4563676"/>
          </a:xfrm>
        </p:grpSpPr>
        <p:sp>
          <p:nvSpPr>
            <p:cNvPr id="47" name="矩形 46"/>
            <p:cNvSpPr/>
            <p:nvPr/>
          </p:nvSpPr>
          <p:spPr>
            <a:xfrm>
              <a:off x="898431" y="1693582"/>
              <a:ext cx="2859409" cy="452268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48" name="Group 19"/>
            <p:cNvGrpSpPr>
              <a:grpSpLocks noChangeAspect="1"/>
            </p:cNvGrpSpPr>
            <p:nvPr/>
          </p:nvGrpSpPr>
          <p:grpSpPr bwMode="auto">
            <a:xfrm>
              <a:off x="1846332" y="1652625"/>
              <a:ext cx="963613" cy="46038"/>
              <a:chOff x="5732" y="2308"/>
              <a:chExt cx="607" cy="29"/>
            </a:xfrm>
            <a:solidFill>
              <a:srgbClr val="1A2E52"/>
            </a:solidFill>
          </p:grpSpPr>
          <p:sp>
            <p:nvSpPr>
              <p:cNvPr id="50" name="Freeform 20"/>
              <p:cNvSpPr/>
              <p:nvPr/>
            </p:nvSpPr>
            <p:spPr bwMode="auto">
              <a:xfrm>
                <a:off x="5732" y="2308"/>
                <a:ext cx="44" cy="29"/>
              </a:xfrm>
              <a:custGeom>
                <a:avLst/>
                <a:gdLst>
                  <a:gd name="T0" fmla="*/ 11 w 21"/>
                  <a:gd name="T1" fmla="*/ 0 h 19"/>
                  <a:gd name="T2" fmla="*/ 21 w 21"/>
                  <a:gd name="T3" fmla="*/ 19 h 19"/>
                  <a:gd name="T4" fmla="*/ 0 w 21"/>
                  <a:gd name="T5" fmla="*/ 19 h 19"/>
                  <a:gd name="T6" fmla="*/ 11 w 21"/>
                  <a:gd name="T7" fmla="*/ 0 h 19"/>
                </a:gdLst>
                <a:ahLst/>
                <a:cxnLst>
                  <a:cxn ang="0">
                    <a:pos x="T0" y="T1"/>
                  </a:cxn>
                  <a:cxn ang="0">
                    <a:pos x="T2" y="T3"/>
                  </a:cxn>
                  <a:cxn ang="0">
                    <a:pos x="T4" y="T5"/>
                  </a:cxn>
                  <a:cxn ang="0">
                    <a:pos x="T6" y="T7"/>
                  </a:cxn>
                </a:cxnLst>
                <a:rect l="0" t="0" r="r" b="b"/>
                <a:pathLst>
                  <a:path w="21" h="19">
                    <a:moveTo>
                      <a:pt x="11" y="0"/>
                    </a:moveTo>
                    <a:cubicBezTo>
                      <a:pt x="16" y="0"/>
                      <a:pt x="20" y="8"/>
                      <a:pt x="21" y="19"/>
                    </a:cubicBezTo>
                    <a:cubicBezTo>
                      <a:pt x="0" y="19"/>
                      <a:pt x="0" y="19"/>
                      <a:pt x="0" y="19"/>
                    </a:cubicBezTo>
                    <a:cubicBezTo>
                      <a:pt x="2" y="8"/>
                      <a:pt x="6"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Freeform 21"/>
              <p:cNvSpPr/>
              <p:nvPr/>
            </p:nvSpPr>
            <p:spPr bwMode="auto">
              <a:xfrm>
                <a:off x="6293" y="2308"/>
                <a:ext cx="46" cy="29"/>
              </a:xfrm>
              <a:custGeom>
                <a:avLst/>
                <a:gdLst>
                  <a:gd name="T0" fmla="*/ 10 w 21"/>
                  <a:gd name="T1" fmla="*/ 0 h 19"/>
                  <a:gd name="T2" fmla="*/ 0 w 21"/>
                  <a:gd name="T3" fmla="*/ 19 h 19"/>
                  <a:gd name="T4" fmla="*/ 21 w 21"/>
                  <a:gd name="T5" fmla="*/ 19 h 19"/>
                  <a:gd name="T6" fmla="*/ 10 w 21"/>
                  <a:gd name="T7" fmla="*/ 0 h 19"/>
                </a:gdLst>
                <a:ahLst/>
                <a:cxnLst>
                  <a:cxn ang="0">
                    <a:pos x="T0" y="T1"/>
                  </a:cxn>
                  <a:cxn ang="0">
                    <a:pos x="T2" y="T3"/>
                  </a:cxn>
                  <a:cxn ang="0">
                    <a:pos x="T4" y="T5"/>
                  </a:cxn>
                  <a:cxn ang="0">
                    <a:pos x="T6" y="T7"/>
                  </a:cxn>
                </a:cxnLst>
                <a:rect l="0" t="0" r="r" b="b"/>
                <a:pathLst>
                  <a:path w="21" h="19">
                    <a:moveTo>
                      <a:pt x="10" y="0"/>
                    </a:moveTo>
                    <a:cubicBezTo>
                      <a:pt x="5" y="0"/>
                      <a:pt x="1" y="8"/>
                      <a:pt x="0" y="19"/>
                    </a:cubicBezTo>
                    <a:cubicBezTo>
                      <a:pt x="21" y="19"/>
                      <a:pt x="21" y="19"/>
                      <a:pt x="21" y="19"/>
                    </a:cubicBezTo>
                    <a:cubicBezTo>
                      <a:pt x="20" y="8"/>
                      <a:pt x="15"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49" name="Freeform 22"/>
            <p:cNvSpPr/>
            <p:nvPr/>
          </p:nvSpPr>
          <p:spPr bwMode="auto">
            <a:xfrm>
              <a:off x="1563755" y="1652587"/>
              <a:ext cx="1528763" cy="1382713"/>
            </a:xfrm>
            <a:custGeom>
              <a:avLst/>
              <a:gdLst>
                <a:gd name="T0" fmla="*/ 487 w 615"/>
                <a:gd name="T1" fmla="*/ 0 h 557"/>
                <a:gd name="T2" fmla="*/ 480 w 615"/>
                <a:gd name="T3" fmla="*/ 19 h 557"/>
                <a:gd name="T4" fmla="*/ 480 w 615"/>
                <a:gd name="T5" fmla="*/ 289 h 557"/>
                <a:gd name="T6" fmla="*/ 513 w 615"/>
                <a:gd name="T7" fmla="*/ 322 h 557"/>
                <a:gd name="T8" fmla="*/ 609 w 615"/>
                <a:gd name="T9" fmla="*/ 322 h 557"/>
                <a:gd name="T10" fmla="*/ 614 w 615"/>
                <a:gd name="T11" fmla="*/ 326 h 557"/>
                <a:gd name="T12" fmla="*/ 612 w 615"/>
                <a:gd name="T13" fmla="*/ 332 h 557"/>
                <a:gd name="T14" fmla="*/ 355 w 615"/>
                <a:gd name="T15" fmla="*/ 541 h 557"/>
                <a:gd name="T16" fmla="*/ 307 w 615"/>
                <a:gd name="T17" fmla="*/ 556 h 557"/>
                <a:gd name="T18" fmla="*/ 261 w 615"/>
                <a:gd name="T19" fmla="*/ 541 h 557"/>
                <a:gd name="T20" fmla="*/ 3 w 615"/>
                <a:gd name="T21" fmla="*/ 332 h 557"/>
                <a:gd name="T22" fmla="*/ 1 w 615"/>
                <a:gd name="T23" fmla="*/ 326 h 557"/>
                <a:gd name="T24" fmla="*/ 6 w 615"/>
                <a:gd name="T25" fmla="*/ 322 h 557"/>
                <a:gd name="T26" fmla="*/ 103 w 615"/>
                <a:gd name="T27" fmla="*/ 322 h 557"/>
                <a:gd name="T28" fmla="*/ 136 w 615"/>
                <a:gd name="T29" fmla="*/ 289 h 557"/>
                <a:gd name="T30" fmla="*/ 136 w 615"/>
                <a:gd name="T31" fmla="*/ 19 h 557"/>
                <a:gd name="T32" fmla="*/ 129 w 615"/>
                <a:gd name="T33" fmla="*/ 0 h 557"/>
                <a:gd name="T34" fmla="*/ 308 w 615"/>
                <a:gd name="T35" fmla="*/ 0 h 557"/>
                <a:gd name="T36" fmla="*/ 308 w 615"/>
                <a:gd name="T37" fmla="*/ 0 h 557"/>
                <a:gd name="T38" fmla="*/ 487 w 615"/>
                <a:gd name="T39"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5" h="557">
                  <a:moveTo>
                    <a:pt x="487" y="0"/>
                  </a:moveTo>
                  <a:cubicBezTo>
                    <a:pt x="481" y="4"/>
                    <a:pt x="480" y="12"/>
                    <a:pt x="480" y="19"/>
                  </a:cubicBezTo>
                  <a:cubicBezTo>
                    <a:pt x="480" y="289"/>
                    <a:pt x="480" y="289"/>
                    <a:pt x="480" y="289"/>
                  </a:cubicBezTo>
                  <a:cubicBezTo>
                    <a:pt x="480" y="307"/>
                    <a:pt x="494" y="322"/>
                    <a:pt x="513" y="322"/>
                  </a:cubicBezTo>
                  <a:cubicBezTo>
                    <a:pt x="609" y="322"/>
                    <a:pt x="609" y="322"/>
                    <a:pt x="609" y="322"/>
                  </a:cubicBezTo>
                  <a:cubicBezTo>
                    <a:pt x="611" y="322"/>
                    <a:pt x="613" y="324"/>
                    <a:pt x="614" y="326"/>
                  </a:cubicBezTo>
                  <a:cubicBezTo>
                    <a:pt x="615" y="328"/>
                    <a:pt x="614" y="330"/>
                    <a:pt x="612" y="332"/>
                  </a:cubicBezTo>
                  <a:cubicBezTo>
                    <a:pt x="355" y="541"/>
                    <a:pt x="355" y="541"/>
                    <a:pt x="355" y="541"/>
                  </a:cubicBezTo>
                  <a:cubicBezTo>
                    <a:pt x="341" y="552"/>
                    <a:pt x="324" y="557"/>
                    <a:pt x="307" y="556"/>
                  </a:cubicBezTo>
                  <a:cubicBezTo>
                    <a:pt x="291" y="557"/>
                    <a:pt x="274" y="552"/>
                    <a:pt x="261" y="541"/>
                  </a:cubicBezTo>
                  <a:cubicBezTo>
                    <a:pt x="3" y="332"/>
                    <a:pt x="3" y="332"/>
                    <a:pt x="3" y="332"/>
                  </a:cubicBezTo>
                  <a:cubicBezTo>
                    <a:pt x="1" y="330"/>
                    <a:pt x="0" y="328"/>
                    <a:pt x="1" y="326"/>
                  </a:cubicBezTo>
                  <a:cubicBezTo>
                    <a:pt x="2" y="324"/>
                    <a:pt x="4" y="322"/>
                    <a:pt x="6" y="322"/>
                  </a:cubicBezTo>
                  <a:cubicBezTo>
                    <a:pt x="103" y="322"/>
                    <a:pt x="103" y="322"/>
                    <a:pt x="103" y="322"/>
                  </a:cubicBezTo>
                  <a:cubicBezTo>
                    <a:pt x="121" y="322"/>
                    <a:pt x="136" y="307"/>
                    <a:pt x="136" y="289"/>
                  </a:cubicBezTo>
                  <a:cubicBezTo>
                    <a:pt x="136" y="19"/>
                    <a:pt x="136" y="19"/>
                    <a:pt x="136" y="19"/>
                  </a:cubicBezTo>
                  <a:cubicBezTo>
                    <a:pt x="135" y="12"/>
                    <a:pt x="134" y="4"/>
                    <a:pt x="129" y="0"/>
                  </a:cubicBezTo>
                  <a:cubicBezTo>
                    <a:pt x="308" y="0"/>
                    <a:pt x="308" y="0"/>
                    <a:pt x="308" y="0"/>
                  </a:cubicBezTo>
                  <a:cubicBezTo>
                    <a:pt x="308" y="0"/>
                    <a:pt x="308" y="0"/>
                    <a:pt x="308" y="0"/>
                  </a:cubicBezTo>
                  <a:lnTo>
                    <a:pt x="487" y="0"/>
                  </a:lnTo>
                  <a:close/>
                </a:path>
              </a:pathLst>
            </a:custGeom>
            <a:solidFill>
              <a:srgbClr val="294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59" name="文本框 58"/>
          <p:cNvSpPr txBox="1"/>
          <p:nvPr/>
        </p:nvSpPr>
        <p:spPr>
          <a:xfrm>
            <a:off x="4813935" y="3639820"/>
            <a:ext cx="2585720" cy="2245360"/>
          </a:xfrm>
          <a:prstGeom prst="rect">
            <a:avLst/>
          </a:prstGeom>
          <a:noFill/>
        </p:spPr>
        <p:txBody>
          <a:bodyPr wrap="square">
            <a:spAutoFit/>
          </a:bodyPr>
          <a:lstStyle/>
          <a:p>
            <a:pPr algn="just">
              <a:lnSpc>
                <a:spcPct val="125000"/>
              </a:lnSpc>
            </a:pPr>
            <a:r>
              <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When the spread does not exhibit mean reversion to zero, the trading direction of our strategy</a:t>
            </a:r>
            <a:r>
              <a:rPr lang="en-US" altLang="zh-CN"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 </a:t>
            </a:r>
            <a:r>
              <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is incorrect, as the spread exhibits more momentum characteristics during this period.</a:t>
            </a:r>
            <a:endPar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sp>
        <p:nvSpPr>
          <p:cNvPr id="60" name="文本框 59"/>
          <p:cNvSpPr txBox="1"/>
          <p:nvPr/>
        </p:nvSpPr>
        <p:spPr>
          <a:xfrm>
            <a:off x="5082060" y="2929581"/>
            <a:ext cx="2097187" cy="783590"/>
          </a:xfrm>
          <a:prstGeom prst="rect">
            <a:avLst/>
          </a:prstGeom>
          <a:noFill/>
        </p:spPr>
        <p:txBody>
          <a:bodyPr wrap="square">
            <a:spAutoFit/>
          </a:bodyPr>
          <a:lstStyle/>
          <a:p>
            <a:pPr algn="ctr">
              <a:lnSpc>
                <a:spcPct val="125000"/>
              </a:lnSpc>
            </a:pPr>
            <a:r>
              <a:rPr lang="en-US" altLang="zh-CN" sz="18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Stop-loss strategy failure</a:t>
            </a:r>
            <a:endParaRPr lang="zh-CN" altLang="en-US" sz="1400" dirty="0">
              <a:solidFill>
                <a:srgbClr val="29477E"/>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grpSp>
        <p:nvGrpSpPr>
          <p:cNvPr id="62" name="组合 61"/>
          <p:cNvGrpSpPr/>
          <p:nvPr/>
        </p:nvGrpSpPr>
        <p:grpSpPr>
          <a:xfrm>
            <a:off x="8371712" y="1652588"/>
            <a:ext cx="2859409" cy="4563676"/>
            <a:chOff x="898431" y="1652587"/>
            <a:chExt cx="2859409" cy="4563676"/>
          </a:xfrm>
        </p:grpSpPr>
        <p:sp>
          <p:nvSpPr>
            <p:cNvPr id="63" name="矩形 62"/>
            <p:cNvSpPr/>
            <p:nvPr/>
          </p:nvSpPr>
          <p:spPr>
            <a:xfrm>
              <a:off x="898431" y="1693582"/>
              <a:ext cx="2859409" cy="452268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64" name="Group 19"/>
            <p:cNvGrpSpPr>
              <a:grpSpLocks noChangeAspect="1"/>
            </p:cNvGrpSpPr>
            <p:nvPr/>
          </p:nvGrpSpPr>
          <p:grpSpPr bwMode="auto">
            <a:xfrm>
              <a:off x="1846332" y="1652625"/>
              <a:ext cx="963613" cy="46038"/>
              <a:chOff x="5732" y="2308"/>
              <a:chExt cx="607" cy="29"/>
            </a:xfrm>
            <a:solidFill>
              <a:srgbClr val="1A2E52"/>
            </a:solidFill>
          </p:grpSpPr>
          <p:sp>
            <p:nvSpPr>
              <p:cNvPr id="66" name="Freeform 20"/>
              <p:cNvSpPr/>
              <p:nvPr/>
            </p:nvSpPr>
            <p:spPr bwMode="auto">
              <a:xfrm>
                <a:off x="5732" y="2308"/>
                <a:ext cx="44" cy="29"/>
              </a:xfrm>
              <a:custGeom>
                <a:avLst/>
                <a:gdLst>
                  <a:gd name="T0" fmla="*/ 11 w 21"/>
                  <a:gd name="T1" fmla="*/ 0 h 19"/>
                  <a:gd name="T2" fmla="*/ 21 w 21"/>
                  <a:gd name="T3" fmla="*/ 19 h 19"/>
                  <a:gd name="T4" fmla="*/ 0 w 21"/>
                  <a:gd name="T5" fmla="*/ 19 h 19"/>
                  <a:gd name="T6" fmla="*/ 11 w 21"/>
                  <a:gd name="T7" fmla="*/ 0 h 19"/>
                </a:gdLst>
                <a:ahLst/>
                <a:cxnLst>
                  <a:cxn ang="0">
                    <a:pos x="T0" y="T1"/>
                  </a:cxn>
                  <a:cxn ang="0">
                    <a:pos x="T2" y="T3"/>
                  </a:cxn>
                  <a:cxn ang="0">
                    <a:pos x="T4" y="T5"/>
                  </a:cxn>
                  <a:cxn ang="0">
                    <a:pos x="T6" y="T7"/>
                  </a:cxn>
                </a:cxnLst>
                <a:rect l="0" t="0" r="r" b="b"/>
                <a:pathLst>
                  <a:path w="21" h="19">
                    <a:moveTo>
                      <a:pt x="11" y="0"/>
                    </a:moveTo>
                    <a:cubicBezTo>
                      <a:pt x="16" y="0"/>
                      <a:pt x="20" y="8"/>
                      <a:pt x="21" y="19"/>
                    </a:cubicBezTo>
                    <a:cubicBezTo>
                      <a:pt x="0" y="19"/>
                      <a:pt x="0" y="19"/>
                      <a:pt x="0" y="19"/>
                    </a:cubicBezTo>
                    <a:cubicBezTo>
                      <a:pt x="2" y="8"/>
                      <a:pt x="6"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7" name="Freeform 21"/>
              <p:cNvSpPr/>
              <p:nvPr/>
            </p:nvSpPr>
            <p:spPr bwMode="auto">
              <a:xfrm>
                <a:off x="6293" y="2308"/>
                <a:ext cx="46" cy="29"/>
              </a:xfrm>
              <a:custGeom>
                <a:avLst/>
                <a:gdLst>
                  <a:gd name="T0" fmla="*/ 10 w 21"/>
                  <a:gd name="T1" fmla="*/ 0 h 19"/>
                  <a:gd name="T2" fmla="*/ 0 w 21"/>
                  <a:gd name="T3" fmla="*/ 19 h 19"/>
                  <a:gd name="T4" fmla="*/ 21 w 21"/>
                  <a:gd name="T5" fmla="*/ 19 h 19"/>
                  <a:gd name="T6" fmla="*/ 10 w 21"/>
                  <a:gd name="T7" fmla="*/ 0 h 19"/>
                </a:gdLst>
                <a:ahLst/>
                <a:cxnLst>
                  <a:cxn ang="0">
                    <a:pos x="T0" y="T1"/>
                  </a:cxn>
                  <a:cxn ang="0">
                    <a:pos x="T2" y="T3"/>
                  </a:cxn>
                  <a:cxn ang="0">
                    <a:pos x="T4" y="T5"/>
                  </a:cxn>
                  <a:cxn ang="0">
                    <a:pos x="T6" y="T7"/>
                  </a:cxn>
                </a:cxnLst>
                <a:rect l="0" t="0" r="r" b="b"/>
                <a:pathLst>
                  <a:path w="21" h="19">
                    <a:moveTo>
                      <a:pt x="10" y="0"/>
                    </a:moveTo>
                    <a:cubicBezTo>
                      <a:pt x="5" y="0"/>
                      <a:pt x="1" y="8"/>
                      <a:pt x="0" y="19"/>
                    </a:cubicBezTo>
                    <a:cubicBezTo>
                      <a:pt x="21" y="19"/>
                      <a:pt x="21" y="19"/>
                      <a:pt x="21" y="19"/>
                    </a:cubicBezTo>
                    <a:cubicBezTo>
                      <a:pt x="20" y="8"/>
                      <a:pt x="15"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65" name="Freeform 22"/>
            <p:cNvSpPr/>
            <p:nvPr/>
          </p:nvSpPr>
          <p:spPr bwMode="auto">
            <a:xfrm>
              <a:off x="1563755" y="1652587"/>
              <a:ext cx="1528763" cy="1382713"/>
            </a:xfrm>
            <a:custGeom>
              <a:avLst/>
              <a:gdLst>
                <a:gd name="T0" fmla="*/ 487 w 615"/>
                <a:gd name="T1" fmla="*/ 0 h 557"/>
                <a:gd name="T2" fmla="*/ 480 w 615"/>
                <a:gd name="T3" fmla="*/ 19 h 557"/>
                <a:gd name="T4" fmla="*/ 480 w 615"/>
                <a:gd name="T5" fmla="*/ 289 h 557"/>
                <a:gd name="T6" fmla="*/ 513 w 615"/>
                <a:gd name="T7" fmla="*/ 322 h 557"/>
                <a:gd name="T8" fmla="*/ 609 w 615"/>
                <a:gd name="T9" fmla="*/ 322 h 557"/>
                <a:gd name="T10" fmla="*/ 614 w 615"/>
                <a:gd name="T11" fmla="*/ 326 h 557"/>
                <a:gd name="T12" fmla="*/ 612 w 615"/>
                <a:gd name="T13" fmla="*/ 332 h 557"/>
                <a:gd name="T14" fmla="*/ 355 w 615"/>
                <a:gd name="T15" fmla="*/ 541 h 557"/>
                <a:gd name="T16" fmla="*/ 307 w 615"/>
                <a:gd name="T17" fmla="*/ 556 h 557"/>
                <a:gd name="T18" fmla="*/ 261 w 615"/>
                <a:gd name="T19" fmla="*/ 541 h 557"/>
                <a:gd name="T20" fmla="*/ 3 w 615"/>
                <a:gd name="T21" fmla="*/ 332 h 557"/>
                <a:gd name="T22" fmla="*/ 1 w 615"/>
                <a:gd name="T23" fmla="*/ 326 h 557"/>
                <a:gd name="T24" fmla="*/ 6 w 615"/>
                <a:gd name="T25" fmla="*/ 322 h 557"/>
                <a:gd name="T26" fmla="*/ 103 w 615"/>
                <a:gd name="T27" fmla="*/ 322 h 557"/>
                <a:gd name="T28" fmla="*/ 136 w 615"/>
                <a:gd name="T29" fmla="*/ 289 h 557"/>
                <a:gd name="T30" fmla="*/ 136 w 615"/>
                <a:gd name="T31" fmla="*/ 19 h 557"/>
                <a:gd name="T32" fmla="*/ 129 w 615"/>
                <a:gd name="T33" fmla="*/ 0 h 557"/>
                <a:gd name="T34" fmla="*/ 308 w 615"/>
                <a:gd name="T35" fmla="*/ 0 h 557"/>
                <a:gd name="T36" fmla="*/ 308 w 615"/>
                <a:gd name="T37" fmla="*/ 0 h 557"/>
                <a:gd name="T38" fmla="*/ 487 w 615"/>
                <a:gd name="T39"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5" h="557">
                  <a:moveTo>
                    <a:pt x="487" y="0"/>
                  </a:moveTo>
                  <a:cubicBezTo>
                    <a:pt x="481" y="4"/>
                    <a:pt x="480" y="12"/>
                    <a:pt x="480" y="19"/>
                  </a:cubicBezTo>
                  <a:cubicBezTo>
                    <a:pt x="480" y="289"/>
                    <a:pt x="480" y="289"/>
                    <a:pt x="480" y="289"/>
                  </a:cubicBezTo>
                  <a:cubicBezTo>
                    <a:pt x="480" y="307"/>
                    <a:pt x="494" y="322"/>
                    <a:pt x="513" y="322"/>
                  </a:cubicBezTo>
                  <a:cubicBezTo>
                    <a:pt x="609" y="322"/>
                    <a:pt x="609" y="322"/>
                    <a:pt x="609" y="322"/>
                  </a:cubicBezTo>
                  <a:cubicBezTo>
                    <a:pt x="611" y="322"/>
                    <a:pt x="613" y="324"/>
                    <a:pt x="614" y="326"/>
                  </a:cubicBezTo>
                  <a:cubicBezTo>
                    <a:pt x="615" y="328"/>
                    <a:pt x="614" y="330"/>
                    <a:pt x="612" y="332"/>
                  </a:cubicBezTo>
                  <a:cubicBezTo>
                    <a:pt x="355" y="541"/>
                    <a:pt x="355" y="541"/>
                    <a:pt x="355" y="541"/>
                  </a:cubicBezTo>
                  <a:cubicBezTo>
                    <a:pt x="341" y="552"/>
                    <a:pt x="324" y="557"/>
                    <a:pt x="307" y="556"/>
                  </a:cubicBezTo>
                  <a:cubicBezTo>
                    <a:pt x="291" y="557"/>
                    <a:pt x="274" y="552"/>
                    <a:pt x="261" y="541"/>
                  </a:cubicBezTo>
                  <a:cubicBezTo>
                    <a:pt x="3" y="332"/>
                    <a:pt x="3" y="332"/>
                    <a:pt x="3" y="332"/>
                  </a:cubicBezTo>
                  <a:cubicBezTo>
                    <a:pt x="1" y="330"/>
                    <a:pt x="0" y="328"/>
                    <a:pt x="1" y="326"/>
                  </a:cubicBezTo>
                  <a:cubicBezTo>
                    <a:pt x="2" y="324"/>
                    <a:pt x="4" y="322"/>
                    <a:pt x="6" y="322"/>
                  </a:cubicBezTo>
                  <a:cubicBezTo>
                    <a:pt x="103" y="322"/>
                    <a:pt x="103" y="322"/>
                    <a:pt x="103" y="322"/>
                  </a:cubicBezTo>
                  <a:cubicBezTo>
                    <a:pt x="121" y="322"/>
                    <a:pt x="136" y="307"/>
                    <a:pt x="136" y="289"/>
                  </a:cubicBezTo>
                  <a:cubicBezTo>
                    <a:pt x="136" y="19"/>
                    <a:pt x="136" y="19"/>
                    <a:pt x="136" y="19"/>
                  </a:cubicBezTo>
                  <a:cubicBezTo>
                    <a:pt x="135" y="12"/>
                    <a:pt x="134" y="4"/>
                    <a:pt x="129" y="0"/>
                  </a:cubicBezTo>
                  <a:cubicBezTo>
                    <a:pt x="308" y="0"/>
                    <a:pt x="308" y="0"/>
                    <a:pt x="308" y="0"/>
                  </a:cubicBezTo>
                  <a:cubicBezTo>
                    <a:pt x="308" y="0"/>
                    <a:pt x="308" y="0"/>
                    <a:pt x="308" y="0"/>
                  </a:cubicBezTo>
                  <a:lnTo>
                    <a:pt x="487" y="0"/>
                  </a:lnTo>
                  <a:close/>
                </a:path>
              </a:pathLst>
            </a:custGeom>
            <a:solidFill>
              <a:srgbClr val="2947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a:solidFill>
                  <a:srgbClr val="595959"/>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75" name="文本框 74"/>
          <p:cNvSpPr txBox="1"/>
          <p:nvPr/>
        </p:nvSpPr>
        <p:spPr>
          <a:xfrm>
            <a:off x="8376285" y="3639820"/>
            <a:ext cx="2814955" cy="2553335"/>
          </a:xfrm>
          <a:prstGeom prst="rect">
            <a:avLst/>
          </a:prstGeom>
          <a:noFill/>
        </p:spPr>
        <p:txBody>
          <a:bodyPr wrap="square">
            <a:spAutoFit/>
          </a:bodyPr>
          <a:lstStyle/>
          <a:p>
            <a:pPr algn="just">
              <a:lnSpc>
                <a:spcPct val="125000"/>
              </a:lnSpc>
            </a:pPr>
            <a:r>
              <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Although the cointegration relationship </a:t>
            </a:r>
            <a:r>
              <a:rPr lang="en-US" altLang="zh-CN"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should be </a:t>
            </a:r>
            <a:r>
              <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long-term and stable, it is difficult to accurately determine the beta value </a:t>
            </a:r>
            <a:r>
              <a:rPr lang="en-US" altLang="zh-CN"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just </a:t>
            </a:r>
            <a:r>
              <a:rPr lang="zh-CN" altLang="en-US"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through a single regression. Adopting the Rolling OLS method is more advantageous</a:t>
            </a:r>
            <a:r>
              <a:rPr lang="en-US" altLang="zh-CN"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a:t>
            </a:r>
            <a:endParaRPr lang="en-US" altLang="zh-CN" sz="1600" dirty="0">
              <a:solidFill>
                <a:prstClr val="black"/>
              </a:solidFill>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sp>
        <p:nvSpPr>
          <p:cNvPr id="76" name="文本框 75"/>
          <p:cNvSpPr txBox="1"/>
          <p:nvPr/>
        </p:nvSpPr>
        <p:spPr>
          <a:xfrm>
            <a:off x="8780344" y="3161991"/>
            <a:ext cx="2097187" cy="437515"/>
          </a:xfrm>
          <a:prstGeom prst="rect">
            <a:avLst/>
          </a:prstGeom>
          <a:noFill/>
        </p:spPr>
        <p:txBody>
          <a:bodyPr wrap="square">
            <a:spAutoFit/>
          </a:bodyPr>
          <a:lstStyle/>
          <a:p>
            <a:pPr algn="ctr">
              <a:lnSpc>
                <a:spcPct val="125000"/>
              </a:lnSpc>
              <a:buClrTx/>
              <a:buSzTx/>
              <a:buFontTx/>
            </a:pPr>
            <a:r>
              <a:rPr lang="en-US" altLang="zh-CN" sz="18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Conclusion</a:t>
            </a:r>
            <a:endParaRPr lang="en-US" altLang="zh-CN" sz="18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78" name="Freeform 181"/>
          <p:cNvSpPr>
            <a:spLocks noEditPoints="1"/>
          </p:cNvSpPr>
          <p:nvPr/>
        </p:nvSpPr>
        <p:spPr bwMode="auto">
          <a:xfrm>
            <a:off x="5887244" y="1965960"/>
            <a:ext cx="461826" cy="461827"/>
          </a:xfrm>
          <a:custGeom>
            <a:avLst/>
            <a:gdLst>
              <a:gd name="T0" fmla="*/ 124 w 132"/>
              <a:gd name="T1" fmla="*/ 129 h 132"/>
              <a:gd name="T2" fmla="*/ 59 w 132"/>
              <a:gd name="T3" fmla="*/ 130 h 132"/>
              <a:gd name="T4" fmla="*/ 55 w 132"/>
              <a:gd name="T5" fmla="*/ 132 h 132"/>
              <a:gd name="T6" fmla="*/ 14 w 132"/>
              <a:gd name="T7" fmla="*/ 80 h 132"/>
              <a:gd name="T8" fmla="*/ 2 w 132"/>
              <a:gd name="T9" fmla="*/ 82 h 132"/>
              <a:gd name="T10" fmla="*/ 5 w 132"/>
              <a:gd name="T11" fmla="*/ 52 h 132"/>
              <a:gd name="T12" fmla="*/ 30 w 132"/>
              <a:gd name="T13" fmla="*/ 69 h 132"/>
              <a:gd name="T14" fmla="*/ 55 w 132"/>
              <a:gd name="T15" fmla="*/ 118 h 132"/>
              <a:gd name="T16" fmla="*/ 93 w 132"/>
              <a:gd name="T17" fmla="*/ 77 h 132"/>
              <a:gd name="T18" fmla="*/ 132 w 132"/>
              <a:gd name="T19" fmla="*/ 123 h 132"/>
              <a:gd name="T20" fmla="*/ 37 w 132"/>
              <a:gd name="T21" fmla="*/ 37 h 132"/>
              <a:gd name="T22" fmla="*/ 46 w 132"/>
              <a:gd name="T23" fmla="*/ 7 h 132"/>
              <a:gd name="T24" fmla="*/ 116 w 132"/>
              <a:gd name="T25" fmla="*/ 12 h 132"/>
              <a:gd name="T26" fmla="*/ 123 w 132"/>
              <a:gd name="T27" fmla="*/ 105 h 132"/>
              <a:gd name="T28" fmla="*/ 111 w 132"/>
              <a:gd name="T29" fmla="*/ 0 h 132"/>
              <a:gd name="T30" fmla="*/ 9 w 132"/>
              <a:gd name="T31" fmla="*/ 37 h 132"/>
              <a:gd name="T32" fmla="*/ 16 w 132"/>
              <a:gd name="T33" fmla="*/ 53 h 132"/>
              <a:gd name="T34" fmla="*/ 43 w 132"/>
              <a:gd name="T35" fmla="*/ 125 h 132"/>
              <a:gd name="T36" fmla="*/ 16 w 132"/>
              <a:gd name="T37" fmla="*/ 120 h 132"/>
              <a:gd name="T38" fmla="*/ 13 w 132"/>
              <a:gd name="T39" fmla="*/ 85 h 132"/>
              <a:gd name="T40" fmla="*/ 9 w 132"/>
              <a:gd name="T41" fmla="*/ 88 h 132"/>
              <a:gd name="T42" fmla="*/ 21 w 132"/>
              <a:gd name="T43" fmla="*/ 132 h 132"/>
              <a:gd name="T44" fmla="*/ 48 w 132"/>
              <a:gd name="T45" fmla="*/ 132 h 132"/>
              <a:gd name="T46" fmla="*/ 111 w 132"/>
              <a:gd name="T47" fmla="*/ 125 h 132"/>
              <a:gd name="T48" fmla="*/ 62 w 132"/>
              <a:gd name="T49" fmla="*/ 132 h 132"/>
              <a:gd name="T50" fmla="*/ 119 w 132"/>
              <a:gd name="T51" fmla="*/ 129 h 132"/>
              <a:gd name="T52" fmla="*/ 111 w 132"/>
              <a:gd name="T53" fmla="*/ 125 h 132"/>
              <a:gd name="T54" fmla="*/ 51 w 132"/>
              <a:gd name="T55" fmla="*/ 19 h 132"/>
              <a:gd name="T56" fmla="*/ 102 w 132"/>
              <a:gd name="T57" fmla="*/ 24 h 132"/>
              <a:gd name="T58" fmla="*/ 102 w 132"/>
              <a:gd name="T59" fmla="*/ 19 h 132"/>
              <a:gd name="T60" fmla="*/ 51 w 132"/>
              <a:gd name="T61" fmla="*/ 35 h 132"/>
              <a:gd name="T62" fmla="*/ 102 w 132"/>
              <a:gd name="T63" fmla="*/ 41 h 132"/>
              <a:gd name="T64" fmla="*/ 102 w 132"/>
              <a:gd name="T65" fmla="*/ 35 h 132"/>
              <a:gd name="T66" fmla="*/ 32 w 132"/>
              <a:gd name="T67" fmla="*/ 52 h 132"/>
              <a:gd name="T68" fmla="*/ 32 w 132"/>
              <a:gd name="T69" fmla="*/ 57 h 132"/>
              <a:gd name="T70" fmla="*/ 105 w 132"/>
              <a:gd name="T71" fmla="*/ 55 h 132"/>
              <a:gd name="T72" fmla="*/ 102 w 132"/>
              <a:gd name="T73" fmla="*/ 69 h 132"/>
              <a:gd name="T74" fmla="*/ 32 w 132"/>
              <a:gd name="T75" fmla="*/ 74 h 132"/>
              <a:gd name="T76" fmla="*/ 105 w 132"/>
              <a:gd name="T77" fmla="*/ 7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32">
                <a:moveTo>
                  <a:pt x="132" y="123"/>
                </a:moveTo>
                <a:cubicBezTo>
                  <a:pt x="124" y="129"/>
                  <a:pt x="124" y="129"/>
                  <a:pt x="124" y="129"/>
                </a:cubicBezTo>
                <a:cubicBezTo>
                  <a:pt x="93" y="91"/>
                  <a:pt x="93" y="91"/>
                  <a:pt x="93" y="91"/>
                </a:cubicBezTo>
                <a:cubicBezTo>
                  <a:pt x="59" y="130"/>
                  <a:pt x="59" y="130"/>
                  <a:pt x="59" y="130"/>
                </a:cubicBezTo>
                <a:cubicBezTo>
                  <a:pt x="58" y="131"/>
                  <a:pt x="57" y="132"/>
                  <a:pt x="55" y="132"/>
                </a:cubicBezTo>
                <a:cubicBezTo>
                  <a:pt x="55" y="132"/>
                  <a:pt x="55" y="132"/>
                  <a:pt x="55" y="132"/>
                </a:cubicBezTo>
                <a:cubicBezTo>
                  <a:pt x="53" y="132"/>
                  <a:pt x="52" y="131"/>
                  <a:pt x="51" y="130"/>
                </a:cubicBezTo>
                <a:cubicBezTo>
                  <a:pt x="14" y="80"/>
                  <a:pt x="14" y="80"/>
                  <a:pt x="14" y="80"/>
                </a:cubicBezTo>
                <a:cubicBezTo>
                  <a:pt x="7" y="85"/>
                  <a:pt x="7" y="85"/>
                  <a:pt x="7" y="85"/>
                </a:cubicBezTo>
                <a:cubicBezTo>
                  <a:pt x="5" y="86"/>
                  <a:pt x="2" y="85"/>
                  <a:pt x="2" y="82"/>
                </a:cubicBezTo>
                <a:cubicBezTo>
                  <a:pt x="0" y="55"/>
                  <a:pt x="0" y="55"/>
                  <a:pt x="0" y="55"/>
                </a:cubicBezTo>
                <a:cubicBezTo>
                  <a:pt x="0" y="52"/>
                  <a:pt x="2" y="50"/>
                  <a:pt x="5" y="52"/>
                </a:cubicBezTo>
                <a:cubicBezTo>
                  <a:pt x="29" y="63"/>
                  <a:pt x="29" y="63"/>
                  <a:pt x="29" y="63"/>
                </a:cubicBezTo>
                <a:cubicBezTo>
                  <a:pt x="32" y="65"/>
                  <a:pt x="32" y="68"/>
                  <a:pt x="30" y="69"/>
                </a:cubicBezTo>
                <a:cubicBezTo>
                  <a:pt x="23" y="74"/>
                  <a:pt x="23" y="74"/>
                  <a:pt x="23" y="74"/>
                </a:cubicBezTo>
                <a:cubicBezTo>
                  <a:pt x="55" y="118"/>
                  <a:pt x="55" y="118"/>
                  <a:pt x="55" y="118"/>
                </a:cubicBezTo>
                <a:cubicBezTo>
                  <a:pt x="89" y="79"/>
                  <a:pt x="89" y="79"/>
                  <a:pt x="89" y="79"/>
                </a:cubicBezTo>
                <a:cubicBezTo>
                  <a:pt x="90" y="78"/>
                  <a:pt x="91" y="77"/>
                  <a:pt x="93" y="77"/>
                </a:cubicBezTo>
                <a:cubicBezTo>
                  <a:pt x="95" y="77"/>
                  <a:pt x="96" y="78"/>
                  <a:pt x="97" y="79"/>
                </a:cubicBezTo>
                <a:lnTo>
                  <a:pt x="132" y="123"/>
                </a:lnTo>
                <a:close/>
                <a:moveTo>
                  <a:pt x="16" y="37"/>
                </a:moveTo>
                <a:cubicBezTo>
                  <a:pt x="37" y="37"/>
                  <a:pt x="37" y="37"/>
                  <a:pt x="37" y="37"/>
                </a:cubicBezTo>
                <a:cubicBezTo>
                  <a:pt x="42" y="37"/>
                  <a:pt x="46" y="33"/>
                  <a:pt x="46" y="28"/>
                </a:cubicBezTo>
                <a:cubicBezTo>
                  <a:pt x="46" y="7"/>
                  <a:pt x="46" y="7"/>
                  <a:pt x="46" y="7"/>
                </a:cubicBezTo>
                <a:cubicBezTo>
                  <a:pt x="111" y="7"/>
                  <a:pt x="111" y="7"/>
                  <a:pt x="111" y="7"/>
                </a:cubicBezTo>
                <a:cubicBezTo>
                  <a:pt x="114" y="7"/>
                  <a:pt x="116" y="9"/>
                  <a:pt x="116" y="12"/>
                </a:cubicBezTo>
                <a:cubicBezTo>
                  <a:pt x="116" y="97"/>
                  <a:pt x="116" y="97"/>
                  <a:pt x="116" y="97"/>
                </a:cubicBezTo>
                <a:cubicBezTo>
                  <a:pt x="123" y="105"/>
                  <a:pt x="123" y="105"/>
                  <a:pt x="123" y="105"/>
                </a:cubicBezTo>
                <a:cubicBezTo>
                  <a:pt x="123" y="12"/>
                  <a:pt x="123" y="12"/>
                  <a:pt x="123" y="12"/>
                </a:cubicBezTo>
                <a:cubicBezTo>
                  <a:pt x="123" y="5"/>
                  <a:pt x="117" y="0"/>
                  <a:pt x="111" y="0"/>
                </a:cubicBezTo>
                <a:cubicBezTo>
                  <a:pt x="46" y="0"/>
                  <a:pt x="46" y="0"/>
                  <a:pt x="46" y="0"/>
                </a:cubicBezTo>
                <a:cubicBezTo>
                  <a:pt x="9" y="37"/>
                  <a:pt x="9" y="37"/>
                  <a:pt x="9" y="37"/>
                </a:cubicBezTo>
                <a:cubicBezTo>
                  <a:pt x="9" y="50"/>
                  <a:pt x="9" y="50"/>
                  <a:pt x="9" y="50"/>
                </a:cubicBezTo>
                <a:cubicBezTo>
                  <a:pt x="16" y="53"/>
                  <a:pt x="16" y="53"/>
                  <a:pt x="16" y="53"/>
                </a:cubicBezTo>
                <a:lnTo>
                  <a:pt x="16" y="37"/>
                </a:lnTo>
                <a:close/>
                <a:moveTo>
                  <a:pt x="43" y="125"/>
                </a:moveTo>
                <a:cubicBezTo>
                  <a:pt x="21" y="125"/>
                  <a:pt x="21" y="125"/>
                  <a:pt x="21" y="125"/>
                </a:cubicBezTo>
                <a:cubicBezTo>
                  <a:pt x="18" y="125"/>
                  <a:pt x="16" y="123"/>
                  <a:pt x="16" y="120"/>
                </a:cubicBezTo>
                <a:cubicBezTo>
                  <a:pt x="16" y="89"/>
                  <a:pt x="16" y="89"/>
                  <a:pt x="16" y="89"/>
                </a:cubicBezTo>
                <a:cubicBezTo>
                  <a:pt x="13" y="85"/>
                  <a:pt x="13" y="85"/>
                  <a:pt x="13" y="85"/>
                </a:cubicBezTo>
                <a:cubicBezTo>
                  <a:pt x="9" y="88"/>
                  <a:pt x="9" y="88"/>
                  <a:pt x="9" y="88"/>
                </a:cubicBezTo>
                <a:cubicBezTo>
                  <a:pt x="9" y="88"/>
                  <a:pt x="9" y="88"/>
                  <a:pt x="9" y="88"/>
                </a:cubicBezTo>
                <a:cubicBezTo>
                  <a:pt x="9" y="120"/>
                  <a:pt x="9" y="120"/>
                  <a:pt x="9" y="120"/>
                </a:cubicBezTo>
                <a:cubicBezTo>
                  <a:pt x="9" y="127"/>
                  <a:pt x="14" y="132"/>
                  <a:pt x="21" y="132"/>
                </a:cubicBezTo>
                <a:cubicBezTo>
                  <a:pt x="48" y="132"/>
                  <a:pt x="48" y="132"/>
                  <a:pt x="48" y="132"/>
                </a:cubicBezTo>
                <a:cubicBezTo>
                  <a:pt x="48" y="132"/>
                  <a:pt x="48" y="132"/>
                  <a:pt x="48" y="132"/>
                </a:cubicBezTo>
                <a:lnTo>
                  <a:pt x="43" y="125"/>
                </a:lnTo>
                <a:close/>
                <a:moveTo>
                  <a:pt x="111" y="125"/>
                </a:moveTo>
                <a:cubicBezTo>
                  <a:pt x="68" y="125"/>
                  <a:pt x="68" y="125"/>
                  <a:pt x="68" y="125"/>
                </a:cubicBezTo>
                <a:cubicBezTo>
                  <a:pt x="62" y="132"/>
                  <a:pt x="62" y="132"/>
                  <a:pt x="62" y="132"/>
                </a:cubicBezTo>
                <a:cubicBezTo>
                  <a:pt x="111" y="132"/>
                  <a:pt x="111" y="132"/>
                  <a:pt x="111" y="132"/>
                </a:cubicBezTo>
                <a:cubicBezTo>
                  <a:pt x="114" y="132"/>
                  <a:pt x="117" y="131"/>
                  <a:pt x="119" y="129"/>
                </a:cubicBezTo>
                <a:cubicBezTo>
                  <a:pt x="114" y="124"/>
                  <a:pt x="114" y="124"/>
                  <a:pt x="114" y="124"/>
                </a:cubicBezTo>
                <a:cubicBezTo>
                  <a:pt x="113" y="125"/>
                  <a:pt x="112" y="125"/>
                  <a:pt x="111" y="125"/>
                </a:cubicBezTo>
                <a:close/>
                <a:moveTo>
                  <a:pt x="102" y="19"/>
                </a:moveTo>
                <a:cubicBezTo>
                  <a:pt x="51" y="19"/>
                  <a:pt x="51" y="19"/>
                  <a:pt x="51" y="19"/>
                </a:cubicBezTo>
                <a:cubicBezTo>
                  <a:pt x="51" y="24"/>
                  <a:pt x="51" y="24"/>
                  <a:pt x="51" y="24"/>
                </a:cubicBezTo>
                <a:cubicBezTo>
                  <a:pt x="102" y="24"/>
                  <a:pt x="102" y="24"/>
                  <a:pt x="102" y="24"/>
                </a:cubicBezTo>
                <a:cubicBezTo>
                  <a:pt x="103" y="24"/>
                  <a:pt x="105" y="23"/>
                  <a:pt x="105" y="21"/>
                </a:cubicBezTo>
                <a:cubicBezTo>
                  <a:pt x="105" y="20"/>
                  <a:pt x="103" y="19"/>
                  <a:pt x="102" y="19"/>
                </a:cubicBezTo>
                <a:close/>
                <a:moveTo>
                  <a:pt x="102" y="35"/>
                </a:moveTo>
                <a:cubicBezTo>
                  <a:pt x="51" y="35"/>
                  <a:pt x="51" y="35"/>
                  <a:pt x="51" y="35"/>
                </a:cubicBezTo>
                <a:cubicBezTo>
                  <a:pt x="50" y="38"/>
                  <a:pt x="49" y="40"/>
                  <a:pt x="47" y="41"/>
                </a:cubicBezTo>
                <a:cubicBezTo>
                  <a:pt x="102" y="41"/>
                  <a:pt x="102" y="41"/>
                  <a:pt x="102" y="41"/>
                </a:cubicBezTo>
                <a:cubicBezTo>
                  <a:pt x="103" y="41"/>
                  <a:pt x="105" y="40"/>
                  <a:pt x="105" y="38"/>
                </a:cubicBezTo>
                <a:cubicBezTo>
                  <a:pt x="105" y="37"/>
                  <a:pt x="103" y="35"/>
                  <a:pt x="102" y="35"/>
                </a:cubicBezTo>
                <a:close/>
                <a:moveTo>
                  <a:pt x="102" y="52"/>
                </a:moveTo>
                <a:cubicBezTo>
                  <a:pt x="32" y="52"/>
                  <a:pt x="32" y="52"/>
                  <a:pt x="32" y="52"/>
                </a:cubicBezTo>
                <a:cubicBezTo>
                  <a:pt x="30" y="52"/>
                  <a:pt x="29" y="53"/>
                  <a:pt x="29" y="55"/>
                </a:cubicBezTo>
                <a:cubicBezTo>
                  <a:pt x="29" y="56"/>
                  <a:pt x="30" y="57"/>
                  <a:pt x="32" y="57"/>
                </a:cubicBezTo>
                <a:cubicBezTo>
                  <a:pt x="102" y="57"/>
                  <a:pt x="102" y="57"/>
                  <a:pt x="102" y="57"/>
                </a:cubicBezTo>
                <a:cubicBezTo>
                  <a:pt x="103" y="57"/>
                  <a:pt x="105" y="56"/>
                  <a:pt x="105" y="55"/>
                </a:cubicBezTo>
                <a:cubicBezTo>
                  <a:pt x="105" y="53"/>
                  <a:pt x="103" y="52"/>
                  <a:pt x="102" y="52"/>
                </a:cubicBezTo>
                <a:close/>
                <a:moveTo>
                  <a:pt x="102" y="69"/>
                </a:moveTo>
                <a:cubicBezTo>
                  <a:pt x="38" y="69"/>
                  <a:pt x="38" y="69"/>
                  <a:pt x="38" y="69"/>
                </a:cubicBezTo>
                <a:cubicBezTo>
                  <a:pt x="32" y="74"/>
                  <a:pt x="32" y="74"/>
                  <a:pt x="32" y="74"/>
                </a:cubicBezTo>
                <a:cubicBezTo>
                  <a:pt x="102" y="74"/>
                  <a:pt x="102" y="74"/>
                  <a:pt x="102" y="74"/>
                </a:cubicBezTo>
                <a:cubicBezTo>
                  <a:pt x="103" y="74"/>
                  <a:pt x="105" y="73"/>
                  <a:pt x="105" y="71"/>
                </a:cubicBezTo>
                <a:cubicBezTo>
                  <a:pt x="105" y="70"/>
                  <a:pt x="103" y="69"/>
                  <a:pt x="102" y="69"/>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9" name="Freeform 158"/>
          <p:cNvSpPr>
            <a:spLocks noEditPoints="1"/>
          </p:cNvSpPr>
          <p:nvPr/>
        </p:nvSpPr>
        <p:spPr bwMode="auto">
          <a:xfrm>
            <a:off x="9557070" y="2028385"/>
            <a:ext cx="502280" cy="427514"/>
          </a:xfrm>
          <a:custGeom>
            <a:avLst/>
            <a:gdLst>
              <a:gd name="T0" fmla="*/ 10 w 132"/>
              <a:gd name="T1" fmla="*/ 0 h 112"/>
              <a:gd name="T2" fmla="*/ 0 w 132"/>
              <a:gd name="T3" fmla="*/ 89 h 112"/>
              <a:gd name="T4" fmla="*/ 54 w 132"/>
              <a:gd name="T5" fmla="*/ 99 h 112"/>
              <a:gd name="T6" fmla="*/ 54 w 132"/>
              <a:gd name="T7" fmla="*/ 104 h 112"/>
              <a:gd name="T8" fmla="*/ 39 w 132"/>
              <a:gd name="T9" fmla="*/ 108 h 112"/>
              <a:gd name="T10" fmla="*/ 34 w 132"/>
              <a:gd name="T11" fmla="*/ 110 h 112"/>
              <a:gd name="T12" fmla="*/ 36 w 132"/>
              <a:gd name="T13" fmla="*/ 112 h 112"/>
              <a:gd name="T14" fmla="*/ 98 w 132"/>
              <a:gd name="T15" fmla="*/ 110 h 112"/>
              <a:gd name="T16" fmla="*/ 97 w 132"/>
              <a:gd name="T17" fmla="*/ 108 h 112"/>
              <a:gd name="T18" fmla="*/ 79 w 132"/>
              <a:gd name="T19" fmla="*/ 103 h 112"/>
              <a:gd name="T20" fmla="*/ 77 w 132"/>
              <a:gd name="T21" fmla="*/ 99 h 112"/>
              <a:gd name="T22" fmla="*/ 132 w 132"/>
              <a:gd name="T23" fmla="*/ 89 h 112"/>
              <a:gd name="T24" fmla="*/ 122 w 132"/>
              <a:gd name="T25" fmla="*/ 0 h 112"/>
              <a:gd name="T26" fmla="*/ 107 w 132"/>
              <a:gd name="T27" fmla="*/ 91 h 112"/>
              <a:gd name="T28" fmla="*/ 110 w 132"/>
              <a:gd name="T29" fmla="*/ 91 h 112"/>
              <a:gd name="T30" fmla="*/ 119 w 132"/>
              <a:gd name="T31" fmla="*/ 92 h 112"/>
              <a:gd name="T32" fmla="*/ 113 w 132"/>
              <a:gd name="T33" fmla="*/ 91 h 112"/>
              <a:gd name="T34" fmla="*/ 119 w 132"/>
              <a:gd name="T35" fmla="*/ 89 h 112"/>
              <a:gd name="T36" fmla="*/ 119 w 132"/>
              <a:gd name="T37" fmla="*/ 92 h 112"/>
              <a:gd name="T38" fmla="*/ 120 w 132"/>
              <a:gd name="T39" fmla="*/ 83 h 112"/>
              <a:gd name="T40" fmla="*/ 9 w 132"/>
              <a:gd name="T41" fmla="*/ 80 h 112"/>
              <a:gd name="T42" fmla="*/ 12 w 132"/>
              <a:gd name="T43" fmla="*/ 9 h 112"/>
              <a:gd name="T44" fmla="*/ 123 w 132"/>
              <a:gd name="T45" fmla="*/ 12 h 112"/>
              <a:gd name="T46" fmla="*/ 95 w 132"/>
              <a:gd name="T47" fmla="*/ 72 h 112"/>
              <a:gd name="T48" fmla="*/ 39 w 132"/>
              <a:gd name="T49" fmla="*/ 73 h 112"/>
              <a:gd name="T50" fmla="*/ 37 w 132"/>
              <a:gd name="T51" fmla="*/ 72 h 112"/>
              <a:gd name="T52" fmla="*/ 39 w 132"/>
              <a:gd name="T53" fmla="*/ 20 h 112"/>
              <a:gd name="T54" fmla="*/ 40 w 132"/>
              <a:gd name="T55" fmla="*/ 43 h 112"/>
              <a:gd name="T56" fmla="*/ 42 w 132"/>
              <a:gd name="T57" fmla="*/ 44 h 112"/>
              <a:gd name="T58" fmla="*/ 40 w 132"/>
              <a:gd name="T59" fmla="*/ 45 h 112"/>
              <a:gd name="T60" fmla="*/ 49 w 132"/>
              <a:gd name="T61" fmla="*/ 70 h 112"/>
              <a:gd name="T62" fmla="*/ 48 w 132"/>
              <a:gd name="T63" fmla="*/ 50 h 112"/>
              <a:gd name="T64" fmla="*/ 55 w 132"/>
              <a:gd name="T65" fmla="*/ 47 h 112"/>
              <a:gd name="T66" fmla="*/ 57 w 132"/>
              <a:gd name="T67" fmla="*/ 69 h 112"/>
              <a:gd name="T68" fmla="*/ 65 w 132"/>
              <a:gd name="T69" fmla="*/ 70 h 112"/>
              <a:gd name="T70" fmla="*/ 64 w 132"/>
              <a:gd name="T71" fmla="*/ 27 h 112"/>
              <a:gd name="T72" fmla="*/ 71 w 132"/>
              <a:gd name="T73" fmla="*/ 25 h 112"/>
              <a:gd name="T74" fmla="*/ 73 w 132"/>
              <a:gd name="T75" fmla="*/ 69 h 112"/>
              <a:gd name="T76" fmla="*/ 81 w 132"/>
              <a:gd name="T77" fmla="*/ 70 h 112"/>
              <a:gd name="T78" fmla="*/ 80 w 132"/>
              <a:gd name="T79" fmla="*/ 38 h 112"/>
              <a:gd name="T80" fmla="*/ 87 w 132"/>
              <a:gd name="T81" fmla="*/ 36 h 112"/>
              <a:gd name="T82" fmla="*/ 89 w 132"/>
              <a:gd name="T83" fmla="*/ 69 h 112"/>
              <a:gd name="T84" fmla="*/ 93 w 132"/>
              <a:gd name="T85"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112">
                <a:moveTo>
                  <a:pt x="122" y="0"/>
                </a:moveTo>
                <a:cubicBezTo>
                  <a:pt x="10" y="0"/>
                  <a:pt x="10" y="0"/>
                  <a:pt x="10" y="0"/>
                </a:cubicBezTo>
                <a:cubicBezTo>
                  <a:pt x="4" y="0"/>
                  <a:pt x="0" y="5"/>
                  <a:pt x="0" y="10"/>
                </a:cubicBezTo>
                <a:cubicBezTo>
                  <a:pt x="0" y="89"/>
                  <a:pt x="0" y="89"/>
                  <a:pt x="0" y="89"/>
                </a:cubicBezTo>
                <a:cubicBezTo>
                  <a:pt x="0" y="95"/>
                  <a:pt x="4" y="99"/>
                  <a:pt x="10" y="99"/>
                </a:cubicBezTo>
                <a:cubicBezTo>
                  <a:pt x="54" y="99"/>
                  <a:pt x="54" y="99"/>
                  <a:pt x="54" y="99"/>
                </a:cubicBezTo>
                <a:cubicBezTo>
                  <a:pt x="54" y="101"/>
                  <a:pt x="54" y="101"/>
                  <a:pt x="54" y="101"/>
                </a:cubicBezTo>
                <a:cubicBezTo>
                  <a:pt x="54" y="101"/>
                  <a:pt x="54" y="103"/>
                  <a:pt x="54" y="104"/>
                </a:cubicBezTo>
                <a:cubicBezTo>
                  <a:pt x="43" y="108"/>
                  <a:pt x="43" y="108"/>
                  <a:pt x="43" y="108"/>
                </a:cubicBezTo>
                <a:cubicBezTo>
                  <a:pt x="42" y="108"/>
                  <a:pt x="40" y="108"/>
                  <a:pt x="39" y="108"/>
                </a:cubicBezTo>
                <a:cubicBezTo>
                  <a:pt x="36" y="108"/>
                  <a:pt x="36" y="108"/>
                  <a:pt x="36" y="108"/>
                </a:cubicBezTo>
                <a:cubicBezTo>
                  <a:pt x="35" y="108"/>
                  <a:pt x="34" y="109"/>
                  <a:pt x="34" y="110"/>
                </a:cubicBezTo>
                <a:cubicBezTo>
                  <a:pt x="34" y="110"/>
                  <a:pt x="34" y="110"/>
                  <a:pt x="34" y="110"/>
                </a:cubicBezTo>
                <a:cubicBezTo>
                  <a:pt x="34" y="111"/>
                  <a:pt x="35" y="112"/>
                  <a:pt x="36" y="112"/>
                </a:cubicBezTo>
                <a:cubicBezTo>
                  <a:pt x="96" y="112"/>
                  <a:pt x="96" y="112"/>
                  <a:pt x="96" y="112"/>
                </a:cubicBezTo>
                <a:cubicBezTo>
                  <a:pt x="97" y="112"/>
                  <a:pt x="98" y="111"/>
                  <a:pt x="98" y="110"/>
                </a:cubicBezTo>
                <a:cubicBezTo>
                  <a:pt x="98" y="110"/>
                  <a:pt x="98" y="110"/>
                  <a:pt x="98" y="110"/>
                </a:cubicBezTo>
                <a:cubicBezTo>
                  <a:pt x="98" y="109"/>
                  <a:pt x="97" y="108"/>
                  <a:pt x="97" y="108"/>
                </a:cubicBezTo>
                <a:cubicBezTo>
                  <a:pt x="96" y="108"/>
                  <a:pt x="95" y="108"/>
                  <a:pt x="94" y="108"/>
                </a:cubicBezTo>
                <a:cubicBezTo>
                  <a:pt x="79" y="103"/>
                  <a:pt x="79" y="103"/>
                  <a:pt x="79" y="103"/>
                </a:cubicBezTo>
                <a:cubicBezTo>
                  <a:pt x="78" y="102"/>
                  <a:pt x="77" y="101"/>
                  <a:pt x="77" y="101"/>
                </a:cubicBezTo>
                <a:cubicBezTo>
                  <a:pt x="77" y="99"/>
                  <a:pt x="77" y="99"/>
                  <a:pt x="77" y="99"/>
                </a:cubicBezTo>
                <a:cubicBezTo>
                  <a:pt x="122" y="99"/>
                  <a:pt x="122" y="99"/>
                  <a:pt x="122" y="99"/>
                </a:cubicBezTo>
                <a:cubicBezTo>
                  <a:pt x="128" y="99"/>
                  <a:pt x="132" y="95"/>
                  <a:pt x="132" y="89"/>
                </a:cubicBezTo>
                <a:cubicBezTo>
                  <a:pt x="132" y="10"/>
                  <a:pt x="132" y="10"/>
                  <a:pt x="132" y="10"/>
                </a:cubicBezTo>
                <a:cubicBezTo>
                  <a:pt x="132" y="5"/>
                  <a:pt x="128" y="0"/>
                  <a:pt x="122" y="0"/>
                </a:cubicBezTo>
                <a:close/>
                <a:moveTo>
                  <a:pt x="108" y="92"/>
                </a:moveTo>
                <a:cubicBezTo>
                  <a:pt x="108" y="92"/>
                  <a:pt x="107" y="91"/>
                  <a:pt x="107" y="91"/>
                </a:cubicBezTo>
                <a:cubicBezTo>
                  <a:pt x="107" y="90"/>
                  <a:pt x="108" y="89"/>
                  <a:pt x="108" y="89"/>
                </a:cubicBezTo>
                <a:cubicBezTo>
                  <a:pt x="109" y="89"/>
                  <a:pt x="110" y="90"/>
                  <a:pt x="110" y="91"/>
                </a:cubicBezTo>
                <a:cubicBezTo>
                  <a:pt x="110" y="91"/>
                  <a:pt x="109" y="92"/>
                  <a:pt x="108" y="92"/>
                </a:cubicBezTo>
                <a:close/>
                <a:moveTo>
                  <a:pt x="119" y="92"/>
                </a:moveTo>
                <a:cubicBezTo>
                  <a:pt x="115" y="92"/>
                  <a:pt x="115" y="92"/>
                  <a:pt x="115" y="92"/>
                </a:cubicBezTo>
                <a:cubicBezTo>
                  <a:pt x="114" y="92"/>
                  <a:pt x="113" y="91"/>
                  <a:pt x="113" y="91"/>
                </a:cubicBezTo>
                <a:cubicBezTo>
                  <a:pt x="113" y="90"/>
                  <a:pt x="114" y="89"/>
                  <a:pt x="115" y="89"/>
                </a:cubicBezTo>
                <a:cubicBezTo>
                  <a:pt x="119" y="89"/>
                  <a:pt x="119" y="89"/>
                  <a:pt x="119" y="89"/>
                </a:cubicBezTo>
                <a:cubicBezTo>
                  <a:pt x="121" y="89"/>
                  <a:pt x="122" y="90"/>
                  <a:pt x="122" y="91"/>
                </a:cubicBezTo>
                <a:cubicBezTo>
                  <a:pt x="122" y="91"/>
                  <a:pt x="121" y="92"/>
                  <a:pt x="119" y="92"/>
                </a:cubicBezTo>
                <a:close/>
                <a:moveTo>
                  <a:pt x="123" y="80"/>
                </a:moveTo>
                <a:cubicBezTo>
                  <a:pt x="123" y="82"/>
                  <a:pt x="121" y="83"/>
                  <a:pt x="120" y="83"/>
                </a:cubicBezTo>
                <a:cubicBezTo>
                  <a:pt x="12" y="83"/>
                  <a:pt x="12" y="83"/>
                  <a:pt x="12" y="83"/>
                </a:cubicBezTo>
                <a:cubicBezTo>
                  <a:pt x="10" y="83"/>
                  <a:pt x="9" y="82"/>
                  <a:pt x="9" y="80"/>
                </a:cubicBezTo>
                <a:cubicBezTo>
                  <a:pt x="9" y="12"/>
                  <a:pt x="9" y="12"/>
                  <a:pt x="9" y="12"/>
                </a:cubicBezTo>
                <a:cubicBezTo>
                  <a:pt x="9" y="11"/>
                  <a:pt x="10" y="9"/>
                  <a:pt x="12" y="9"/>
                </a:cubicBezTo>
                <a:cubicBezTo>
                  <a:pt x="120" y="9"/>
                  <a:pt x="120" y="9"/>
                  <a:pt x="120" y="9"/>
                </a:cubicBezTo>
                <a:cubicBezTo>
                  <a:pt x="121" y="9"/>
                  <a:pt x="123" y="11"/>
                  <a:pt x="123" y="12"/>
                </a:cubicBezTo>
                <a:lnTo>
                  <a:pt x="123" y="80"/>
                </a:lnTo>
                <a:close/>
                <a:moveTo>
                  <a:pt x="95" y="72"/>
                </a:moveTo>
                <a:cubicBezTo>
                  <a:pt x="95" y="72"/>
                  <a:pt x="94" y="73"/>
                  <a:pt x="93" y="73"/>
                </a:cubicBezTo>
                <a:cubicBezTo>
                  <a:pt x="39" y="73"/>
                  <a:pt x="39" y="73"/>
                  <a:pt x="39" y="73"/>
                </a:cubicBezTo>
                <a:cubicBezTo>
                  <a:pt x="38" y="73"/>
                  <a:pt x="38" y="73"/>
                  <a:pt x="37" y="73"/>
                </a:cubicBezTo>
                <a:cubicBezTo>
                  <a:pt x="37" y="72"/>
                  <a:pt x="37" y="72"/>
                  <a:pt x="37" y="72"/>
                </a:cubicBezTo>
                <a:cubicBezTo>
                  <a:pt x="37" y="22"/>
                  <a:pt x="37" y="22"/>
                  <a:pt x="37" y="22"/>
                </a:cubicBezTo>
                <a:cubicBezTo>
                  <a:pt x="37" y="21"/>
                  <a:pt x="38" y="20"/>
                  <a:pt x="39" y="20"/>
                </a:cubicBezTo>
                <a:cubicBezTo>
                  <a:pt x="39" y="20"/>
                  <a:pt x="40" y="21"/>
                  <a:pt x="40" y="22"/>
                </a:cubicBezTo>
                <a:cubicBezTo>
                  <a:pt x="40" y="43"/>
                  <a:pt x="40" y="43"/>
                  <a:pt x="40" y="43"/>
                </a:cubicBezTo>
                <a:cubicBezTo>
                  <a:pt x="42" y="43"/>
                  <a:pt x="42" y="43"/>
                  <a:pt x="42" y="43"/>
                </a:cubicBezTo>
                <a:cubicBezTo>
                  <a:pt x="42" y="43"/>
                  <a:pt x="42" y="43"/>
                  <a:pt x="42" y="44"/>
                </a:cubicBezTo>
                <a:cubicBezTo>
                  <a:pt x="42" y="45"/>
                  <a:pt x="42" y="45"/>
                  <a:pt x="42" y="45"/>
                </a:cubicBezTo>
                <a:cubicBezTo>
                  <a:pt x="40" y="45"/>
                  <a:pt x="40" y="45"/>
                  <a:pt x="40" y="45"/>
                </a:cubicBezTo>
                <a:cubicBezTo>
                  <a:pt x="40" y="70"/>
                  <a:pt x="40" y="70"/>
                  <a:pt x="40" y="70"/>
                </a:cubicBezTo>
                <a:cubicBezTo>
                  <a:pt x="49" y="70"/>
                  <a:pt x="49" y="70"/>
                  <a:pt x="49" y="70"/>
                </a:cubicBezTo>
                <a:cubicBezTo>
                  <a:pt x="49" y="70"/>
                  <a:pt x="48" y="69"/>
                  <a:pt x="48" y="69"/>
                </a:cubicBezTo>
                <a:cubicBezTo>
                  <a:pt x="48" y="50"/>
                  <a:pt x="48" y="50"/>
                  <a:pt x="48" y="50"/>
                </a:cubicBezTo>
                <a:cubicBezTo>
                  <a:pt x="48" y="48"/>
                  <a:pt x="50" y="47"/>
                  <a:pt x="51" y="47"/>
                </a:cubicBezTo>
                <a:cubicBezTo>
                  <a:pt x="55" y="47"/>
                  <a:pt x="55" y="47"/>
                  <a:pt x="55" y="47"/>
                </a:cubicBezTo>
                <a:cubicBezTo>
                  <a:pt x="56" y="47"/>
                  <a:pt x="57" y="48"/>
                  <a:pt x="57" y="50"/>
                </a:cubicBezTo>
                <a:cubicBezTo>
                  <a:pt x="57" y="69"/>
                  <a:pt x="57" y="69"/>
                  <a:pt x="57" y="69"/>
                </a:cubicBezTo>
                <a:cubicBezTo>
                  <a:pt x="57" y="69"/>
                  <a:pt x="57" y="70"/>
                  <a:pt x="57" y="70"/>
                </a:cubicBezTo>
                <a:cubicBezTo>
                  <a:pt x="65" y="70"/>
                  <a:pt x="65" y="70"/>
                  <a:pt x="65" y="70"/>
                </a:cubicBezTo>
                <a:cubicBezTo>
                  <a:pt x="64" y="70"/>
                  <a:pt x="64" y="69"/>
                  <a:pt x="64" y="69"/>
                </a:cubicBezTo>
                <a:cubicBezTo>
                  <a:pt x="64" y="27"/>
                  <a:pt x="64" y="27"/>
                  <a:pt x="64" y="27"/>
                </a:cubicBezTo>
                <a:cubicBezTo>
                  <a:pt x="64" y="26"/>
                  <a:pt x="65" y="25"/>
                  <a:pt x="67" y="25"/>
                </a:cubicBezTo>
                <a:cubicBezTo>
                  <a:pt x="71" y="25"/>
                  <a:pt x="71" y="25"/>
                  <a:pt x="71" y="25"/>
                </a:cubicBezTo>
                <a:cubicBezTo>
                  <a:pt x="72" y="25"/>
                  <a:pt x="73" y="26"/>
                  <a:pt x="73" y="27"/>
                </a:cubicBezTo>
                <a:cubicBezTo>
                  <a:pt x="73" y="69"/>
                  <a:pt x="73" y="69"/>
                  <a:pt x="73" y="69"/>
                </a:cubicBezTo>
                <a:cubicBezTo>
                  <a:pt x="73" y="69"/>
                  <a:pt x="73" y="70"/>
                  <a:pt x="73" y="70"/>
                </a:cubicBezTo>
                <a:cubicBezTo>
                  <a:pt x="81" y="70"/>
                  <a:pt x="81" y="70"/>
                  <a:pt x="81" y="70"/>
                </a:cubicBezTo>
                <a:cubicBezTo>
                  <a:pt x="80" y="70"/>
                  <a:pt x="80" y="69"/>
                  <a:pt x="80" y="69"/>
                </a:cubicBezTo>
                <a:cubicBezTo>
                  <a:pt x="80" y="38"/>
                  <a:pt x="80" y="38"/>
                  <a:pt x="80" y="38"/>
                </a:cubicBezTo>
                <a:cubicBezTo>
                  <a:pt x="80" y="37"/>
                  <a:pt x="81" y="36"/>
                  <a:pt x="83" y="36"/>
                </a:cubicBezTo>
                <a:cubicBezTo>
                  <a:pt x="87" y="36"/>
                  <a:pt x="87" y="36"/>
                  <a:pt x="87" y="36"/>
                </a:cubicBezTo>
                <a:cubicBezTo>
                  <a:pt x="88" y="36"/>
                  <a:pt x="89" y="37"/>
                  <a:pt x="89" y="38"/>
                </a:cubicBezTo>
                <a:cubicBezTo>
                  <a:pt x="89" y="69"/>
                  <a:pt x="89" y="69"/>
                  <a:pt x="89" y="69"/>
                </a:cubicBezTo>
                <a:cubicBezTo>
                  <a:pt x="89" y="69"/>
                  <a:pt x="89" y="70"/>
                  <a:pt x="89" y="70"/>
                </a:cubicBezTo>
                <a:cubicBezTo>
                  <a:pt x="93" y="70"/>
                  <a:pt x="93" y="70"/>
                  <a:pt x="93" y="70"/>
                </a:cubicBezTo>
                <a:cubicBezTo>
                  <a:pt x="94" y="70"/>
                  <a:pt x="95" y="71"/>
                  <a:pt x="95" y="72"/>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 name="文本框 1"/>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5" name="文本框 14"/>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8225620" y="118266"/>
            <a:ext cx="1160705"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6" name="文本框 25"/>
          <p:cNvSpPr txBox="1"/>
          <p:nvPr/>
        </p:nvSpPr>
        <p:spPr>
          <a:xfrm>
            <a:off x="9641205" y="118110"/>
            <a:ext cx="2322830"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0" name="文本框 29"/>
          <p:cNvSpPr txBox="1"/>
          <p:nvPr/>
        </p:nvSpPr>
        <p:spPr>
          <a:xfrm>
            <a:off x="698321" y="641736"/>
            <a:ext cx="506920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Risk1 - Not rolling beta and alpha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79246" y="641736"/>
            <a:ext cx="6383020" cy="460375"/>
            <a:chOff x="479246" y="641736"/>
            <a:chExt cx="6383020" cy="460375"/>
          </a:xfrm>
        </p:grpSpPr>
        <p:sp>
          <p:nvSpPr>
            <p:cNvPr id="49" name="文本框 48"/>
            <p:cNvSpPr txBox="1"/>
            <p:nvPr/>
          </p:nvSpPr>
          <p:spPr>
            <a:xfrm>
              <a:off x="698321" y="641736"/>
              <a:ext cx="616394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Risk2 - Unstable cointegration relationship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50" name="组合 49"/>
            <p:cNvGrpSpPr/>
            <p:nvPr/>
          </p:nvGrpSpPr>
          <p:grpSpPr>
            <a:xfrm>
              <a:off x="479246" y="701605"/>
              <a:ext cx="283452" cy="283452"/>
              <a:chOff x="404632" y="701449"/>
              <a:chExt cx="379307" cy="379307"/>
            </a:xfrm>
          </p:grpSpPr>
          <p:sp>
            <p:nvSpPr>
              <p:cNvPr id="51" name="椭圆 50"/>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任意多边形: 形状 5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2" name="文本框 1"/>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 name="文本框 9"/>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5" name="文本框 14"/>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8225620" y="118266"/>
            <a:ext cx="1160705"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0" name="文本框 19"/>
          <p:cNvSpPr txBox="1"/>
          <p:nvPr/>
        </p:nvSpPr>
        <p:spPr>
          <a:xfrm>
            <a:off x="9641207" y="118266"/>
            <a:ext cx="2207893"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Risk Management</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pic>
        <p:nvPicPr>
          <p:cNvPr id="21" name="图片 20"/>
          <p:cNvPicPr>
            <a:picLocks noChangeAspect="1"/>
          </p:cNvPicPr>
          <p:nvPr/>
        </p:nvPicPr>
        <p:blipFill>
          <a:blip r:embed="rId1"/>
          <a:stretch>
            <a:fillRect/>
          </a:stretch>
        </p:blipFill>
        <p:spPr>
          <a:xfrm>
            <a:off x="7227570" y="1933575"/>
            <a:ext cx="3394970" cy="4500000"/>
          </a:xfrm>
          <a:prstGeom prst="rect">
            <a:avLst/>
          </a:prstGeom>
        </p:spPr>
      </p:pic>
      <p:sp>
        <p:nvSpPr>
          <p:cNvPr id="22" name="矩形 21"/>
          <p:cNvSpPr/>
          <p:nvPr/>
        </p:nvSpPr>
        <p:spPr>
          <a:xfrm>
            <a:off x="1437640" y="1376680"/>
            <a:ext cx="4330065" cy="4982845"/>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3" name="任意多边形: 形状 8"/>
          <p:cNvSpPr/>
          <p:nvPr/>
        </p:nvSpPr>
        <p:spPr>
          <a:xfrm>
            <a:off x="1681304" y="1526933"/>
            <a:ext cx="3990693" cy="406767"/>
          </a:xfrm>
          <a:custGeom>
            <a:avLst/>
            <a:gdLst>
              <a:gd name="connsiteX0" fmla="*/ 5367 w 3990693"/>
              <a:gd name="connsiteY0" fmla="*/ 180665 h 406767"/>
              <a:gd name="connsiteX1" fmla="*/ 81659 w 3990693"/>
              <a:gd name="connsiteY1" fmla="*/ 28082 h 406767"/>
              <a:gd name="connsiteX2" fmla="*/ 127096 w 3990693"/>
              <a:gd name="connsiteY2" fmla="*/ 0 h 406767"/>
              <a:gd name="connsiteX3" fmla="*/ 3863606 w 3990693"/>
              <a:gd name="connsiteY3" fmla="*/ 0 h 406767"/>
              <a:gd name="connsiteX4" fmla="*/ 3909043 w 3990693"/>
              <a:gd name="connsiteY4" fmla="*/ 28081 h 406767"/>
              <a:gd name="connsiteX5" fmla="*/ 3985335 w 3990693"/>
              <a:gd name="connsiteY5" fmla="*/ 180665 h 406767"/>
              <a:gd name="connsiteX6" fmla="*/ 3985335 w 3990693"/>
              <a:gd name="connsiteY6" fmla="*/ 226103 h 406767"/>
              <a:gd name="connsiteX7" fmla="*/ 3909043 w 3990693"/>
              <a:gd name="connsiteY7" fmla="*/ 378686 h 406767"/>
              <a:gd name="connsiteX8" fmla="*/ 3863606 w 3990693"/>
              <a:gd name="connsiteY8" fmla="*/ 406767 h 406767"/>
              <a:gd name="connsiteX9" fmla="*/ 127096 w 3990693"/>
              <a:gd name="connsiteY9" fmla="*/ 406767 h 406767"/>
              <a:gd name="connsiteX10" fmla="*/ 81659 w 3990693"/>
              <a:gd name="connsiteY10" fmla="*/ 378686 h 406767"/>
              <a:gd name="connsiteX11" fmla="*/ 5367 w 3990693"/>
              <a:gd name="connsiteY11" fmla="*/ 226102 h 406767"/>
              <a:gd name="connsiteX12" fmla="*/ 5367 w 3990693"/>
              <a:gd name="connsiteY12" fmla="*/ 180665 h 40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0693" h="406767">
                <a:moveTo>
                  <a:pt x="5367" y="180665"/>
                </a:moveTo>
                <a:lnTo>
                  <a:pt x="81659" y="28082"/>
                </a:lnTo>
                <a:cubicBezTo>
                  <a:pt x="90266" y="10868"/>
                  <a:pt x="107850" y="0"/>
                  <a:pt x="127096" y="0"/>
                </a:cubicBezTo>
                <a:lnTo>
                  <a:pt x="3863606" y="0"/>
                </a:lnTo>
                <a:cubicBezTo>
                  <a:pt x="3882852" y="0"/>
                  <a:pt x="3900436" y="10868"/>
                  <a:pt x="3909043" y="28081"/>
                </a:cubicBezTo>
                <a:lnTo>
                  <a:pt x="3985335" y="180665"/>
                </a:lnTo>
                <a:cubicBezTo>
                  <a:pt x="3992480" y="194956"/>
                  <a:pt x="3992480" y="211813"/>
                  <a:pt x="3985335" y="226103"/>
                </a:cubicBezTo>
                <a:lnTo>
                  <a:pt x="3909043" y="378686"/>
                </a:lnTo>
                <a:cubicBezTo>
                  <a:pt x="3900436" y="395899"/>
                  <a:pt x="3882852" y="406767"/>
                  <a:pt x="3863606" y="406767"/>
                </a:cubicBezTo>
                <a:lnTo>
                  <a:pt x="127096" y="406767"/>
                </a:lnTo>
                <a:cubicBezTo>
                  <a:pt x="107850" y="406767"/>
                  <a:pt x="90266" y="395899"/>
                  <a:pt x="81659" y="378686"/>
                </a:cubicBezTo>
                <a:lnTo>
                  <a:pt x="5367" y="226102"/>
                </a:lnTo>
                <a:cubicBezTo>
                  <a:pt x="-1789" y="211790"/>
                  <a:pt x="-1789" y="194978"/>
                  <a:pt x="5367" y="180665"/>
                </a:cubicBezTo>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31750">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4" name="文本框 23"/>
          <p:cNvSpPr txBox="1"/>
          <p:nvPr/>
        </p:nvSpPr>
        <p:spPr>
          <a:xfrm>
            <a:off x="2023867" y="1526934"/>
            <a:ext cx="3156977" cy="398780"/>
          </a:xfrm>
          <a:prstGeom prst="rect">
            <a:avLst/>
          </a:prstGeom>
          <a:noFill/>
        </p:spPr>
        <p:txBody>
          <a:bodyPr wrap="square">
            <a:spAutoFit/>
          </a:bodyPr>
          <a:lstStyle/>
          <a:p>
            <a:pPr algn="ctr"/>
            <a:r>
              <a:rPr lang="en-US" altLang="zh-CN" sz="2000" b="1" dirty="0">
                <a:solidFill>
                  <a:prstClr val="whit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Only one cointegration test</a:t>
            </a:r>
            <a:endParaRPr lang="en-US" altLang="zh-CN" sz="2000" b="1" dirty="0">
              <a:solidFill>
                <a:prstClr val="whit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5" name="文本框 24"/>
          <p:cNvSpPr txBox="1"/>
          <p:nvPr/>
        </p:nvSpPr>
        <p:spPr>
          <a:xfrm>
            <a:off x="1747624" y="2283679"/>
            <a:ext cx="3811062" cy="3169285"/>
          </a:xfrm>
          <a:prstGeom prst="rect">
            <a:avLst/>
          </a:prstGeom>
          <a:noFill/>
        </p:spPr>
        <p:txBody>
          <a:bodyPr wrap="square">
            <a:spAutoFit/>
          </a:bodyPr>
          <a:lstStyle/>
          <a:p>
            <a:pPr marL="285750" indent="-285750" algn="just">
              <a:lnSpc>
                <a:spcPct val="125000"/>
              </a:lnSpc>
              <a:buFont typeface="Arial" panose="020B0604020202090204" pitchFamily="34" charset="0"/>
              <a:buChar char="•"/>
            </a:pPr>
            <a:r>
              <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Our trading strategy requires a biennial approach, where we annually roll over and assess the cointegration of historical trading data.</a:t>
            </a:r>
            <a:endPar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marL="285750" indent="-285750">
              <a:lnSpc>
                <a:spcPct val="125000"/>
              </a:lnSpc>
              <a:buFont typeface="Arial" panose="020B0604020202090204" pitchFamily="34" charset="0"/>
              <a:buChar char="•"/>
            </a:pPr>
            <a:r>
              <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However, if we only select the most recent two years of data each year before trading, choosing the pair or pairs with the smallest p-value, these cointegration pairs may not be stable in the long-term cointegration relationship.</a:t>
            </a:r>
            <a:endPar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sp>
        <p:nvSpPr>
          <p:cNvPr id="28" name="任意多边形: 形状 8"/>
          <p:cNvSpPr/>
          <p:nvPr/>
        </p:nvSpPr>
        <p:spPr>
          <a:xfrm>
            <a:off x="6862269" y="1518678"/>
            <a:ext cx="3990693" cy="406767"/>
          </a:xfrm>
          <a:custGeom>
            <a:avLst/>
            <a:gdLst>
              <a:gd name="connsiteX0" fmla="*/ 5367 w 3990693"/>
              <a:gd name="connsiteY0" fmla="*/ 180665 h 406767"/>
              <a:gd name="connsiteX1" fmla="*/ 81659 w 3990693"/>
              <a:gd name="connsiteY1" fmla="*/ 28082 h 406767"/>
              <a:gd name="connsiteX2" fmla="*/ 127096 w 3990693"/>
              <a:gd name="connsiteY2" fmla="*/ 0 h 406767"/>
              <a:gd name="connsiteX3" fmla="*/ 3863606 w 3990693"/>
              <a:gd name="connsiteY3" fmla="*/ 0 h 406767"/>
              <a:gd name="connsiteX4" fmla="*/ 3909043 w 3990693"/>
              <a:gd name="connsiteY4" fmla="*/ 28081 h 406767"/>
              <a:gd name="connsiteX5" fmla="*/ 3985335 w 3990693"/>
              <a:gd name="connsiteY5" fmla="*/ 180665 h 406767"/>
              <a:gd name="connsiteX6" fmla="*/ 3985335 w 3990693"/>
              <a:gd name="connsiteY6" fmla="*/ 226103 h 406767"/>
              <a:gd name="connsiteX7" fmla="*/ 3909043 w 3990693"/>
              <a:gd name="connsiteY7" fmla="*/ 378686 h 406767"/>
              <a:gd name="connsiteX8" fmla="*/ 3863606 w 3990693"/>
              <a:gd name="connsiteY8" fmla="*/ 406767 h 406767"/>
              <a:gd name="connsiteX9" fmla="*/ 127096 w 3990693"/>
              <a:gd name="connsiteY9" fmla="*/ 406767 h 406767"/>
              <a:gd name="connsiteX10" fmla="*/ 81659 w 3990693"/>
              <a:gd name="connsiteY10" fmla="*/ 378686 h 406767"/>
              <a:gd name="connsiteX11" fmla="*/ 5367 w 3990693"/>
              <a:gd name="connsiteY11" fmla="*/ 226102 h 406767"/>
              <a:gd name="connsiteX12" fmla="*/ 5367 w 3990693"/>
              <a:gd name="connsiteY12" fmla="*/ 180665 h 40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0693" h="406767">
                <a:moveTo>
                  <a:pt x="5367" y="180665"/>
                </a:moveTo>
                <a:lnTo>
                  <a:pt x="81659" y="28082"/>
                </a:lnTo>
                <a:cubicBezTo>
                  <a:pt x="90266" y="10868"/>
                  <a:pt x="107850" y="0"/>
                  <a:pt x="127096" y="0"/>
                </a:cubicBezTo>
                <a:lnTo>
                  <a:pt x="3863606" y="0"/>
                </a:lnTo>
                <a:cubicBezTo>
                  <a:pt x="3882852" y="0"/>
                  <a:pt x="3900436" y="10868"/>
                  <a:pt x="3909043" y="28081"/>
                </a:cubicBezTo>
                <a:lnTo>
                  <a:pt x="3985335" y="180665"/>
                </a:lnTo>
                <a:cubicBezTo>
                  <a:pt x="3992480" y="194956"/>
                  <a:pt x="3992480" y="211813"/>
                  <a:pt x="3985335" y="226103"/>
                </a:cubicBezTo>
                <a:lnTo>
                  <a:pt x="3909043" y="378686"/>
                </a:lnTo>
                <a:cubicBezTo>
                  <a:pt x="3900436" y="395899"/>
                  <a:pt x="3882852" y="406767"/>
                  <a:pt x="3863606" y="406767"/>
                </a:cubicBezTo>
                <a:lnTo>
                  <a:pt x="127096" y="406767"/>
                </a:lnTo>
                <a:cubicBezTo>
                  <a:pt x="107850" y="406767"/>
                  <a:pt x="90266" y="395899"/>
                  <a:pt x="81659" y="378686"/>
                </a:cubicBezTo>
                <a:lnTo>
                  <a:pt x="5367" y="226102"/>
                </a:lnTo>
                <a:cubicBezTo>
                  <a:pt x="-1789" y="211790"/>
                  <a:pt x="-1789" y="194978"/>
                  <a:pt x="5367" y="180665"/>
                </a:cubicBezTo>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31750">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9" name="文本框 28"/>
          <p:cNvSpPr txBox="1"/>
          <p:nvPr/>
        </p:nvSpPr>
        <p:spPr>
          <a:xfrm>
            <a:off x="7108825" y="1527175"/>
            <a:ext cx="3394710" cy="368300"/>
          </a:xfrm>
          <a:prstGeom prst="rect">
            <a:avLst/>
          </a:prstGeom>
          <a:noFill/>
        </p:spPr>
        <p:txBody>
          <a:bodyPr wrap="square">
            <a:spAutoFit/>
          </a:bodyPr>
          <a:lstStyle/>
          <a:p>
            <a:pPr algn="ctr"/>
            <a:r>
              <a:rPr lang="en-US" altLang="zh-CN" b="1" dirty="0">
                <a:solidFill>
                  <a:prstClr val="whit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Cointegration test in 2022-2023</a:t>
            </a:r>
            <a:endParaRPr lang="en-US" altLang="zh-CN" b="1" dirty="0">
              <a:solidFill>
                <a:prstClr val="whit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0" name="矩形 29"/>
          <p:cNvSpPr/>
          <p:nvPr/>
        </p:nvSpPr>
        <p:spPr>
          <a:xfrm>
            <a:off x="7244080" y="2390140"/>
            <a:ext cx="3318510" cy="240665"/>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79246" y="641736"/>
            <a:ext cx="6383020" cy="460375"/>
            <a:chOff x="479246" y="641736"/>
            <a:chExt cx="6383020" cy="460375"/>
          </a:xfrm>
        </p:grpSpPr>
        <p:sp>
          <p:nvSpPr>
            <p:cNvPr id="49" name="文本框 48"/>
            <p:cNvSpPr txBox="1"/>
            <p:nvPr/>
          </p:nvSpPr>
          <p:spPr>
            <a:xfrm>
              <a:off x="698321" y="641736"/>
              <a:ext cx="616394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Risk2 - Unstable cointegration relationship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50" name="组合 49"/>
            <p:cNvGrpSpPr/>
            <p:nvPr/>
          </p:nvGrpSpPr>
          <p:grpSpPr>
            <a:xfrm>
              <a:off x="479246" y="701605"/>
              <a:ext cx="283452" cy="283452"/>
              <a:chOff x="404632" y="701449"/>
              <a:chExt cx="379307" cy="379307"/>
            </a:xfrm>
          </p:grpSpPr>
          <p:sp>
            <p:nvSpPr>
              <p:cNvPr id="51" name="椭圆 50"/>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任意多边形: 形状 5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2" name="文本框 1"/>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 name="文本框 9"/>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5" name="文本框 14"/>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7" name="文本框 16"/>
          <p:cNvSpPr txBox="1"/>
          <p:nvPr/>
        </p:nvSpPr>
        <p:spPr>
          <a:xfrm>
            <a:off x="8225620" y="118266"/>
            <a:ext cx="1160705"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0" name="文本框 19"/>
          <p:cNvSpPr txBox="1"/>
          <p:nvPr/>
        </p:nvSpPr>
        <p:spPr>
          <a:xfrm>
            <a:off x="9641207" y="118266"/>
            <a:ext cx="2207893"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Risk Management</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2" name="矩形 21"/>
          <p:cNvSpPr/>
          <p:nvPr/>
        </p:nvSpPr>
        <p:spPr>
          <a:xfrm>
            <a:off x="1437640" y="1376680"/>
            <a:ext cx="4330065" cy="4982845"/>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3" name="任意多边形: 形状 8"/>
          <p:cNvSpPr/>
          <p:nvPr/>
        </p:nvSpPr>
        <p:spPr>
          <a:xfrm>
            <a:off x="1681304" y="1526933"/>
            <a:ext cx="3990693" cy="406767"/>
          </a:xfrm>
          <a:custGeom>
            <a:avLst/>
            <a:gdLst>
              <a:gd name="connsiteX0" fmla="*/ 5367 w 3990693"/>
              <a:gd name="connsiteY0" fmla="*/ 180665 h 406767"/>
              <a:gd name="connsiteX1" fmla="*/ 81659 w 3990693"/>
              <a:gd name="connsiteY1" fmla="*/ 28082 h 406767"/>
              <a:gd name="connsiteX2" fmla="*/ 127096 w 3990693"/>
              <a:gd name="connsiteY2" fmla="*/ 0 h 406767"/>
              <a:gd name="connsiteX3" fmla="*/ 3863606 w 3990693"/>
              <a:gd name="connsiteY3" fmla="*/ 0 h 406767"/>
              <a:gd name="connsiteX4" fmla="*/ 3909043 w 3990693"/>
              <a:gd name="connsiteY4" fmla="*/ 28081 h 406767"/>
              <a:gd name="connsiteX5" fmla="*/ 3985335 w 3990693"/>
              <a:gd name="connsiteY5" fmla="*/ 180665 h 406767"/>
              <a:gd name="connsiteX6" fmla="*/ 3985335 w 3990693"/>
              <a:gd name="connsiteY6" fmla="*/ 226103 h 406767"/>
              <a:gd name="connsiteX7" fmla="*/ 3909043 w 3990693"/>
              <a:gd name="connsiteY7" fmla="*/ 378686 h 406767"/>
              <a:gd name="connsiteX8" fmla="*/ 3863606 w 3990693"/>
              <a:gd name="connsiteY8" fmla="*/ 406767 h 406767"/>
              <a:gd name="connsiteX9" fmla="*/ 127096 w 3990693"/>
              <a:gd name="connsiteY9" fmla="*/ 406767 h 406767"/>
              <a:gd name="connsiteX10" fmla="*/ 81659 w 3990693"/>
              <a:gd name="connsiteY10" fmla="*/ 378686 h 406767"/>
              <a:gd name="connsiteX11" fmla="*/ 5367 w 3990693"/>
              <a:gd name="connsiteY11" fmla="*/ 226102 h 406767"/>
              <a:gd name="connsiteX12" fmla="*/ 5367 w 3990693"/>
              <a:gd name="connsiteY12" fmla="*/ 180665 h 40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0693" h="406767">
                <a:moveTo>
                  <a:pt x="5367" y="180665"/>
                </a:moveTo>
                <a:lnTo>
                  <a:pt x="81659" y="28082"/>
                </a:lnTo>
                <a:cubicBezTo>
                  <a:pt x="90266" y="10868"/>
                  <a:pt x="107850" y="0"/>
                  <a:pt x="127096" y="0"/>
                </a:cubicBezTo>
                <a:lnTo>
                  <a:pt x="3863606" y="0"/>
                </a:lnTo>
                <a:cubicBezTo>
                  <a:pt x="3882852" y="0"/>
                  <a:pt x="3900436" y="10868"/>
                  <a:pt x="3909043" y="28081"/>
                </a:cubicBezTo>
                <a:lnTo>
                  <a:pt x="3985335" y="180665"/>
                </a:lnTo>
                <a:cubicBezTo>
                  <a:pt x="3992480" y="194956"/>
                  <a:pt x="3992480" y="211813"/>
                  <a:pt x="3985335" y="226103"/>
                </a:cubicBezTo>
                <a:lnTo>
                  <a:pt x="3909043" y="378686"/>
                </a:lnTo>
                <a:cubicBezTo>
                  <a:pt x="3900436" y="395899"/>
                  <a:pt x="3882852" y="406767"/>
                  <a:pt x="3863606" y="406767"/>
                </a:cubicBezTo>
                <a:lnTo>
                  <a:pt x="127096" y="406767"/>
                </a:lnTo>
                <a:cubicBezTo>
                  <a:pt x="107850" y="406767"/>
                  <a:pt x="90266" y="395899"/>
                  <a:pt x="81659" y="378686"/>
                </a:cubicBezTo>
                <a:lnTo>
                  <a:pt x="5367" y="226102"/>
                </a:lnTo>
                <a:cubicBezTo>
                  <a:pt x="-1789" y="211790"/>
                  <a:pt x="-1789" y="194978"/>
                  <a:pt x="5367" y="180665"/>
                </a:cubicBezTo>
              </a:path>
            </a:pathLst>
          </a:custGeom>
          <a:gradFill flip="none" rotWithShape="1">
            <a:gsLst>
              <a:gs pos="52200">
                <a:srgbClr val="27467C"/>
              </a:gs>
              <a:gs pos="100000">
                <a:schemeClr val="accent1">
                  <a:lumMod val="50000"/>
                </a:schemeClr>
              </a:gs>
              <a:gs pos="0">
                <a:schemeClr val="accent1">
                  <a:lumMod val="75000"/>
                </a:schemeClr>
              </a:gs>
            </a:gsLst>
            <a:lin ang="2700000" scaled="1"/>
            <a:tileRect/>
          </a:gradFill>
          <a:ln w="31750">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4" name="文本框 23"/>
          <p:cNvSpPr txBox="1"/>
          <p:nvPr/>
        </p:nvSpPr>
        <p:spPr>
          <a:xfrm>
            <a:off x="2023867" y="1526934"/>
            <a:ext cx="3156977" cy="398780"/>
          </a:xfrm>
          <a:prstGeom prst="rect">
            <a:avLst/>
          </a:prstGeom>
          <a:noFill/>
        </p:spPr>
        <p:txBody>
          <a:bodyPr wrap="square">
            <a:spAutoFit/>
          </a:bodyPr>
          <a:lstStyle/>
          <a:p>
            <a:pPr algn="ctr"/>
            <a:r>
              <a:rPr lang="en-US" altLang="zh-CN" sz="2000" b="1" dirty="0">
                <a:solidFill>
                  <a:prstClr val="whit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Only one cointegration test</a:t>
            </a:r>
            <a:endParaRPr lang="en-US" altLang="zh-CN" sz="2000" b="1" dirty="0">
              <a:solidFill>
                <a:prstClr val="whit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5" name="文本框 24"/>
          <p:cNvSpPr txBox="1"/>
          <p:nvPr/>
        </p:nvSpPr>
        <p:spPr>
          <a:xfrm>
            <a:off x="1747624" y="2283679"/>
            <a:ext cx="3811062" cy="3476625"/>
          </a:xfrm>
          <a:prstGeom prst="rect">
            <a:avLst/>
          </a:prstGeom>
          <a:noFill/>
        </p:spPr>
        <p:txBody>
          <a:bodyPr wrap="square">
            <a:spAutoFit/>
          </a:bodyPr>
          <a:lstStyle/>
          <a:p>
            <a:pPr marL="285750" indent="-285750">
              <a:lnSpc>
                <a:spcPct val="125000"/>
              </a:lnSpc>
              <a:buFont typeface="Arial" panose="020B0604020202090204" pitchFamily="34" charset="0"/>
              <a:buChar char="•"/>
            </a:pPr>
            <a:r>
              <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If we intend to trade in 2024 and select trading pairs based on data from 2022-2023, 'BNBUSDT' and 'EOSUSDT' have the smallest p-values. </a:t>
            </a:r>
            <a:endPar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marL="285750" indent="-285750">
              <a:lnSpc>
                <a:spcPct val="125000"/>
              </a:lnSpc>
              <a:buFont typeface="Arial" panose="020B0604020202090204" pitchFamily="34" charset="0"/>
              <a:buChar char="•"/>
            </a:pPr>
            <a:r>
              <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However, if review the cointegration test chart showed before, we can observe that the cointegration relationship for this pair occurred only once. Therefore, such selection methods may filter out potentially unstable cointegration relationships. Which will be a risk!</a:t>
            </a:r>
            <a:endParaRPr lang="en-US" altLang="zh-CN" sz="1600" dirty="0">
              <a:solidFill>
                <a:schemeClr val="tx1"/>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pic>
        <p:nvPicPr>
          <p:cNvPr id="3" name="图片 2"/>
          <p:cNvPicPr>
            <a:picLocks noChangeAspect="1"/>
          </p:cNvPicPr>
          <p:nvPr/>
        </p:nvPicPr>
        <p:blipFill>
          <a:blip r:embed="rId1"/>
          <a:stretch>
            <a:fillRect/>
          </a:stretch>
        </p:blipFill>
        <p:spPr>
          <a:xfrm>
            <a:off x="6704965" y="605155"/>
            <a:ext cx="5359400" cy="5822950"/>
          </a:xfrm>
          <a:prstGeom prst="rect">
            <a:avLst/>
          </a:prstGeom>
        </p:spPr>
      </p:pic>
      <p:sp>
        <p:nvSpPr>
          <p:cNvPr id="4" name="矩形 3"/>
          <p:cNvSpPr/>
          <p:nvPr/>
        </p:nvSpPr>
        <p:spPr>
          <a:xfrm>
            <a:off x="6661785" y="5974715"/>
            <a:ext cx="5306695" cy="189865"/>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79425" y="701675"/>
            <a:ext cx="283210" cy="283210"/>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42" name="组合 41"/>
          <p:cNvGrpSpPr/>
          <p:nvPr/>
        </p:nvGrpSpPr>
        <p:grpSpPr>
          <a:xfrm>
            <a:off x="1698624" y="3494586"/>
            <a:ext cx="4211955" cy="397883"/>
            <a:chOff x="359419" y="4730377"/>
            <a:chExt cx="3128227" cy="397883"/>
          </a:xfrm>
        </p:grpSpPr>
        <p:sp>
          <p:nvSpPr>
            <p:cNvPr id="90" name="矩形 89"/>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1" name="文本框 90"/>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one cointegration test, spread in year 2023</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3" name="矩形 22"/>
          <p:cNvSpPr/>
          <p:nvPr/>
        </p:nvSpPr>
        <p:spPr>
          <a:xfrm>
            <a:off x="6976110" y="3460750"/>
            <a:ext cx="3543935" cy="398145"/>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2" name="组合 31"/>
          <p:cNvGrpSpPr/>
          <p:nvPr/>
        </p:nvGrpSpPr>
        <p:grpSpPr>
          <a:xfrm>
            <a:off x="1698624" y="6142536"/>
            <a:ext cx="4211955" cy="397883"/>
            <a:chOff x="359419" y="4730377"/>
            <a:chExt cx="3128227" cy="397883"/>
          </a:xfrm>
        </p:grpSpPr>
        <p:sp>
          <p:nvSpPr>
            <p:cNvPr id="33" name="矩形 32"/>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4" name="文本框 33"/>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one cointegration test, spread in year 2024</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36" name="组合 35"/>
          <p:cNvGrpSpPr/>
          <p:nvPr/>
        </p:nvGrpSpPr>
        <p:grpSpPr>
          <a:xfrm>
            <a:off x="6976109" y="6091736"/>
            <a:ext cx="4211955" cy="397883"/>
            <a:chOff x="359419" y="4730377"/>
            <a:chExt cx="3128227" cy="397883"/>
          </a:xfrm>
        </p:grpSpPr>
        <p:sp>
          <p:nvSpPr>
            <p:cNvPr id="37" name="矩形 36"/>
            <p:cNvSpPr/>
            <p:nvPr/>
          </p:nvSpPr>
          <p:spPr>
            <a:xfrm>
              <a:off x="554197" y="4730377"/>
              <a:ext cx="2632087" cy="397883"/>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8" name="文本框 37"/>
            <p:cNvSpPr txBox="1"/>
            <p:nvPr/>
          </p:nvSpPr>
          <p:spPr>
            <a:xfrm>
              <a:off x="359419" y="4766391"/>
              <a:ext cx="3128227"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one cointegration test, P&amp;L in year 2024</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pic>
        <p:nvPicPr>
          <p:cNvPr id="2" name="图片 1"/>
          <p:cNvPicPr>
            <a:picLocks noChangeAspect="1"/>
          </p:cNvPicPr>
          <p:nvPr/>
        </p:nvPicPr>
        <p:blipFill>
          <a:blip r:embed="rId1"/>
          <a:stretch>
            <a:fillRect/>
          </a:stretch>
        </p:blipFill>
        <p:spPr>
          <a:xfrm>
            <a:off x="2059305" y="1287145"/>
            <a:ext cx="3358600" cy="2160000"/>
          </a:xfrm>
          <a:prstGeom prst="rect">
            <a:avLst/>
          </a:prstGeom>
        </p:spPr>
      </p:pic>
      <p:pic>
        <p:nvPicPr>
          <p:cNvPr id="6" name="图片 5"/>
          <p:cNvPicPr>
            <a:picLocks noChangeAspect="1"/>
          </p:cNvPicPr>
          <p:nvPr/>
        </p:nvPicPr>
        <p:blipFill>
          <a:blip r:embed="rId2"/>
          <a:stretch>
            <a:fillRect/>
          </a:stretch>
        </p:blipFill>
        <p:spPr>
          <a:xfrm>
            <a:off x="2050415" y="3964940"/>
            <a:ext cx="3508400" cy="2160000"/>
          </a:xfrm>
          <a:prstGeom prst="rect">
            <a:avLst/>
          </a:prstGeom>
        </p:spPr>
      </p:pic>
      <p:pic>
        <p:nvPicPr>
          <p:cNvPr id="8" name="图片 7"/>
          <p:cNvPicPr>
            <a:picLocks noChangeAspect="1"/>
          </p:cNvPicPr>
          <p:nvPr/>
        </p:nvPicPr>
        <p:blipFill>
          <a:blip r:embed="rId3"/>
          <a:stretch>
            <a:fillRect/>
          </a:stretch>
        </p:blipFill>
        <p:spPr>
          <a:xfrm>
            <a:off x="7161530" y="1281430"/>
            <a:ext cx="3289200" cy="2160000"/>
          </a:xfrm>
          <a:prstGeom prst="rect">
            <a:avLst/>
          </a:prstGeom>
        </p:spPr>
      </p:pic>
      <p:pic>
        <p:nvPicPr>
          <p:cNvPr id="10" name="图片 9"/>
          <p:cNvPicPr>
            <a:picLocks noChangeAspect="1"/>
          </p:cNvPicPr>
          <p:nvPr/>
        </p:nvPicPr>
        <p:blipFill>
          <a:blip r:embed="rId4"/>
          <a:stretch>
            <a:fillRect/>
          </a:stretch>
        </p:blipFill>
        <p:spPr>
          <a:xfrm>
            <a:off x="7161530" y="3877945"/>
            <a:ext cx="3338800" cy="2160000"/>
          </a:xfrm>
          <a:prstGeom prst="rect">
            <a:avLst/>
          </a:prstGeom>
        </p:spPr>
      </p:pic>
      <p:grpSp>
        <p:nvGrpSpPr>
          <p:cNvPr id="48" name="组合 47"/>
          <p:cNvGrpSpPr/>
          <p:nvPr/>
        </p:nvGrpSpPr>
        <p:grpSpPr>
          <a:xfrm>
            <a:off x="479246" y="641736"/>
            <a:ext cx="6383020" cy="460375"/>
            <a:chOff x="479246" y="641736"/>
            <a:chExt cx="6383020" cy="460375"/>
          </a:xfrm>
        </p:grpSpPr>
        <p:sp>
          <p:nvSpPr>
            <p:cNvPr id="49" name="文本框 48"/>
            <p:cNvSpPr txBox="1"/>
            <p:nvPr/>
          </p:nvSpPr>
          <p:spPr>
            <a:xfrm>
              <a:off x="698321" y="641736"/>
              <a:ext cx="6163945"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Risk2 - Unstable cointegration relationship  </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50" name="组合 49"/>
            <p:cNvGrpSpPr/>
            <p:nvPr/>
          </p:nvGrpSpPr>
          <p:grpSpPr>
            <a:xfrm>
              <a:off x="479246" y="701605"/>
              <a:ext cx="283452" cy="283452"/>
              <a:chOff x="404632" y="701449"/>
              <a:chExt cx="379307" cy="379307"/>
            </a:xfrm>
          </p:grpSpPr>
          <p:sp>
            <p:nvSpPr>
              <p:cNvPr id="51" name="椭圆 50"/>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任意多边形: 形状 5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18" name="文本框 17"/>
          <p:cNvSpPr txBox="1"/>
          <p:nvPr/>
        </p:nvSpPr>
        <p:spPr>
          <a:xfrm>
            <a:off x="8225620" y="118266"/>
            <a:ext cx="1160705"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0" name="文本框 19"/>
          <p:cNvSpPr txBox="1"/>
          <p:nvPr/>
        </p:nvSpPr>
        <p:spPr>
          <a:xfrm>
            <a:off x="9641207" y="118266"/>
            <a:ext cx="2207893"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Risk Management</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4" name="文本框 3"/>
          <p:cNvSpPr txBox="1"/>
          <p:nvPr/>
        </p:nvSpPr>
        <p:spPr>
          <a:xfrm>
            <a:off x="6642099" y="3517900"/>
            <a:ext cx="4211955" cy="306705"/>
          </a:xfrm>
          <a:prstGeom prst="rect">
            <a:avLst/>
          </a:prstGeom>
          <a:noFill/>
        </p:spPr>
        <p:txBody>
          <a:bodyPr wrap="square">
            <a:spAutoFit/>
          </a:bodyPr>
          <a:lstStyle/>
          <a:p>
            <a:pPr algn="ctr"/>
            <a:r>
              <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one cointegration test, P&amp;L in year 2023</a:t>
            </a:r>
            <a:endParaRPr lang="en-US" altLang="zh-CN" sz="1400" b="1" dirty="0">
              <a:solidFill>
                <a:srgbClr val="1A2E5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79246" y="641736"/>
            <a:ext cx="5653405" cy="460375"/>
            <a:chOff x="479246" y="641736"/>
            <a:chExt cx="5653405" cy="460375"/>
          </a:xfrm>
        </p:grpSpPr>
        <p:sp>
          <p:nvSpPr>
            <p:cNvPr id="18" name="文本框 17"/>
            <p:cNvSpPr txBox="1"/>
            <p:nvPr/>
          </p:nvSpPr>
          <p:spPr>
            <a:xfrm>
              <a:off x="698321" y="641736"/>
              <a:ext cx="5434330" cy="460375"/>
            </a:xfrm>
            <a:prstGeom prst="rect">
              <a:avLst/>
            </a:prstGeom>
            <a:noFill/>
          </p:spPr>
          <p:txBody>
            <a:bodyPr wrap="square">
              <a:spAutoFit/>
            </a:bodyPr>
            <a:lstStyle/>
            <a:p>
              <a:pPr algn="ctr"/>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Other risks can take into consideration </a:t>
              </a:r>
              <a:endParaRPr lang="en-US" altLang="zh-CN" sz="2400" b="1"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20" name="组合 19"/>
            <p:cNvGrpSpPr/>
            <p:nvPr/>
          </p:nvGrpSpPr>
          <p:grpSpPr>
            <a:xfrm>
              <a:off x="479246" y="701605"/>
              <a:ext cx="283452" cy="283452"/>
              <a:chOff x="404632" y="701449"/>
              <a:chExt cx="379307" cy="379307"/>
            </a:xfrm>
          </p:grpSpPr>
          <p:sp>
            <p:nvSpPr>
              <p:cNvPr id="21" name="椭圆 20"/>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2" name="任意多边形: 形状 2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79" name="椭圆 78"/>
          <p:cNvSpPr/>
          <p:nvPr/>
        </p:nvSpPr>
        <p:spPr>
          <a:xfrm>
            <a:off x="4852135" y="2526133"/>
            <a:ext cx="2487729" cy="2487729"/>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444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23" name="组合 22"/>
          <p:cNvGrpSpPr/>
          <p:nvPr/>
        </p:nvGrpSpPr>
        <p:grpSpPr>
          <a:xfrm>
            <a:off x="5451479" y="3006462"/>
            <a:ext cx="1289038" cy="1337944"/>
            <a:chOff x="2216786" y="0"/>
            <a:chExt cx="585788" cy="608013"/>
          </a:xfrm>
        </p:grpSpPr>
        <p:sp>
          <p:nvSpPr>
            <p:cNvPr id="47" name="Freeform 191"/>
            <p:cNvSpPr/>
            <p:nvPr/>
          </p:nvSpPr>
          <p:spPr bwMode="auto">
            <a:xfrm>
              <a:off x="2424748" y="185738"/>
              <a:ext cx="155575" cy="176213"/>
            </a:xfrm>
            <a:custGeom>
              <a:avLst/>
              <a:gdLst>
                <a:gd name="T0" fmla="*/ 33 w 67"/>
                <a:gd name="T1" fmla="*/ 0 h 76"/>
                <a:gd name="T2" fmla="*/ 0 w 67"/>
                <a:gd name="T3" fmla="*/ 34 h 76"/>
                <a:gd name="T4" fmla="*/ 6 w 67"/>
                <a:gd name="T5" fmla="*/ 54 h 76"/>
                <a:gd name="T6" fmla="*/ 25 w 67"/>
                <a:gd name="T7" fmla="*/ 76 h 76"/>
                <a:gd name="T8" fmla="*/ 42 w 67"/>
                <a:gd name="T9" fmla="*/ 76 h 76"/>
                <a:gd name="T10" fmla="*/ 61 w 67"/>
                <a:gd name="T11" fmla="*/ 54 h 76"/>
                <a:gd name="T12" fmla="*/ 67 w 67"/>
                <a:gd name="T13" fmla="*/ 34 h 76"/>
                <a:gd name="T14" fmla="*/ 33 w 67"/>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76">
                  <a:moveTo>
                    <a:pt x="33" y="0"/>
                  </a:moveTo>
                  <a:cubicBezTo>
                    <a:pt x="15" y="0"/>
                    <a:pt x="0" y="15"/>
                    <a:pt x="0" y="34"/>
                  </a:cubicBezTo>
                  <a:cubicBezTo>
                    <a:pt x="0" y="43"/>
                    <a:pt x="3" y="49"/>
                    <a:pt x="6" y="54"/>
                  </a:cubicBezTo>
                  <a:cubicBezTo>
                    <a:pt x="13" y="61"/>
                    <a:pt x="21" y="64"/>
                    <a:pt x="25" y="76"/>
                  </a:cubicBezTo>
                  <a:cubicBezTo>
                    <a:pt x="42" y="76"/>
                    <a:pt x="42" y="76"/>
                    <a:pt x="42" y="76"/>
                  </a:cubicBezTo>
                  <a:cubicBezTo>
                    <a:pt x="45" y="64"/>
                    <a:pt x="54" y="61"/>
                    <a:pt x="61" y="54"/>
                  </a:cubicBezTo>
                  <a:cubicBezTo>
                    <a:pt x="65" y="49"/>
                    <a:pt x="67" y="43"/>
                    <a:pt x="67" y="34"/>
                  </a:cubicBezTo>
                  <a:cubicBezTo>
                    <a:pt x="67" y="15"/>
                    <a:pt x="52" y="0"/>
                    <a:pt x="33" y="0"/>
                  </a:cubicBezTo>
                  <a:close/>
                </a:path>
              </a:pathLst>
            </a:custGeom>
            <a:noFill/>
            <a:ln w="53975"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8" name="Line 192"/>
            <p:cNvSpPr>
              <a:spLocks noChangeShapeType="1"/>
            </p:cNvSpPr>
            <p:nvPr/>
          </p:nvSpPr>
          <p:spPr bwMode="auto">
            <a:xfrm flipV="1">
              <a:off x="2500948" y="122238"/>
              <a:ext cx="0" cy="15875"/>
            </a:xfrm>
            <a:prstGeom prst="line">
              <a:avLst/>
            </a:prstGeom>
            <a:noFill/>
            <a:ln w="539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9" name="Line 193"/>
            <p:cNvSpPr>
              <a:spLocks noChangeShapeType="1"/>
            </p:cNvSpPr>
            <p:nvPr/>
          </p:nvSpPr>
          <p:spPr bwMode="auto">
            <a:xfrm flipH="1" flipV="1">
              <a:off x="2392998" y="168275"/>
              <a:ext cx="11113" cy="12700"/>
            </a:xfrm>
            <a:prstGeom prst="line">
              <a:avLst/>
            </a:prstGeom>
            <a:noFill/>
            <a:ln w="539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0" name="Line 194"/>
            <p:cNvSpPr>
              <a:spLocks noChangeShapeType="1"/>
            </p:cNvSpPr>
            <p:nvPr/>
          </p:nvSpPr>
          <p:spPr bwMode="auto">
            <a:xfrm flipV="1">
              <a:off x="2600961" y="169863"/>
              <a:ext cx="11113" cy="11113"/>
            </a:xfrm>
            <a:prstGeom prst="line">
              <a:avLst/>
            </a:prstGeom>
            <a:noFill/>
            <a:ln w="539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Line 195"/>
            <p:cNvSpPr>
              <a:spLocks noChangeShapeType="1"/>
            </p:cNvSpPr>
            <p:nvPr/>
          </p:nvSpPr>
          <p:spPr bwMode="auto">
            <a:xfrm flipV="1">
              <a:off x="2500948" y="282575"/>
              <a:ext cx="0" cy="74613"/>
            </a:xfrm>
            <a:prstGeom prst="line">
              <a:avLst/>
            </a:prstGeom>
            <a:noFill/>
            <a:ln w="53975"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Line 196"/>
            <p:cNvSpPr>
              <a:spLocks noChangeShapeType="1"/>
            </p:cNvSpPr>
            <p:nvPr/>
          </p:nvSpPr>
          <p:spPr bwMode="auto">
            <a:xfrm flipH="1" flipV="1">
              <a:off x="2478723" y="257175"/>
              <a:ext cx="22225" cy="25400"/>
            </a:xfrm>
            <a:prstGeom prst="line">
              <a:avLst/>
            </a:prstGeom>
            <a:noFill/>
            <a:ln w="539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Line 197"/>
            <p:cNvSpPr>
              <a:spLocks noChangeShapeType="1"/>
            </p:cNvSpPr>
            <p:nvPr/>
          </p:nvSpPr>
          <p:spPr bwMode="auto">
            <a:xfrm flipV="1">
              <a:off x="2504123" y="257175"/>
              <a:ext cx="22225" cy="25400"/>
            </a:xfrm>
            <a:prstGeom prst="line">
              <a:avLst/>
            </a:prstGeom>
            <a:noFill/>
            <a:ln w="539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4" name="Freeform 198"/>
            <p:cNvSpPr/>
            <p:nvPr/>
          </p:nvSpPr>
          <p:spPr bwMode="auto">
            <a:xfrm>
              <a:off x="2216786" y="0"/>
              <a:ext cx="585788" cy="608013"/>
            </a:xfrm>
            <a:custGeom>
              <a:avLst/>
              <a:gdLst>
                <a:gd name="T0" fmla="*/ 194 w 254"/>
                <a:gd name="T1" fmla="*/ 264 h 264"/>
                <a:gd name="T2" fmla="*/ 190 w 254"/>
                <a:gd name="T3" fmla="*/ 215 h 264"/>
                <a:gd name="T4" fmla="*/ 210 w 254"/>
                <a:gd name="T5" fmla="*/ 164 h 264"/>
                <a:gd name="T6" fmla="*/ 189 w 254"/>
                <a:gd name="T7" fmla="*/ 42 h 264"/>
                <a:gd name="T8" fmla="*/ 62 w 254"/>
                <a:gd name="T9" fmla="*/ 39 h 264"/>
                <a:gd name="T10" fmla="*/ 32 w 254"/>
                <a:gd name="T11" fmla="*/ 110 h 264"/>
                <a:gd name="T12" fmla="*/ 29 w 254"/>
                <a:gd name="T13" fmla="*/ 132 h 264"/>
                <a:gd name="T14" fmla="*/ 3 w 254"/>
                <a:gd name="T15" fmla="*/ 162 h 264"/>
                <a:gd name="T16" fmla="*/ 10 w 254"/>
                <a:gd name="T17" fmla="*/ 171 h 264"/>
                <a:gd name="T18" fmla="*/ 26 w 254"/>
                <a:gd name="T19" fmla="*/ 175 h 264"/>
                <a:gd name="T20" fmla="*/ 33 w 254"/>
                <a:gd name="T21" fmla="*/ 197 h 264"/>
                <a:gd name="T22" fmla="*/ 31 w 254"/>
                <a:gd name="T23" fmla="*/ 219 h 264"/>
                <a:gd name="T24" fmla="*/ 34 w 254"/>
                <a:gd name="T25" fmla="*/ 240 h 264"/>
                <a:gd name="T26" fmla="*/ 88 w 254"/>
                <a:gd name="T27" fmla="*/ 238 h 264"/>
                <a:gd name="T28" fmla="*/ 95 w 254"/>
                <a:gd name="T2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64">
                  <a:moveTo>
                    <a:pt x="194" y="264"/>
                  </a:moveTo>
                  <a:cubicBezTo>
                    <a:pt x="192" y="253"/>
                    <a:pt x="189" y="233"/>
                    <a:pt x="190" y="215"/>
                  </a:cubicBezTo>
                  <a:cubicBezTo>
                    <a:pt x="190" y="215"/>
                    <a:pt x="197" y="184"/>
                    <a:pt x="210" y="164"/>
                  </a:cubicBezTo>
                  <a:cubicBezTo>
                    <a:pt x="210" y="164"/>
                    <a:pt x="254" y="90"/>
                    <a:pt x="189" y="42"/>
                  </a:cubicBezTo>
                  <a:cubicBezTo>
                    <a:pt x="189" y="42"/>
                    <a:pt x="132" y="0"/>
                    <a:pt x="62" y="39"/>
                  </a:cubicBezTo>
                  <a:cubicBezTo>
                    <a:pt x="62" y="39"/>
                    <a:pt x="24" y="56"/>
                    <a:pt x="32" y="110"/>
                  </a:cubicBezTo>
                  <a:cubicBezTo>
                    <a:pt x="32" y="110"/>
                    <a:pt x="33" y="125"/>
                    <a:pt x="29" y="132"/>
                  </a:cubicBezTo>
                  <a:cubicBezTo>
                    <a:pt x="3" y="162"/>
                    <a:pt x="3" y="162"/>
                    <a:pt x="3" y="162"/>
                  </a:cubicBezTo>
                  <a:cubicBezTo>
                    <a:pt x="3" y="162"/>
                    <a:pt x="0" y="171"/>
                    <a:pt x="10" y="171"/>
                  </a:cubicBezTo>
                  <a:cubicBezTo>
                    <a:pt x="26" y="175"/>
                    <a:pt x="26" y="175"/>
                    <a:pt x="26" y="175"/>
                  </a:cubicBezTo>
                  <a:cubicBezTo>
                    <a:pt x="26" y="175"/>
                    <a:pt x="32" y="187"/>
                    <a:pt x="33" y="197"/>
                  </a:cubicBezTo>
                  <a:cubicBezTo>
                    <a:pt x="33" y="207"/>
                    <a:pt x="31" y="219"/>
                    <a:pt x="31" y="219"/>
                  </a:cubicBezTo>
                  <a:cubicBezTo>
                    <a:pt x="31" y="219"/>
                    <a:pt x="26" y="234"/>
                    <a:pt x="34" y="240"/>
                  </a:cubicBezTo>
                  <a:cubicBezTo>
                    <a:pt x="36" y="241"/>
                    <a:pt x="42" y="248"/>
                    <a:pt x="88" y="238"/>
                  </a:cubicBezTo>
                  <a:cubicBezTo>
                    <a:pt x="88" y="238"/>
                    <a:pt x="92" y="240"/>
                    <a:pt x="95" y="264"/>
                  </a:cubicBezTo>
                </a:path>
              </a:pathLst>
            </a:custGeom>
            <a:noFill/>
            <a:ln w="5397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Line 199"/>
            <p:cNvSpPr>
              <a:spLocks noChangeShapeType="1"/>
            </p:cNvSpPr>
            <p:nvPr/>
          </p:nvSpPr>
          <p:spPr bwMode="auto">
            <a:xfrm>
              <a:off x="2297748" y="455613"/>
              <a:ext cx="44450" cy="0"/>
            </a:xfrm>
            <a:prstGeom prst="line">
              <a:avLst/>
            </a:prstGeom>
            <a:noFill/>
            <a:ln w="539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7" name="Line 200"/>
            <p:cNvSpPr>
              <a:spLocks noChangeShapeType="1"/>
            </p:cNvSpPr>
            <p:nvPr/>
          </p:nvSpPr>
          <p:spPr bwMode="auto">
            <a:xfrm>
              <a:off x="2483486" y="407988"/>
              <a:ext cx="38100" cy="0"/>
            </a:xfrm>
            <a:prstGeom prst="line">
              <a:avLst/>
            </a:prstGeom>
            <a:noFill/>
            <a:ln w="53975"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6" name="椭圆 25"/>
          <p:cNvSpPr/>
          <p:nvPr/>
        </p:nvSpPr>
        <p:spPr>
          <a:xfrm>
            <a:off x="3847933" y="1780197"/>
            <a:ext cx="4457700" cy="4457700"/>
          </a:xfrm>
          <a:prstGeom prst="ellipse">
            <a:avLst/>
          </a:prstGeom>
          <a:noFill/>
          <a:ln>
            <a:gradFill>
              <a:gsLst>
                <a:gs pos="44200">
                  <a:srgbClr val="8898B7"/>
                </a:gs>
                <a:gs pos="0">
                  <a:srgbClr val="29477E"/>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80" name="组合 79"/>
          <p:cNvGrpSpPr/>
          <p:nvPr/>
        </p:nvGrpSpPr>
        <p:grpSpPr>
          <a:xfrm>
            <a:off x="3847933" y="4574887"/>
            <a:ext cx="198287" cy="198287"/>
            <a:chOff x="5843849" y="2737285"/>
            <a:chExt cx="457677" cy="457677"/>
          </a:xfrm>
        </p:grpSpPr>
        <p:sp>
          <p:nvSpPr>
            <p:cNvPr id="82" name="矩形: 圆角 81"/>
            <p:cNvSpPr/>
            <p:nvPr/>
          </p:nvSpPr>
          <p:spPr>
            <a:xfrm flipV="1">
              <a:off x="5843849" y="2737285"/>
              <a:ext cx="457677" cy="457677"/>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16200000" scaled="1"/>
              <a:tileRect/>
            </a:gradFill>
            <a:ln w="25400">
              <a:solidFill>
                <a:schemeClr val="bg1"/>
              </a:soli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3" name="十字形 82"/>
            <p:cNvSpPr/>
            <p:nvPr/>
          </p:nvSpPr>
          <p:spPr>
            <a:xfrm>
              <a:off x="5920388" y="2813767"/>
              <a:ext cx="304599" cy="304599"/>
            </a:xfrm>
            <a:prstGeom prst="plus">
              <a:avLst>
                <a:gd name="adj" fmla="val 423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4" name="组合 83"/>
          <p:cNvGrpSpPr/>
          <p:nvPr/>
        </p:nvGrpSpPr>
        <p:grpSpPr>
          <a:xfrm>
            <a:off x="4548973" y="2203034"/>
            <a:ext cx="198287" cy="198287"/>
            <a:chOff x="5843849" y="2737285"/>
            <a:chExt cx="457677" cy="457677"/>
          </a:xfrm>
        </p:grpSpPr>
        <p:sp>
          <p:nvSpPr>
            <p:cNvPr id="85" name="矩形: 圆角 84"/>
            <p:cNvSpPr/>
            <p:nvPr/>
          </p:nvSpPr>
          <p:spPr>
            <a:xfrm flipV="1">
              <a:off x="5843849" y="2737285"/>
              <a:ext cx="457677" cy="457677"/>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16200000" scaled="1"/>
              <a:tileRect/>
            </a:gradFill>
            <a:ln w="25400">
              <a:solidFill>
                <a:schemeClr val="bg1"/>
              </a:soli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6" name="十字形 85"/>
            <p:cNvSpPr/>
            <p:nvPr/>
          </p:nvSpPr>
          <p:spPr>
            <a:xfrm>
              <a:off x="5920388" y="2813767"/>
              <a:ext cx="304599" cy="304599"/>
            </a:xfrm>
            <a:prstGeom prst="plus">
              <a:avLst>
                <a:gd name="adj" fmla="val 423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7" name="组合 86"/>
          <p:cNvGrpSpPr/>
          <p:nvPr/>
        </p:nvGrpSpPr>
        <p:grpSpPr>
          <a:xfrm>
            <a:off x="7339864" y="2157314"/>
            <a:ext cx="198287" cy="198287"/>
            <a:chOff x="5843849" y="2737285"/>
            <a:chExt cx="457677" cy="457677"/>
          </a:xfrm>
        </p:grpSpPr>
        <p:sp>
          <p:nvSpPr>
            <p:cNvPr id="88" name="矩形: 圆角 87"/>
            <p:cNvSpPr/>
            <p:nvPr/>
          </p:nvSpPr>
          <p:spPr>
            <a:xfrm flipV="1">
              <a:off x="5843849" y="2737285"/>
              <a:ext cx="457677" cy="457677"/>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16200000" scaled="1"/>
              <a:tileRect/>
            </a:gradFill>
            <a:ln w="25400">
              <a:solidFill>
                <a:schemeClr val="bg1"/>
              </a:soli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9" name="十字形 88"/>
            <p:cNvSpPr/>
            <p:nvPr/>
          </p:nvSpPr>
          <p:spPr>
            <a:xfrm>
              <a:off x="5920388" y="2813767"/>
              <a:ext cx="304599" cy="304599"/>
            </a:xfrm>
            <a:prstGeom prst="plus">
              <a:avLst>
                <a:gd name="adj" fmla="val 423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90" name="组合 89"/>
          <p:cNvGrpSpPr/>
          <p:nvPr/>
        </p:nvGrpSpPr>
        <p:grpSpPr>
          <a:xfrm>
            <a:off x="8096883" y="4608023"/>
            <a:ext cx="198287" cy="198287"/>
            <a:chOff x="5843849" y="2737285"/>
            <a:chExt cx="457677" cy="457677"/>
          </a:xfrm>
        </p:grpSpPr>
        <p:sp>
          <p:nvSpPr>
            <p:cNvPr id="91" name="矩形: 圆角 90"/>
            <p:cNvSpPr/>
            <p:nvPr/>
          </p:nvSpPr>
          <p:spPr>
            <a:xfrm flipV="1">
              <a:off x="5843849" y="2737285"/>
              <a:ext cx="457677" cy="457677"/>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16200000" scaled="1"/>
              <a:tileRect/>
            </a:gradFill>
            <a:ln w="25400">
              <a:solidFill>
                <a:schemeClr val="bg1"/>
              </a:soli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2" name="十字形 91"/>
            <p:cNvSpPr/>
            <p:nvPr/>
          </p:nvSpPr>
          <p:spPr>
            <a:xfrm>
              <a:off x="5920388" y="2813767"/>
              <a:ext cx="304599" cy="304599"/>
            </a:xfrm>
            <a:prstGeom prst="plus">
              <a:avLst>
                <a:gd name="adj" fmla="val 423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31" name="组合 30"/>
          <p:cNvGrpSpPr/>
          <p:nvPr/>
        </p:nvGrpSpPr>
        <p:grpSpPr>
          <a:xfrm>
            <a:off x="634861" y="1180660"/>
            <a:ext cx="2778760" cy="2928620"/>
            <a:chOff x="553699" y="1180660"/>
            <a:chExt cx="2778760" cy="2928620"/>
          </a:xfrm>
        </p:grpSpPr>
        <p:grpSp>
          <p:nvGrpSpPr>
            <p:cNvPr id="29" name="组合 28"/>
            <p:cNvGrpSpPr/>
            <p:nvPr/>
          </p:nvGrpSpPr>
          <p:grpSpPr>
            <a:xfrm>
              <a:off x="553699" y="1180660"/>
              <a:ext cx="2778760" cy="2928620"/>
              <a:chOff x="553699" y="1180660"/>
              <a:chExt cx="2778760" cy="2928620"/>
            </a:xfrm>
          </p:grpSpPr>
          <p:grpSp>
            <p:nvGrpSpPr>
              <p:cNvPr id="27" name="组合 26"/>
              <p:cNvGrpSpPr/>
              <p:nvPr/>
            </p:nvGrpSpPr>
            <p:grpSpPr>
              <a:xfrm>
                <a:off x="553699" y="1180660"/>
                <a:ext cx="2778760" cy="2928620"/>
                <a:chOff x="8262009" y="1528571"/>
                <a:chExt cx="4329917" cy="5507159"/>
              </a:xfrm>
            </p:grpSpPr>
            <p:sp>
              <p:nvSpPr>
                <p:cNvPr id="93" name="矩形: 圆角 92"/>
                <p:cNvSpPr/>
                <p:nvPr/>
              </p:nvSpPr>
              <p:spPr>
                <a:xfrm>
                  <a:off x="8262009" y="1528571"/>
                  <a:ext cx="4329917" cy="4912500"/>
                </a:xfrm>
                <a:prstGeom prst="roundRect">
                  <a:avLst>
                    <a:gd name="adj" fmla="val 4150"/>
                  </a:avLst>
                </a:prstGeom>
                <a:gradFill flip="none" rotWithShape="1">
                  <a:gsLst>
                    <a:gs pos="66000">
                      <a:schemeClr val="bg1"/>
                    </a:gs>
                    <a:gs pos="0">
                      <a:schemeClr val="accent1">
                        <a:lumMod val="11000"/>
                        <a:lumOff val="89000"/>
                      </a:schemeClr>
                    </a:gs>
                  </a:gsLst>
                  <a:lin ang="16200000" scaled="1"/>
                  <a:tileRect/>
                </a:gradFill>
                <a:ln w="3175">
                  <a:gradFill>
                    <a:gsLst>
                      <a:gs pos="0">
                        <a:schemeClr val="accent1"/>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6" name="文本框 95"/>
                <p:cNvSpPr txBox="1"/>
                <p:nvPr/>
              </p:nvSpPr>
              <p:spPr>
                <a:xfrm>
                  <a:off x="8262009" y="2234280"/>
                  <a:ext cx="4308149" cy="4801450"/>
                </a:xfrm>
                <a:prstGeom prst="rect">
                  <a:avLst/>
                </a:prstGeom>
                <a:noFill/>
              </p:spPr>
              <p:txBody>
                <a:bodyPr wrap="square">
                  <a:spAutoFit/>
                </a:bodyPr>
                <a:lstStyle/>
                <a:p>
                  <a:pPr indent="0" algn="just">
                    <a:lnSpc>
                      <a:spcPct val="125000"/>
                    </a:lnSpc>
                    <a:buClrTx/>
                    <a:buSzTx/>
                    <a:buFont typeface="Arial" panose="020B0604020202090204" pitchFamily="34" charset="0"/>
                    <a:buNone/>
                  </a:pP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If there is a systemic risk such as the situation in 2021, how would the strategy respond</a:t>
                  </a: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indent="0" algn="just">
                    <a:lnSpc>
                      <a:spcPct val="125000"/>
                    </a:lnSpc>
                    <a:buClrTx/>
                    <a:buSzTx/>
                    <a:buFont typeface="Arial" panose="020B0604020202090204" pitchFamily="34" charset="0"/>
                    <a:buNone/>
                  </a:pP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 (i.e opposite positions)?</a:t>
                  </a: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indent="0" algn="just">
                    <a:lnSpc>
                      <a:spcPct val="125000"/>
                    </a:lnSpc>
                    <a:buClrTx/>
                    <a:buSzTx/>
                    <a:buFont typeface="Arial" panose="020B0604020202090204" pitchFamily="34" charset="0"/>
                    <a:buNone/>
                  </a:pP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It is necessary to use forward-looking indicators to detect whether the market is reversing.</a:t>
                  </a: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indent="0" algn="just">
                    <a:lnSpc>
                      <a:spcPct val="125000"/>
                    </a:lnSpc>
                    <a:buClrTx/>
                    <a:buSzTx/>
                    <a:buFont typeface="Arial" panose="020B0604020202090204" pitchFamily="34" charset="0"/>
                    <a:buNone/>
                  </a:pP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sp>
            <p:nvSpPr>
              <p:cNvPr id="28" name="梯形 27"/>
              <p:cNvSpPr/>
              <p:nvPr/>
            </p:nvSpPr>
            <p:spPr>
              <a:xfrm flipV="1">
                <a:off x="1103485" y="1186407"/>
                <a:ext cx="1788319" cy="369332"/>
              </a:xfrm>
              <a:prstGeom prst="trapezoid">
                <a:avLst>
                  <a:gd name="adj" fmla="val 63657"/>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2225">
                <a:gradFill flip="none" rotWithShape="1">
                  <a:gsLst>
                    <a:gs pos="0">
                      <a:schemeClr val="accent1">
                        <a:lumMod val="10000"/>
                        <a:lumOff val="90000"/>
                      </a:schemeClr>
                    </a:gs>
                    <a:gs pos="100000">
                      <a:schemeClr val="bg1"/>
                    </a:gs>
                  </a:gsLst>
                  <a:lin ang="5400000" scaled="1"/>
                  <a:tileRect/>
                </a:gra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97" name="文本框 96"/>
            <p:cNvSpPr txBox="1"/>
            <p:nvPr/>
          </p:nvSpPr>
          <p:spPr>
            <a:xfrm>
              <a:off x="1267439" y="1223205"/>
              <a:ext cx="1428115" cy="306705"/>
            </a:xfrm>
            <a:prstGeom prst="rect">
              <a:avLst/>
            </a:prstGeom>
            <a:no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Market impact </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98" name="组合 97"/>
          <p:cNvGrpSpPr/>
          <p:nvPr/>
        </p:nvGrpSpPr>
        <p:grpSpPr>
          <a:xfrm>
            <a:off x="634861" y="3872286"/>
            <a:ext cx="2778760" cy="2445385"/>
            <a:chOff x="553699" y="1521020"/>
            <a:chExt cx="2778760" cy="2445385"/>
          </a:xfrm>
        </p:grpSpPr>
        <p:grpSp>
          <p:nvGrpSpPr>
            <p:cNvPr id="99" name="组合 98"/>
            <p:cNvGrpSpPr/>
            <p:nvPr/>
          </p:nvGrpSpPr>
          <p:grpSpPr>
            <a:xfrm>
              <a:off x="553699" y="1521020"/>
              <a:ext cx="2778760" cy="2445385"/>
              <a:chOff x="553699" y="1521020"/>
              <a:chExt cx="2778760" cy="2445385"/>
            </a:xfrm>
          </p:grpSpPr>
          <p:grpSp>
            <p:nvGrpSpPr>
              <p:cNvPr id="101" name="组合 100"/>
              <p:cNvGrpSpPr/>
              <p:nvPr/>
            </p:nvGrpSpPr>
            <p:grpSpPr>
              <a:xfrm>
                <a:off x="553699" y="1521020"/>
                <a:ext cx="2778760" cy="2445385"/>
                <a:chOff x="8262009" y="2168605"/>
                <a:chExt cx="4329917" cy="4598454"/>
              </a:xfrm>
            </p:grpSpPr>
            <p:sp>
              <p:nvSpPr>
                <p:cNvPr id="103" name="矩形: 圆角 102"/>
                <p:cNvSpPr/>
                <p:nvPr/>
              </p:nvSpPr>
              <p:spPr>
                <a:xfrm>
                  <a:off x="8262009" y="2168605"/>
                  <a:ext cx="4329917" cy="4598454"/>
                </a:xfrm>
                <a:prstGeom prst="roundRect">
                  <a:avLst>
                    <a:gd name="adj" fmla="val 4150"/>
                  </a:avLst>
                </a:prstGeom>
                <a:gradFill flip="none" rotWithShape="1">
                  <a:gsLst>
                    <a:gs pos="66000">
                      <a:schemeClr val="bg1"/>
                    </a:gs>
                    <a:gs pos="0">
                      <a:schemeClr val="accent1">
                        <a:lumMod val="11000"/>
                        <a:lumOff val="89000"/>
                      </a:schemeClr>
                    </a:gs>
                  </a:gsLst>
                  <a:lin ang="16200000" scaled="1"/>
                  <a:tileRect/>
                </a:gradFill>
                <a:ln w="3175">
                  <a:gradFill>
                    <a:gsLst>
                      <a:gs pos="0">
                        <a:schemeClr val="accent1"/>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4" name="文本框 103"/>
                <p:cNvSpPr txBox="1"/>
                <p:nvPr/>
              </p:nvSpPr>
              <p:spPr>
                <a:xfrm>
                  <a:off x="8404493" y="2897002"/>
                  <a:ext cx="4056824" cy="3644373"/>
                </a:xfrm>
                <a:prstGeom prst="rect">
                  <a:avLst/>
                </a:prstGeom>
                <a:noFill/>
              </p:spPr>
              <p:txBody>
                <a:bodyPr wrap="square">
                  <a:spAutoFit/>
                </a:bodyPr>
                <a:lstStyle/>
                <a:p>
                  <a:pPr algn="just">
                    <a:lnSpc>
                      <a:spcPct val="125000"/>
                    </a:lnSpc>
                    <a:buClrTx/>
                    <a:buSzTx/>
                    <a:buFont typeface="Arial" panose="020B0604020202090204" pitchFamily="34" charset="0"/>
                  </a:pP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Here, we concentrate on the cointegration of assets to select pairs. In actual trading, whether they are on the same blockchain can also be taken into consideration.</a:t>
                  </a: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sp>
            <p:nvSpPr>
              <p:cNvPr id="102" name="梯形 101"/>
              <p:cNvSpPr/>
              <p:nvPr/>
            </p:nvSpPr>
            <p:spPr>
              <a:xfrm flipV="1">
                <a:off x="1103485" y="1529942"/>
                <a:ext cx="1788319" cy="369332"/>
              </a:xfrm>
              <a:prstGeom prst="trapezoid">
                <a:avLst>
                  <a:gd name="adj" fmla="val 63657"/>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2225">
                <a:gradFill flip="none" rotWithShape="1">
                  <a:gsLst>
                    <a:gs pos="0">
                      <a:schemeClr val="accent1">
                        <a:lumMod val="10000"/>
                        <a:lumOff val="90000"/>
                      </a:schemeClr>
                    </a:gs>
                    <a:gs pos="100000">
                      <a:schemeClr val="bg1"/>
                    </a:gs>
                  </a:gsLst>
                  <a:lin ang="5400000" scaled="1"/>
                  <a:tileRect/>
                </a:gra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00" name="文本框 99"/>
            <p:cNvSpPr txBox="1"/>
            <p:nvPr/>
          </p:nvSpPr>
          <p:spPr>
            <a:xfrm>
              <a:off x="970259" y="1555945"/>
              <a:ext cx="2068195" cy="387985"/>
            </a:xfrm>
            <a:prstGeom prst="rect">
              <a:avLst/>
            </a:prstGeom>
            <a:noFill/>
          </p:spPr>
          <p:txBody>
            <a:bodyPr wrap="square">
              <a:no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Cointegration</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105" name="组合 104"/>
          <p:cNvGrpSpPr/>
          <p:nvPr/>
        </p:nvGrpSpPr>
        <p:grpSpPr>
          <a:xfrm>
            <a:off x="8738870" y="1223010"/>
            <a:ext cx="2778760" cy="2569210"/>
            <a:chOff x="553699" y="1521020"/>
            <a:chExt cx="2778908" cy="1907980"/>
          </a:xfrm>
        </p:grpSpPr>
        <p:grpSp>
          <p:nvGrpSpPr>
            <p:cNvPr id="106" name="组合 105"/>
            <p:cNvGrpSpPr/>
            <p:nvPr/>
          </p:nvGrpSpPr>
          <p:grpSpPr>
            <a:xfrm>
              <a:off x="553699" y="1521020"/>
              <a:ext cx="2778908" cy="1907980"/>
              <a:chOff x="553699" y="1521020"/>
              <a:chExt cx="2778908" cy="1907980"/>
            </a:xfrm>
          </p:grpSpPr>
          <p:grpSp>
            <p:nvGrpSpPr>
              <p:cNvPr id="108" name="组合 107"/>
              <p:cNvGrpSpPr/>
              <p:nvPr/>
            </p:nvGrpSpPr>
            <p:grpSpPr>
              <a:xfrm>
                <a:off x="553699" y="1521020"/>
                <a:ext cx="2778908" cy="1907980"/>
                <a:chOff x="8262009" y="2168605"/>
                <a:chExt cx="4330148" cy="3587884"/>
              </a:xfrm>
            </p:grpSpPr>
            <p:sp>
              <p:nvSpPr>
                <p:cNvPr id="110" name="矩形: 圆角 109"/>
                <p:cNvSpPr/>
                <p:nvPr/>
              </p:nvSpPr>
              <p:spPr>
                <a:xfrm>
                  <a:off x="8262009" y="2168605"/>
                  <a:ext cx="4330148" cy="3587884"/>
                </a:xfrm>
                <a:prstGeom prst="roundRect">
                  <a:avLst>
                    <a:gd name="adj" fmla="val 4150"/>
                  </a:avLst>
                </a:prstGeom>
                <a:gradFill flip="none" rotWithShape="1">
                  <a:gsLst>
                    <a:gs pos="66000">
                      <a:schemeClr val="bg1"/>
                    </a:gs>
                    <a:gs pos="0">
                      <a:schemeClr val="accent1">
                        <a:lumMod val="11000"/>
                        <a:lumOff val="89000"/>
                      </a:schemeClr>
                    </a:gs>
                  </a:gsLst>
                  <a:lin ang="16200000" scaled="1"/>
                  <a:tileRect/>
                </a:gradFill>
                <a:ln w="3175">
                  <a:gradFill>
                    <a:gsLst>
                      <a:gs pos="0">
                        <a:schemeClr val="accent1"/>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1" name="文本框 110"/>
                <p:cNvSpPr txBox="1"/>
                <p:nvPr/>
              </p:nvSpPr>
              <p:spPr>
                <a:xfrm>
                  <a:off x="8440668" y="2821436"/>
                  <a:ext cx="3947342" cy="2706432"/>
                </a:xfrm>
                <a:prstGeom prst="rect">
                  <a:avLst/>
                </a:prstGeom>
                <a:noFill/>
              </p:spPr>
              <p:txBody>
                <a:bodyPr wrap="square">
                  <a:spAutoFit/>
                </a:bodyPr>
                <a:lstStyle/>
                <a:p>
                  <a:pPr algn="just">
                    <a:lnSpc>
                      <a:spcPct val="125000"/>
                    </a:lnSpc>
                  </a:pP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The strategy backtest uses closing prices, but the actual trading price is uncertain. limit orders or market orders?</a:t>
                  </a: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algn="just">
                    <a:lnSpc>
                      <a:spcPct val="125000"/>
                    </a:lnSpc>
                  </a:pP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To complete the pairing, market orders must be used.</a:t>
                  </a: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sp>
            <p:nvSpPr>
              <p:cNvPr id="109" name="梯形 108"/>
              <p:cNvSpPr/>
              <p:nvPr/>
            </p:nvSpPr>
            <p:spPr>
              <a:xfrm flipV="1">
                <a:off x="1103485" y="1529942"/>
                <a:ext cx="1788319" cy="369332"/>
              </a:xfrm>
              <a:prstGeom prst="trapezoid">
                <a:avLst>
                  <a:gd name="adj" fmla="val 63657"/>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2225">
                <a:gradFill flip="none" rotWithShape="1">
                  <a:gsLst>
                    <a:gs pos="0">
                      <a:schemeClr val="accent1">
                        <a:lumMod val="10000"/>
                        <a:lumOff val="90000"/>
                      </a:schemeClr>
                    </a:gs>
                    <a:gs pos="100000">
                      <a:schemeClr val="bg1"/>
                    </a:gs>
                  </a:gsLst>
                  <a:lin ang="5400000" scaled="1"/>
                  <a:tileRect/>
                </a:gra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07" name="文本框 106"/>
            <p:cNvSpPr txBox="1"/>
            <p:nvPr/>
          </p:nvSpPr>
          <p:spPr>
            <a:xfrm>
              <a:off x="1356414" y="1547053"/>
              <a:ext cx="1282459" cy="227769"/>
            </a:xfrm>
            <a:prstGeom prst="rect">
              <a:avLst/>
            </a:prstGeom>
            <a:no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Sending order</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grpSp>
        <p:nvGrpSpPr>
          <p:cNvPr id="113" name="组合 112"/>
          <p:cNvGrpSpPr/>
          <p:nvPr/>
        </p:nvGrpSpPr>
        <p:grpSpPr>
          <a:xfrm>
            <a:off x="8738806" y="3881208"/>
            <a:ext cx="2778760" cy="2708910"/>
            <a:chOff x="553699" y="1521020"/>
            <a:chExt cx="2778760" cy="2708910"/>
          </a:xfrm>
        </p:grpSpPr>
        <p:grpSp>
          <p:nvGrpSpPr>
            <p:cNvPr id="114" name="组合 113"/>
            <p:cNvGrpSpPr/>
            <p:nvPr/>
          </p:nvGrpSpPr>
          <p:grpSpPr>
            <a:xfrm>
              <a:off x="553699" y="1521020"/>
              <a:ext cx="2778760" cy="2708910"/>
              <a:chOff x="553699" y="1521020"/>
              <a:chExt cx="2778760" cy="2708910"/>
            </a:xfrm>
          </p:grpSpPr>
          <p:grpSp>
            <p:nvGrpSpPr>
              <p:cNvPr id="116" name="组合 115"/>
              <p:cNvGrpSpPr/>
              <p:nvPr/>
            </p:nvGrpSpPr>
            <p:grpSpPr>
              <a:xfrm>
                <a:off x="553699" y="1521020"/>
                <a:ext cx="2778760" cy="2708910"/>
                <a:chOff x="8262009" y="2168605"/>
                <a:chExt cx="4329917" cy="5094002"/>
              </a:xfrm>
            </p:grpSpPr>
            <p:sp>
              <p:nvSpPr>
                <p:cNvPr id="118" name="矩形: 圆角 117"/>
                <p:cNvSpPr/>
                <p:nvPr/>
              </p:nvSpPr>
              <p:spPr>
                <a:xfrm>
                  <a:off x="8262009" y="2168605"/>
                  <a:ext cx="4329917" cy="4678458"/>
                </a:xfrm>
                <a:prstGeom prst="roundRect">
                  <a:avLst>
                    <a:gd name="adj" fmla="val 4150"/>
                  </a:avLst>
                </a:prstGeom>
                <a:gradFill flip="none" rotWithShape="1">
                  <a:gsLst>
                    <a:gs pos="66000">
                      <a:schemeClr val="bg1"/>
                    </a:gs>
                    <a:gs pos="0">
                      <a:schemeClr val="accent1">
                        <a:lumMod val="11000"/>
                        <a:lumOff val="89000"/>
                      </a:schemeClr>
                    </a:gs>
                  </a:gsLst>
                  <a:lin ang="16200000" scaled="1"/>
                  <a:tileRect/>
                </a:gradFill>
                <a:ln w="3175">
                  <a:gradFill>
                    <a:gsLst>
                      <a:gs pos="0">
                        <a:schemeClr val="accent1"/>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9" name="文本框 118"/>
                <p:cNvSpPr txBox="1"/>
                <p:nvPr/>
              </p:nvSpPr>
              <p:spPr>
                <a:xfrm>
                  <a:off x="8512345" y="3040293"/>
                  <a:ext cx="3875751" cy="4222314"/>
                </a:xfrm>
                <a:prstGeom prst="rect">
                  <a:avLst/>
                </a:prstGeom>
                <a:noFill/>
              </p:spPr>
              <p:txBody>
                <a:bodyPr wrap="square">
                  <a:spAutoFit/>
                </a:bodyPr>
                <a:lstStyle/>
                <a:p>
                  <a:pPr indent="0" algn="just">
                    <a:lnSpc>
                      <a:spcPct val="125000"/>
                    </a:lnSpc>
                    <a:buNone/>
                  </a:pP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Is that an hourly frequency reasonable?</a:t>
                  </a: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indent="0" algn="just">
                    <a:lnSpc>
                      <a:spcPct val="125000"/>
                    </a:lnSpc>
                    <a:buNone/>
                  </a:pP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The strategy has not yet considered trading costs.</a:t>
                  </a: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indent="0" algn="just">
                    <a:lnSpc>
                      <a:spcPct val="125000"/>
                    </a:lnSpc>
                    <a:buNone/>
                  </a:pP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What are the contingency plans for technical issues?</a:t>
                  </a:r>
                  <a:endPar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grpSp>
          <p:sp>
            <p:nvSpPr>
              <p:cNvPr id="117" name="梯形 116"/>
              <p:cNvSpPr/>
              <p:nvPr/>
            </p:nvSpPr>
            <p:spPr>
              <a:xfrm flipV="1">
                <a:off x="1103485" y="1529942"/>
                <a:ext cx="1788319" cy="369332"/>
              </a:xfrm>
              <a:prstGeom prst="trapezoid">
                <a:avLst>
                  <a:gd name="adj" fmla="val 63657"/>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2225">
                <a:gradFill flip="none" rotWithShape="1">
                  <a:gsLst>
                    <a:gs pos="0">
                      <a:schemeClr val="accent1">
                        <a:lumMod val="10000"/>
                        <a:lumOff val="90000"/>
                      </a:schemeClr>
                    </a:gs>
                    <a:gs pos="100000">
                      <a:schemeClr val="bg1"/>
                    </a:gs>
                  </a:gsLst>
                  <a:lin ang="5400000" scaled="1"/>
                  <a:tileRect/>
                </a:gra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15" name="文本框 114"/>
            <p:cNvSpPr txBox="1"/>
            <p:nvPr/>
          </p:nvSpPr>
          <p:spPr>
            <a:xfrm>
              <a:off x="1356414" y="1547053"/>
              <a:ext cx="1282459" cy="306705"/>
            </a:xfrm>
            <a:prstGeom prst="rect">
              <a:avLst/>
            </a:prstGeom>
            <a:no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Others</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33" name="任意多边形: 形状 32"/>
          <p:cNvSpPr/>
          <p:nvPr/>
        </p:nvSpPr>
        <p:spPr>
          <a:xfrm>
            <a:off x="3413769" y="2032969"/>
            <a:ext cx="1136651" cy="203201"/>
          </a:xfrm>
          <a:custGeom>
            <a:avLst/>
            <a:gdLst/>
            <a:ahLst/>
            <a:cxnLst/>
            <a:rect l="0" t="0" r="0" b="0"/>
            <a:pathLst>
              <a:path w="1136651" h="203201">
                <a:moveTo>
                  <a:pt x="1136650" y="203200"/>
                </a:moveTo>
                <a:lnTo>
                  <a:pt x="970647" y="37197"/>
                </a:lnTo>
                <a:cubicBezTo>
                  <a:pt x="946841" y="13391"/>
                  <a:pt x="914512" y="0"/>
                  <a:pt x="880845" y="0"/>
                </a:cubicBezTo>
                <a:lnTo>
                  <a:pt x="0" y="0"/>
                </a:lnTo>
              </a:path>
            </a:pathLst>
          </a:custGeom>
          <a:noFill/>
          <a:ln>
            <a:solidFill>
              <a:srgbClr val="2947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2" name="任意多边形: 形状 121"/>
          <p:cNvSpPr/>
          <p:nvPr/>
        </p:nvSpPr>
        <p:spPr>
          <a:xfrm flipH="1">
            <a:off x="7518134" y="1980306"/>
            <a:ext cx="1136651" cy="203201"/>
          </a:xfrm>
          <a:custGeom>
            <a:avLst/>
            <a:gdLst/>
            <a:ahLst/>
            <a:cxnLst/>
            <a:rect l="0" t="0" r="0" b="0"/>
            <a:pathLst>
              <a:path w="1136651" h="203201">
                <a:moveTo>
                  <a:pt x="1136650" y="203200"/>
                </a:moveTo>
                <a:lnTo>
                  <a:pt x="970647" y="37197"/>
                </a:lnTo>
                <a:cubicBezTo>
                  <a:pt x="946841" y="13391"/>
                  <a:pt x="914512" y="0"/>
                  <a:pt x="880845" y="0"/>
                </a:cubicBezTo>
                <a:lnTo>
                  <a:pt x="0" y="0"/>
                </a:lnTo>
              </a:path>
            </a:pathLst>
          </a:custGeom>
          <a:noFill/>
          <a:ln>
            <a:solidFill>
              <a:srgbClr val="2947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35" name="直接连接符 34"/>
          <p:cNvCxnSpPr/>
          <p:nvPr/>
        </p:nvCxnSpPr>
        <p:spPr>
          <a:xfrm flipH="1">
            <a:off x="3460750" y="4684709"/>
            <a:ext cx="352976" cy="0"/>
          </a:xfrm>
          <a:prstGeom prst="line">
            <a:avLst/>
          </a:prstGeom>
          <a:noFill/>
          <a:ln>
            <a:solidFill>
              <a:srgbClr val="29477E"/>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flipH="1">
            <a:off x="8320873" y="4715538"/>
            <a:ext cx="352976" cy="0"/>
          </a:xfrm>
          <a:prstGeom prst="line">
            <a:avLst/>
          </a:prstGeom>
          <a:noFill/>
          <a:ln>
            <a:solidFill>
              <a:srgbClr val="29477E"/>
            </a:solidFill>
          </a:ln>
        </p:spPr>
        <p:style>
          <a:lnRef idx="2">
            <a:schemeClr val="accent1">
              <a:shade val="50000"/>
            </a:schemeClr>
          </a:lnRef>
          <a:fillRef idx="1">
            <a:schemeClr val="accent1"/>
          </a:fillRef>
          <a:effectRef idx="0">
            <a:schemeClr val="accent1"/>
          </a:effectRef>
          <a:fontRef idx="minor">
            <a:schemeClr val="lt1"/>
          </a:fontRef>
        </p:style>
      </p:cxnSp>
      <p:sp>
        <p:nvSpPr>
          <p:cNvPr id="3" name="文本框 2"/>
          <p:cNvSpPr txBox="1"/>
          <p:nvPr/>
        </p:nvSpPr>
        <p:spPr>
          <a:xfrm>
            <a:off x="262392" y="118266"/>
            <a:ext cx="26027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 name="文本框 11"/>
          <p:cNvSpPr txBox="1"/>
          <p:nvPr/>
        </p:nvSpPr>
        <p:spPr>
          <a:xfrm>
            <a:off x="3120001" y="118266"/>
            <a:ext cx="22979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Building strategy </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 name="文本框 1"/>
          <p:cNvSpPr txBox="1"/>
          <p:nvPr/>
        </p:nvSpPr>
        <p:spPr>
          <a:xfrm>
            <a:off x="8225620" y="118266"/>
            <a:ext cx="1160705"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 name="文本框 9"/>
          <p:cNvSpPr txBox="1"/>
          <p:nvPr/>
        </p:nvSpPr>
        <p:spPr>
          <a:xfrm>
            <a:off x="9641207" y="118266"/>
            <a:ext cx="2207893"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Risk Management</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3669" y="2656634"/>
            <a:ext cx="10092267" cy="1445260"/>
          </a:xfrm>
          <a:prstGeom prst="rect">
            <a:avLst/>
          </a:prstGeom>
          <a:noFill/>
          <a:effectLst>
            <a:outerShdw blurRad="50800" dist="38100" dir="8100000" algn="tr" rotWithShape="0">
              <a:prstClr val="black">
                <a:alpha val="40000"/>
              </a:prstClr>
            </a:outerShdw>
          </a:effectLst>
        </p:spPr>
        <p:txBody>
          <a:bodyPr wrap="square">
            <a:spAutoFit/>
          </a:bodyPr>
          <a:lstStyle/>
          <a:p>
            <a:pPr algn="ctr"/>
            <a:r>
              <a:rPr lang="en-US" altLang="zh-CN" sz="8800" b="1" dirty="0">
                <a:solidFill>
                  <a:schemeClr val="accent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Thank you!</a:t>
            </a:r>
            <a:endParaRPr lang="en-US" altLang="zh-CN" sz="8800" b="1" dirty="0">
              <a:solidFill>
                <a:schemeClr val="accent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37" name="组合 36"/>
          <p:cNvGrpSpPr/>
          <p:nvPr/>
        </p:nvGrpSpPr>
        <p:grpSpPr>
          <a:xfrm>
            <a:off x="11185332" y="6437048"/>
            <a:ext cx="611380" cy="220823"/>
            <a:chOff x="10740039" y="6392507"/>
            <a:chExt cx="833590" cy="301083"/>
          </a:xfrm>
        </p:grpSpPr>
        <p:grpSp>
          <p:nvGrpSpPr>
            <p:cNvPr id="31" name="组合 30"/>
            <p:cNvGrpSpPr/>
            <p:nvPr/>
          </p:nvGrpSpPr>
          <p:grpSpPr>
            <a:xfrm>
              <a:off x="10740039" y="6392507"/>
              <a:ext cx="297810" cy="301083"/>
              <a:chOff x="10740039" y="6392507"/>
              <a:chExt cx="297810" cy="301083"/>
            </a:xfrm>
          </p:grpSpPr>
          <p:grpSp>
            <p:nvGrpSpPr>
              <p:cNvPr id="30" name="组合 29"/>
              <p:cNvGrpSpPr/>
              <p:nvPr/>
            </p:nvGrpSpPr>
            <p:grpSpPr>
              <a:xfrm>
                <a:off x="10740039" y="6392507"/>
                <a:ext cx="297810" cy="301083"/>
                <a:chOff x="10740039" y="6392507"/>
                <a:chExt cx="297810" cy="301083"/>
              </a:xfrm>
            </p:grpSpPr>
            <p:sp>
              <p:nvSpPr>
                <p:cNvPr id="10" name="椭圆 9"/>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9" name="椭圆 28"/>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1"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32" name="组合 31"/>
            <p:cNvGrpSpPr/>
            <p:nvPr/>
          </p:nvGrpSpPr>
          <p:grpSpPr>
            <a:xfrm rot="10800000">
              <a:off x="11275819" y="6392507"/>
              <a:ext cx="297810" cy="301083"/>
              <a:chOff x="10740039" y="6392507"/>
              <a:chExt cx="297810" cy="301083"/>
            </a:xfrm>
          </p:grpSpPr>
          <p:grpSp>
            <p:nvGrpSpPr>
              <p:cNvPr id="33" name="组合 32"/>
              <p:cNvGrpSpPr/>
              <p:nvPr/>
            </p:nvGrpSpPr>
            <p:grpSpPr>
              <a:xfrm>
                <a:off x="10740039" y="6392507"/>
                <a:ext cx="297810" cy="301083"/>
                <a:chOff x="10740039" y="6392507"/>
                <a:chExt cx="297810" cy="301083"/>
              </a:xfrm>
            </p:grpSpPr>
            <p:sp>
              <p:nvSpPr>
                <p:cNvPr id="35" name="椭圆 3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6" name="椭圆 3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3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sp>
        <p:nvSpPr>
          <p:cNvPr id="38" name="矩形: 圆角 37"/>
          <p:cNvSpPr/>
          <p:nvPr/>
        </p:nvSpPr>
        <p:spPr>
          <a:xfrm>
            <a:off x="3288665" y="1596390"/>
            <a:ext cx="5615305" cy="381635"/>
          </a:xfrm>
          <a:prstGeom prst="roundRect">
            <a:avLst>
              <a:gd name="adj" fmla="val 50000"/>
            </a:avLst>
          </a:prstGeom>
          <a:gradFill flip="none" rotWithShape="1">
            <a:gsLst>
              <a:gs pos="100000">
                <a:schemeClr val="accent1">
                  <a:lumMod val="50000"/>
                </a:schemeClr>
              </a:gs>
              <a:gs pos="0">
                <a:schemeClr val="accent1">
                  <a:lumMod val="75000"/>
                </a:schemeClr>
              </a:gs>
            </a:gsLst>
            <a:lin ang="0" scaled="1"/>
            <a:tileRect/>
          </a:gradFill>
          <a:ln>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47" name="直接连接符 46"/>
          <p:cNvCxnSpPr/>
          <p:nvPr/>
        </p:nvCxnSpPr>
        <p:spPr>
          <a:xfrm>
            <a:off x="3219450" y="4251960"/>
            <a:ext cx="5852795" cy="0"/>
          </a:xfrm>
          <a:prstGeom prst="line">
            <a:avLst/>
          </a:prstGeom>
          <a:ln w="38100">
            <a:solidFill>
              <a:srgbClr val="29477E"/>
            </a:solidFill>
          </a:ln>
          <a:effectLst>
            <a:outerShdw blurRad="63500" dist="50800" dir="2700000" algn="tl" rotWithShape="0">
              <a:schemeClr val="accent1">
                <a:lumMod val="75000"/>
                <a:alpha val="20000"/>
              </a:schemeClr>
            </a:outerShdw>
          </a:effectLst>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201488" y="6480228"/>
            <a:ext cx="1247915" cy="177937"/>
            <a:chOff x="4417219" y="521356"/>
            <a:chExt cx="1461482" cy="208389"/>
          </a:xfrm>
        </p:grpSpPr>
        <p:sp>
          <p:nvSpPr>
            <p:cNvPr id="48" name="任意多边形: 形状 47"/>
            <p:cNvSpPr/>
            <p:nvPr/>
          </p:nvSpPr>
          <p:spPr>
            <a:xfrm>
              <a:off x="441721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9" name="任意多边形: 形状 48"/>
            <p:cNvSpPr/>
            <p:nvPr/>
          </p:nvSpPr>
          <p:spPr>
            <a:xfrm>
              <a:off x="455283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0" name="任意多边形: 形状 49"/>
            <p:cNvSpPr/>
            <p:nvPr/>
          </p:nvSpPr>
          <p:spPr>
            <a:xfrm>
              <a:off x="468845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任意多边形: 形状 50"/>
            <p:cNvSpPr/>
            <p:nvPr/>
          </p:nvSpPr>
          <p:spPr>
            <a:xfrm>
              <a:off x="482407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任意多边形: 形状 51"/>
            <p:cNvSpPr/>
            <p:nvPr/>
          </p:nvSpPr>
          <p:spPr>
            <a:xfrm>
              <a:off x="495969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任意多边形: 形状 52"/>
            <p:cNvSpPr/>
            <p:nvPr/>
          </p:nvSpPr>
          <p:spPr>
            <a:xfrm>
              <a:off x="509531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4" name="任意多边形: 形状 53"/>
            <p:cNvSpPr/>
            <p:nvPr/>
          </p:nvSpPr>
          <p:spPr>
            <a:xfrm>
              <a:off x="523093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任意多边形: 形状 54"/>
            <p:cNvSpPr/>
            <p:nvPr/>
          </p:nvSpPr>
          <p:spPr>
            <a:xfrm>
              <a:off x="536655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6" name="任意多边形: 形状 55"/>
            <p:cNvSpPr/>
            <p:nvPr/>
          </p:nvSpPr>
          <p:spPr>
            <a:xfrm>
              <a:off x="550217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7" name="任意多边形: 形状 56"/>
            <p:cNvSpPr/>
            <p:nvPr/>
          </p:nvSpPr>
          <p:spPr>
            <a:xfrm>
              <a:off x="5637799"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8" name="任意多边形: 形状 57"/>
            <p:cNvSpPr/>
            <p:nvPr/>
          </p:nvSpPr>
          <p:spPr>
            <a:xfrm>
              <a:off x="5773421" y="521356"/>
              <a:ext cx="105280" cy="208389"/>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65" name="任意多边形: 形状 64"/>
          <p:cNvSpPr/>
          <p:nvPr/>
        </p:nvSpPr>
        <p:spPr>
          <a:xfrm>
            <a:off x="407035" y="386715"/>
            <a:ext cx="137160" cy="156210"/>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3" name="文本框 62"/>
          <p:cNvSpPr txBox="1"/>
          <p:nvPr/>
        </p:nvSpPr>
        <p:spPr>
          <a:xfrm>
            <a:off x="639014" y="295721"/>
            <a:ext cx="4020985" cy="337185"/>
          </a:xfrm>
          <a:prstGeom prst="rect">
            <a:avLst/>
          </a:prstGeom>
          <a:noFill/>
        </p:spPr>
        <p:txBody>
          <a:bodyPr wrap="square">
            <a:spAutoFit/>
          </a:bodyPr>
          <a:lstStyle/>
          <a:p>
            <a:r>
              <a:rPr lang="en-US" altLang="zh-CN" sz="1600" b="1" dirty="0">
                <a:solidFill>
                  <a:schemeClr val="tx1">
                    <a:lumMod val="75000"/>
                    <a:lumOff val="25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Singapore Management University</a:t>
            </a:r>
            <a:endParaRPr lang="en-US" altLang="zh-CN" sz="1600" b="1" dirty="0">
              <a:solidFill>
                <a:schemeClr val="tx1">
                  <a:lumMod val="75000"/>
                  <a:lumOff val="25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5" name="文本框 14"/>
          <p:cNvSpPr txBox="1"/>
          <p:nvPr/>
        </p:nvSpPr>
        <p:spPr>
          <a:xfrm>
            <a:off x="3714960" y="1622824"/>
            <a:ext cx="4762081" cy="368300"/>
          </a:xfrm>
          <a:prstGeom prst="rect">
            <a:avLst/>
          </a:prstGeom>
          <a:noFill/>
        </p:spPr>
        <p:txBody>
          <a:bodyPr wrap="square">
            <a:spAutoFit/>
          </a:bodyPr>
          <a:lstStyle/>
          <a:p>
            <a:pPr algn="ctr" defTabSz="457200">
              <a:spcBef>
                <a:spcPts val="1200"/>
              </a:spcBef>
            </a:pPr>
            <a:r>
              <a:rPr kumimoji="1"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QF 635  Project</a:t>
            </a:r>
            <a:endParaRPr kumimoji="1"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2392" y="118266"/>
            <a:ext cx="2602727"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5" name="文本框 4"/>
          <p:cNvSpPr txBox="1"/>
          <p:nvPr/>
        </p:nvSpPr>
        <p:spPr>
          <a:xfrm>
            <a:off x="3120001" y="118266"/>
            <a:ext cx="22979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6" name="文本框 5"/>
          <p:cNvSpPr txBox="1"/>
          <p:nvPr/>
        </p:nvSpPr>
        <p:spPr>
          <a:xfrm>
            <a:off x="5672810" y="118266"/>
            <a:ext cx="2297928"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Strategy Backtesting</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7" name="文本框 6"/>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479246" y="604906"/>
            <a:ext cx="4533900" cy="460375"/>
            <a:chOff x="479246" y="604906"/>
            <a:chExt cx="4533900" cy="460375"/>
          </a:xfrm>
        </p:grpSpPr>
        <p:sp>
          <p:nvSpPr>
            <p:cNvPr id="75" name="文本框 74"/>
            <p:cNvSpPr txBox="1"/>
            <p:nvPr/>
          </p:nvSpPr>
          <p:spPr>
            <a:xfrm>
              <a:off x="904696" y="604906"/>
              <a:ext cx="4108450" cy="460375"/>
            </a:xfrm>
            <a:prstGeom prst="rect">
              <a:avLst/>
            </a:prstGeom>
            <a:noFill/>
          </p:spPr>
          <p:txBody>
            <a:bodyPr wrap="square">
              <a:spAutoFit/>
            </a:bodyPr>
            <a:lstStyle/>
            <a:p>
              <a:pPr algn="l"/>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How to indentify pairs?</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nvGrpSpPr>
            <p:cNvPr id="76" name="组合 75"/>
            <p:cNvGrpSpPr/>
            <p:nvPr/>
          </p:nvGrpSpPr>
          <p:grpSpPr>
            <a:xfrm>
              <a:off x="479246" y="701605"/>
              <a:ext cx="283452" cy="283452"/>
              <a:chOff x="404632" y="701449"/>
              <a:chExt cx="379307" cy="379307"/>
            </a:xfrm>
          </p:grpSpPr>
          <p:sp>
            <p:nvSpPr>
              <p:cNvPr id="77" name="椭圆 76"/>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8" name="任意多边形: 形状 77"/>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18" name="组合 17"/>
          <p:cNvGrpSpPr/>
          <p:nvPr/>
        </p:nvGrpSpPr>
        <p:grpSpPr>
          <a:xfrm>
            <a:off x="904618" y="1569720"/>
            <a:ext cx="3214309" cy="3760752"/>
            <a:chOff x="896998" y="1447800"/>
            <a:chExt cx="3214309" cy="3760752"/>
          </a:xfrm>
        </p:grpSpPr>
        <p:grpSp>
          <p:nvGrpSpPr>
            <p:cNvPr id="15" name="组合 14"/>
            <p:cNvGrpSpPr/>
            <p:nvPr/>
          </p:nvGrpSpPr>
          <p:grpSpPr>
            <a:xfrm>
              <a:off x="1615476" y="1447800"/>
              <a:ext cx="1779566" cy="2340582"/>
              <a:chOff x="1584995" y="1722120"/>
              <a:chExt cx="1779566" cy="2340582"/>
            </a:xfrm>
          </p:grpSpPr>
          <p:grpSp>
            <p:nvGrpSpPr>
              <p:cNvPr id="2" name="组合 1"/>
              <p:cNvGrpSpPr/>
              <p:nvPr/>
            </p:nvGrpSpPr>
            <p:grpSpPr>
              <a:xfrm>
                <a:off x="1584995" y="1722120"/>
                <a:ext cx="1779566" cy="2340582"/>
                <a:chOff x="1615476" y="1499842"/>
                <a:chExt cx="1873250" cy="2463800"/>
              </a:xfrm>
            </p:grpSpPr>
            <p:sp>
              <p:nvSpPr>
                <p:cNvPr id="50" name="Freeform 13"/>
                <p:cNvSpPr/>
                <p:nvPr/>
              </p:nvSpPr>
              <p:spPr bwMode="auto">
                <a:xfrm>
                  <a:off x="1615476" y="1499842"/>
                  <a:ext cx="1873250" cy="2463800"/>
                </a:xfrm>
                <a:custGeom>
                  <a:avLst/>
                  <a:gdLst>
                    <a:gd name="T0" fmla="*/ 1156 w 1156"/>
                    <a:gd name="T1" fmla="*/ 597 h 1521"/>
                    <a:gd name="T2" fmla="*/ 1156 w 1156"/>
                    <a:gd name="T3" fmla="*/ 578 h 1521"/>
                    <a:gd name="T4" fmla="*/ 1156 w 1156"/>
                    <a:gd name="T5" fmla="*/ 565 h 1521"/>
                    <a:gd name="T6" fmla="*/ 1156 w 1156"/>
                    <a:gd name="T7" fmla="*/ 552 h 1521"/>
                    <a:gd name="T8" fmla="*/ 578 w 1156"/>
                    <a:gd name="T9" fmla="*/ 0 h 1521"/>
                    <a:gd name="T10" fmla="*/ 0 w 1156"/>
                    <a:gd name="T11" fmla="*/ 552 h 1521"/>
                    <a:gd name="T12" fmla="*/ 0 w 1156"/>
                    <a:gd name="T13" fmla="*/ 565 h 1521"/>
                    <a:gd name="T14" fmla="*/ 0 w 1156"/>
                    <a:gd name="T15" fmla="*/ 578 h 1521"/>
                    <a:gd name="T16" fmla="*/ 0 w 1156"/>
                    <a:gd name="T17" fmla="*/ 597 h 1521"/>
                    <a:gd name="T18" fmla="*/ 578 w 1156"/>
                    <a:gd name="T19" fmla="*/ 1521 h 1521"/>
                    <a:gd name="T20" fmla="*/ 1156 w 1156"/>
                    <a:gd name="T21" fmla="*/ 5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6" h="1521">
                      <a:moveTo>
                        <a:pt x="1156" y="597"/>
                      </a:moveTo>
                      <a:cubicBezTo>
                        <a:pt x="1156" y="591"/>
                        <a:pt x="1156" y="585"/>
                        <a:pt x="1156" y="578"/>
                      </a:cubicBezTo>
                      <a:cubicBezTo>
                        <a:pt x="1156" y="574"/>
                        <a:pt x="1156" y="569"/>
                        <a:pt x="1156" y="565"/>
                      </a:cubicBezTo>
                      <a:cubicBezTo>
                        <a:pt x="1156" y="560"/>
                        <a:pt x="1156" y="556"/>
                        <a:pt x="1156" y="552"/>
                      </a:cubicBezTo>
                      <a:cubicBezTo>
                        <a:pt x="1142" y="245"/>
                        <a:pt x="889" y="0"/>
                        <a:pt x="578" y="0"/>
                      </a:cubicBezTo>
                      <a:cubicBezTo>
                        <a:pt x="267" y="0"/>
                        <a:pt x="14" y="245"/>
                        <a:pt x="0" y="552"/>
                      </a:cubicBezTo>
                      <a:cubicBezTo>
                        <a:pt x="0" y="556"/>
                        <a:pt x="0" y="560"/>
                        <a:pt x="0" y="565"/>
                      </a:cubicBezTo>
                      <a:cubicBezTo>
                        <a:pt x="0" y="569"/>
                        <a:pt x="0" y="574"/>
                        <a:pt x="0" y="578"/>
                      </a:cubicBezTo>
                      <a:cubicBezTo>
                        <a:pt x="0" y="585"/>
                        <a:pt x="0" y="591"/>
                        <a:pt x="0" y="597"/>
                      </a:cubicBezTo>
                      <a:cubicBezTo>
                        <a:pt x="12" y="1165"/>
                        <a:pt x="578" y="1521"/>
                        <a:pt x="578" y="1521"/>
                      </a:cubicBezTo>
                      <a:cubicBezTo>
                        <a:pt x="578" y="1521"/>
                        <a:pt x="1144" y="1165"/>
                        <a:pt x="1156" y="597"/>
                      </a:cubicBezTo>
                      <a:close/>
                    </a:path>
                  </a:pathLst>
                </a:custGeom>
                <a:gradFill flip="none" rotWithShape="1">
                  <a:gsLst>
                    <a:gs pos="66000">
                      <a:schemeClr val="bg1"/>
                    </a:gs>
                    <a:gs pos="0">
                      <a:schemeClr val="accent1">
                        <a:lumMod val="11000"/>
                        <a:lumOff val="89000"/>
                      </a:schemeClr>
                    </a:gs>
                  </a:gsLst>
                  <a:lin ang="16200000" scaled="1"/>
                  <a:tileRect/>
                </a:gradFill>
                <a:ln w="3175">
                  <a:gradFill>
                    <a:gsLst>
                      <a:gs pos="0">
                        <a:schemeClr val="accent1">
                          <a:lumMod val="75000"/>
                        </a:scheme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2" name="圆形"/>
                <p:cNvSpPr>
                  <a:spLocks noChangeArrowheads="1"/>
                </p:cNvSpPr>
                <p:nvPr/>
              </p:nvSpPr>
              <p:spPr bwMode="auto">
                <a:xfrm>
                  <a:off x="1786926" y="1671292"/>
                  <a:ext cx="1530350" cy="15303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97" name="文本框 96"/>
              <p:cNvSpPr txBox="1"/>
              <p:nvPr/>
            </p:nvSpPr>
            <p:spPr>
              <a:xfrm>
                <a:off x="1759620" y="2258060"/>
                <a:ext cx="1454150" cy="706755"/>
              </a:xfrm>
              <a:prstGeom prst="rect">
                <a:avLst/>
              </a:prstGeom>
              <a:noFill/>
            </p:spPr>
            <p:txBody>
              <a:bodyPr wrap="square">
                <a:spAutoFit/>
              </a:bodyPr>
              <a:lstStyle/>
              <a:p>
                <a:pPr algn="ctr"/>
                <a:r>
                  <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a:t>
                </a:r>
                <a:endPar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pPr algn="ctr"/>
                <a:r>
                  <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Correlation</a:t>
                </a:r>
                <a:endPar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98" name="文本框 97"/>
            <p:cNvSpPr txBox="1"/>
            <p:nvPr/>
          </p:nvSpPr>
          <p:spPr>
            <a:xfrm>
              <a:off x="896998" y="3788692"/>
              <a:ext cx="3214309" cy="1419860"/>
            </a:xfrm>
            <a:prstGeom prst="rect">
              <a:avLst/>
            </a:prstGeom>
            <a:noFill/>
          </p:spPr>
          <p:txBody>
            <a:bodyPr wrap="square">
              <a:spAutoFit/>
            </a:bodyPr>
            <a:lstStyle/>
            <a:p>
              <a:pPr algn="just">
                <a:lnSpc>
                  <a:spcPct val="120000"/>
                </a:lnSpc>
                <a:spcBef>
                  <a:spcPts val="1200"/>
                </a:spcBef>
              </a:pPr>
              <a:r>
                <a:rPr lang="en-US" altLang="zh-CN"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compute the correlation between the price series of both legs  then shortlist pairs where two legs has a correlation above a cutoff</a:t>
              </a:r>
              <a:endParaRPr lang="zh-CN" altLang="en-US"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grpSp>
      <p:grpSp>
        <p:nvGrpSpPr>
          <p:cNvPr id="99" name="组合 98"/>
          <p:cNvGrpSpPr/>
          <p:nvPr/>
        </p:nvGrpSpPr>
        <p:grpSpPr>
          <a:xfrm>
            <a:off x="4496465" y="1569720"/>
            <a:ext cx="3214309" cy="3760752"/>
            <a:chOff x="896998" y="1447800"/>
            <a:chExt cx="3214309" cy="3760752"/>
          </a:xfrm>
        </p:grpSpPr>
        <p:grpSp>
          <p:nvGrpSpPr>
            <p:cNvPr id="100" name="组合 99"/>
            <p:cNvGrpSpPr/>
            <p:nvPr/>
          </p:nvGrpSpPr>
          <p:grpSpPr>
            <a:xfrm>
              <a:off x="1615476" y="1447800"/>
              <a:ext cx="1779566" cy="2340582"/>
              <a:chOff x="1584995" y="1722120"/>
              <a:chExt cx="1779566" cy="2340582"/>
            </a:xfrm>
          </p:grpSpPr>
          <p:grpSp>
            <p:nvGrpSpPr>
              <p:cNvPr id="102" name="组合 101"/>
              <p:cNvGrpSpPr/>
              <p:nvPr/>
            </p:nvGrpSpPr>
            <p:grpSpPr>
              <a:xfrm>
                <a:off x="1584995" y="1722120"/>
                <a:ext cx="1779566" cy="2340582"/>
                <a:chOff x="1615476" y="1499842"/>
                <a:chExt cx="1873250" cy="2463800"/>
              </a:xfrm>
            </p:grpSpPr>
            <p:sp>
              <p:nvSpPr>
                <p:cNvPr id="104" name="Freeform 13"/>
                <p:cNvSpPr/>
                <p:nvPr/>
              </p:nvSpPr>
              <p:spPr bwMode="auto">
                <a:xfrm>
                  <a:off x="1615476" y="1499842"/>
                  <a:ext cx="1873250" cy="2463800"/>
                </a:xfrm>
                <a:custGeom>
                  <a:avLst/>
                  <a:gdLst>
                    <a:gd name="T0" fmla="*/ 1156 w 1156"/>
                    <a:gd name="T1" fmla="*/ 597 h 1521"/>
                    <a:gd name="T2" fmla="*/ 1156 w 1156"/>
                    <a:gd name="T3" fmla="*/ 578 h 1521"/>
                    <a:gd name="T4" fmla="*/ 1156 w 1156"/>
                    <a:gd name="T5" fmla="*/ 565 h 1521"/>
                    <a:gd name="T6" fmla="*/ 1156 w 1156"/>
                    <a:gd name="T7" fmla="*/ 552 h 1521"/>
                    <a:gd name="T8" fmla="*/ 578 w 1156"/>
                    <a:gd name="T9" fmla="*/ 0 h 1521"/>
                    <a:gd name="T10" fmla="*/ 0 w 1156"/>
                    <a:gd name="T11" fmla="*/ 552 h 1521"/>
                    <a:gd name="T12" fmla="*/ 0 w 1156"/>
                    <a:gd name="T13" fmla="*/ 565 h 1521"/>
                    <a:gd name="T14" fmla="*/ 0 w 1156"/>
                    <a:gd name="T15" fmla="*/ 578 h 1521"/>
                    <a:gd name="T16" fmla="*/ 0 w 1156"/>
                    <a:gd name="T17" fmla="*/ 597 h 1521"/>
                    <a:gd name="T18" fmla="*/ 578 w 1156"/>
                    <a:gd name="T19" fmla="*/ 1521 h 1521"/>
                    <a:gd name="T20" fmla="*/ 1156 w 1156"/>
                    <a:gd name="T21" fmla="*/ 5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6" h="1521">
                      <a:moveTo>
                        <a:pt x="1156" y="597"/>
                      </a:moveTo>
                      <a:cubicBezTo>
                        <a:pt x="1156" y="591"/>
                        <a:pt x="1156" y="585"/>
                        <a:pt x="1156" y="578"/>
                      </a:cubicBezTo>
                      <a:cubicBezTo>
                        <a:pt x="1156" y="574"/>
                        <a:pt x="1156" y="569"/>
                        <a:pt x="1156" y="565"/>
                      </a:cubicBezTo>
                      <a:cubicBezTo>
                        <a:pt x="1156" y="560"/>
                        <a:pt x="1156" y="556"/>
                        <a:pt x="1156" y="552"/>
                      </a:cubicBezTo>
                      <a:cubicBezTo>
                        <a:pt x="1142" y="245"/>
                        <a:pt x="889" y="0"/>
                        <a:pt x="578" y="0"/>
                      </a:cubicBezTo>
                      <a:cubicBezTo>
                        <a:pt x="267" y="0"/>
                        <a:pt x="14" y="245"/>
                        <a:pt x="0" y="552"/>
                      </a:cubicBezTo>
                      <a:cubicBezTo>
                        <a:pt x="0" y="556"/>
                        <a:pt x="0" y="560"/>
                        <a:pt x="0" y="565"/>
                      </a:cubicBezTo>
                      <a:cubicBezTo>
                        <a:pt x="0" y="569"/>
                        <a:pt x="0" y="574"/>
                        <a:pt x="0" y="578"/>
                      </a:cubicBezTo>
                      <a:cubicBezTo>
                        <a:pt x="0" y="585"/>
                        <a:pt x="0" y="591"/>
                        <a:pt x="0" y="597"/>
                      </a:cubicBezTo>
                      <a:cubicBezTo>
                        <a:pt x="12" y="1165"/>
                        <a:pt x="578" y="1521"/>
                        <a:pt x="578" y="1521"/>
                      </a:cubicBezTo>
                      <a:cubicBezTo>
                        <a:pt x="578" y="1521"/>
                        <a:pt x="1144" y="1165"/>
                        <a:pt x="1156" y="597"/>
                      </a:cubicBezTo>
                      <a:close/>
                    </a:path>
                  </a:pathLst>
                </a:custGeom>
                <a:gradFill flip="none" rotWithShape="1">
                  <a:gsLst>
                    <a:gs pos="66000">
                      <a:schemeClr val="bg1"/>
                    </a:gs>
                    <a:gs pos="0">
                      <a:schemeClr val="accent1">
                        <a:lumMod val="11000"/>
                        <a:lumOff val="89000"/>
                      </a:schemeClr>
                    </a:gs>
                  </a:gsLst>
                  <a:lin ang="16200000" scaled="1"/>
                  <a:tileRect/>
                </a:gradFill>
                <a:ln w="3175">
                  <a:gradFill>
                    <a:gsLst>
                      <a:gs pos="0">
                        <a:schemeClr val="accent1">
                          <a:lumMod val="75000"/>
                        </a:scheme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5" name="圆形"/>
                <p:cNvSpPr>
                  <a:spLocks noChangeArrowheads="1"/>
                </p:cNvSpPr>
                <p:nvPr/>
              </p:nvSpPr>
              <p:spPr bwMode="auto">
                <a:xfrm>
                  <a:off x="1786926" y="1671292"/>
                  <a:ext cx="1530350" cy="15303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03" name="文本框 102"/>
              <p:cNvSpPr txBox="1"/>
              <p:nvPr/>
            </p:nvSpPr>
            <p:spPr>
              <a:xfrm>
                <a:off x="1690405" y="2258060"/>
                <a:ext cx="1567815" cy="675640"/>
              </a:xfrm>
              <a:prstGeom prst="rect">
                <a:avLst/>
              </a:prstGeom>
              <a:noFill/>
            </p:spPr>
            <p:txBody>
              <a:bodyPr wrap="square">
                <a:spAutoFit/>
              </a:bodyPr>
              <a:lstStyle/>
              <a:p>
                <a:pPr algn="ctr"/>
                <a:r>
                  <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a:t>
                </a:r>
                <a:endPar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pPr algn="ctr"/>
                <a:r>
                  <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Cointegration</a:t>
                </a:r>
                <a:endParaRPr lang="en-US" altLang="zh-CN"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101" name="文本框 100"/>
            <p:cNvSpPr txBox="1"/>
            <p:nvPr/>
          </p:nvSpPr>
          <p:spPr>
            <a:xfrm>
              <a:off x="896998" y="3788692"/>
              <a:ext cx="3214309" cy="1419860"/>
            </a:xfrm>
            <a:prstGeom prst="rect">
              <a:avLst/>
            </a:prstGeom>
            <a:noFill/>
          </p:spPr>
          <p:txBody>
            <a:bodyPr wrap="square">
              <a:spAutoFit/>
            </a:bodyPr>
            <a:lstStyle/>
            <a:p>
              <a:pPr algn="just">
                <a:lnSpc>
                  <a:spcPct val="120000"/>
                </a:lnSpc>
                <a:spcBef>
                  <a:spcPts val="1200"/>
                </a:spcBef>
              </a:pPr>
              <a:r>
                <a:rPr lang="en-US" altLang="zh-CN"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cointegration means the linear combination of the variables is stationary; any deviation is temporary and transient</a:t>
              </a:r>
              <a:endParaRPr lang="zh-CN" altLang="en-US"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grpSp>
      <p:grpSp>
        <p:nvGrpSpPr>
          <p:cNvPr id="106" name="组合 105"/>
          <p:cNvGrpSpPr/>
          <p:nvPr/>
        </p:nvGrpSpPr>
        <p:grpSpPr>
          <a:xfrm>
            <a:off x="8088312" y="1569720"/>
            <a:ext cx="3214309" cy="3760752"/>
            <a:chOff x="896998" y="1447800"/>
            <a:chExt cx="3214309" cy="3760752"/>
          </a:xfrm>
        </p:grpSpPr>
        <p:grpSp>
          <p:nvGrpSpPr>
            <p:cNvPr id="107" name="组合 106"/>
            <p:cNvGrpSpPr/>
            <p:nvPr/>
          </p:nvGrpSpPr>
          <p:grpSpPr>
            <a:xfrm>
              <a:off x="1615476" y="1447800"/>
              <a:ext cx="1779566" cy="2340582"/>
              <a:chOff x="1584995" y="1722120"/>
              <a:chExt cx="1779566" cy="2340582"/>
            </a:xfrm>
          </p:grpSpPr>
          <p:grpSp>
            <p:nvGrpSpPr>
              <p:cNvPr id="109" name="组合 108"/>
              <p:cNvGrpSpPr/>
              <p:nvPr/>
            </p:nvGrpSpPr>
            <p:grpSpPr>
              <a:xfrm>
                <a:off x="1584995" y="1722120"/>
                <a:ext cx="1779566" cy="2340582"/>
                <a:chOff x="1615476" y="1499842"/>
                <a:chExt cx="1873250" cy="2463800"/>
              </a:xfrm>
            </p:grpSpPr>
            <p:sp>
              <p:nvSpPr>
                <p:cNvPr id="111" name="Freeform 13"/>
                <p:cNvSpPr/>
                <p:nvPr/>
              </p:nvSpPr>
              <p:spPr bwMode="auto">
                <a:xfrm>
                  <a:off x="1615476" y="1499842"/>
                  <a:ext cx="1873250" cy="2463800"/>
                </a:xfrm>
                <a:custGeom>
                  <a:avLst/>
                  <a:gdLst>
                    <a:gd name="T0" fmla="*/ 1156 w 1156"/>
                    <a:gd name="T1" fmla="*/ 597 h 1521"/>
                    <a:gd name="T2" fmla="*/ 1156 w 1156"/>
                    <a:gd name="T3" fmla="*/ 578 h 1521"/>
                    <a:gd name="T4" fmla="*/ 1156 w 1156"/>
                    <a:gd name="T5" fmla="*/ 565 h 1521"/>
                    <a:gd name="T6" fmla="*/ 1156 w 1156"/>
                    <a:gd name="T7" fmla="*/ 552 h 1521"/>
                    <a:gd name="T8" fmla="*/ 578 w 1156"/>
                    <a:gd name="T9" fmla="*/ 0 h 1521"/>
                    <a:gd name="T10" fmla="*/ 0 w 1156"/>
                    <a:gd name="T11" fmla="*/ 552 h 1521"/>
                    <a:gd name="T12" fmla="*/ 0 w 1156"/>
                    <a:gd name="T13" fmla="*/ 565 h 1521"/>
                    <a:gd name="T14" fmla="*/ 0 w 1156"/>
                    <a:gd name="T15" fmla="*/ 578 h 1521"/>
                    <a:gd name="T16" fmla="*/ 0 w 1156"/>
                    <a:gd name="T17" fmla="*/ 597 h 1521"/>
                    <a:gd name="T18" fmla="*/ 578 w 1156"/>
                    <a:gd name="T19" fmla="*/ 1521 h 1521"/>
                    <a:gd name="T20" fmla="*/ 1156 w 1156"/>
                    <a:gd name="T21" fmla="*/ 5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6" h="1521">
                      <a:moveTo>
                        <a:pt x="1156" y="597"/>
                      </a:moveTo>
                      <a:cubicBezTo>
                        <a:pt x="1156" y="591"/>
                        <a:pt x="1156" y="585"/>
                        <a:pt x="1156" y="578"/>
                      </a:cubicBezTo>
                      <a:cubicBezTo>
                        <a:pt x="1156" y="574"/>
                        <a:pt x="1156" y="569"/>
                        <a:pt x="1156" y="565"/>
                      </a:cubicBezTo>
                      <a:cubicBezTo>
                        <a:pt x="1156" y="560"/>
                        <a:pt x="1156" y="556"/>
                        <a:pt x="1156" y="552"/>
                      </a:cubicBezTo>
                      <a:cubicBezTo>
                        <a:pt x="1142" y="245"/>
                        <a:pt x="889" y="0"/>
                        <a:pt x="578" y="0"/>
                      </a:cubicBezTo>
                      <a:cubicBezTo>
                        <a:pt x="267" y="0"/>
                        <a:pt x="14" y="245"/>
                        <a:pt x="0" y="552"/>
                      </a:cubicBezTo>
                      <a:cubicBezTo>
                        <a:pt x="0" y="556"/>
                        <a:pt x="0" y="560"/>
                        <a:pt x="0" y="565"/>
                      </a:cubicBezTo>
                      <a:cubicBezTo>
                        <a:pt x="0" y="569"/>
                        <a:pt x="0" y="574"/>
                        <a:pt x="0" y="578"/>
                      </a:cubicBezTo>
                      <a:cubicBezTo>
                        <a:pt x="0" y="585"/>
                        <a:pt x="0" y="591"/>
                        <a:pt x="0" y="597"/>
                      </a:cubicBezTo>
                      <a:cubicBezTo>
                        <a:pt x="12" y="1165"/>
                        <a:pt x="578" y="1521"/>
                        <a:pt x="578" y="1521"/>
                      </a:cubicBezTo>
                      <a:cubicBezTo>
                        <a:pt x="578" y="1521"/>
                        <a:pt x="1144" y="1165"/>
                        <a:pt x="1156" y="597"/>
                      </a:cubicBezTo>
                      <a:close/>
                    </a:path>
                  </a:pathLst>
                </a:custGeom>
                <a:gradFill flip="none" rotWithShape="1">
                  <a:gsLst>
                    <a:gs pos="66000">
                      <a:schemeClr val="bg1"/>
                    </a:gs>
                    <a:gs pos="0">
                      <a:schemeClr val="accent1">
                        <a:lumMod val="11000"/>
                        <a:lumOff val="89000"/>
                      </a:schemeClr>
                    </a:gs>
                  </a:gsLst>
                  <a:lin ang="16200000" scaled="1"/>
                  <a:tileRect/>
                </a:gradFill>
                <a:ln w="3175">
                  <a:gradFill>
                    <a:gsLst>
                      <a:gs pos="0">
                        <a:schemeClr val="accent1">
                          <a:lumMod val="75000"/>
                        </a:scheme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2" name="圆形"/>
                <p:cNvSpPr>
                  <a:spLocks noChangeArrowheads="1"/>
                </p:cNvSpPr>
                <p:nvPr/>
              </p:nvSpPr>
              <p:spPr bwMode="auto">
                <a:xfrm>
                  <a:off x="1786926" y="1671292"/>
                  <a:ext cx="1530350" cy="15303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47625">
                  <a:no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10" name="文本框 109"/>
              <p:cNvSpPr txBox="1"/>
              <p:nvPr/>
            </p:nvSpPr>
            <p:spPr>
              <a:xfrm>
                <a:off x="1804483" y="2257960"/>
                <a:ext cx="1338378" cy="706755"/>
              </a:xfrm>
              <a:prstGeom prst="rect">
                <a:avLst/>
              </a:prstGeom>
              <a:noFill/>
            </p:spPr>
            <p:txBody>
              <a:bodyPr wrap="square">
                <a:spAutoFit/>
              </a:bodyPr>
              <a:lstStyle/>
              <a:p>
                <a:pPr algn="ctr"/>
                <a:r>
                  <a:rPr 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a:t>
                </a:r>
                <a:endParaRPr 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pPr algn="ctr"/>
                <a:r>
                  <a:rPr 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Distance</a:t>
                </a:r>
                <a:endParaRPr 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grpSp>
        <p:sp>
          <p:nvSpPr>
            <p:cNvPr id="108" name="文本框 107"/>
            <p:cNvSpPr txBox="1"/>
            <p:nvPr/>
          </p:nvSpPr>
          <p:spPr>
            <a:xfrm>
              <a:off x="896998" y="3788692"/>
              <a:ext cx="3214309" cy="1419860"/>
            </a:xfrm>
            <a:prstGeom prst="rect">
              <a:avLst/>
            </a:prstGeom>
            <a:noFill/>
          </p:spPr>
          <p:txBody>
            <a:bodyPr wrap="square">
              <a:spAutoFit/>
            </a:bodyPr>
            <a:lstStyle/>
            <a:p>
              <a:pPr algn="just">
                <a:lnSpc>
                  <a:spcPct val="120000"/>
                </a:lnSpc>
                <a:spcBef>
                  <a:spcPts val="1200"/>
                </a:spcBef>
              </a:pPr>
              <a:r>
                <a:rPr lang="en-US" altLang="zh-CN"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rPr>
                <a:t>their distances below a threshold are grouped into pairs; trade the pair when distance increase and close when position falls</a:t>
              </a:r>
              <a:endParaRPr lang="en-US" altLang="zh-CN" dirty="0">
                <a:latin typeface="Times New Roman Regular" panose="02020603050405020304" charset="0"/>
                <a:ea typeface="汉仪旗黑-55简" panose="00020600040101010101" pitchFamily="18" charset="-122"/>
                <a:cs typeface="Times New Roman Regular" panose="02020603050405020304" charset="0"/>
                <a:sym typeface="汉仪旗黑-55简" panose="00020600040101010101" pitchFamily="18" charset="-122"/>
              </a:endParaRPr>
            </a:p>
          </p:txBody>
        </p:sp>
      </p:grpSp>
      <p:grpSp>
        <p:nvGrpSpPr>
          <p:cNvPr id="21" name="组合 20"/>
          <p:cNvGrpSpPr/>
          <p:nvPr/>
        </p:nvGrpSpPr>
        <p:grpSpPr>
          <a:xfrm>
            <a:off x="620972" y="5206719"/>
            <a:ext cx="10969048" cy="307777"/>
            <a:chOff x="904618" y="5239781"/>
            <a:chExt cx="10566289" cy="452385"/>
          </a:xfrm>
        </p:grpSpPr>
        <p:sp>
          <p:nvSpPr>
            <p:cNvPr id="113" name="梯形 112"/>
            <p:cNvSpPr/>
            <p:nvPr/>
          </p:nvSpPr>
          <p:spPr>
            <a:xfrm>
              <a:off x="904618" y="5336466"/>
              <a:ext cx="10566289" cy="355700"/>
            </a:xfrm>
            <a:prstGeom prst="trapezoid">
              <a:avLst>
                <a:gd name="adj" fmla="val 168996"/>
              </a:avLst>
            </a:prstGeom>
            <a:gradFill>
              <a:gsLst>
                <a:gs pos="0">
                  <a:schemeClr val="accent1">
                    <a:lumMod val="75000"/>
                    <a:alpha val="0"/>
                  </a:schemeClr>
                </a:gs>
                <a:gs pos="100000">
                  <a:srgbClr val="29477E">
                    <a:alpha val="55000"/>
                  </a:srgbClr>
                </a:gs>
              </a:gsLst>
              <a:lin ang="5400000" scaled="1"/>
            </a:gradFill>
            <a:ln w="3175">
              <a:gradFill>
                <a:gsLst>
                  <a:gs pos="0">
                    <a:schemeClr val="accent1">
                      <a:lumMod val="75000"/>
                      <a:alpha val="0"/>
                    </a:scheme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0" name="梯形 19"/>
            <p:cNvSpPr/>
            <p:nvPr/>
          </p:nvSpPr>
          <p:spPr>
            <a:xfrm>
              <a:off x="904618" y="5239781"/>
              <a:ext cx="10566289" cy="355700"/>
            </a:xfrm>
            <a:prstGeom prst="trapezoid">
              <a:avLst>
                <a:gd name="adj" fmla="val 168996"/>
              </a:avLst>
            </a:prstGeom>
            <a:gradFill flip="none" rotWithShape="1">
              <a:gsLst>
                <a:gs pos="66000">
                  <a:schemeClr val="bg1">
                    <a:alpha val="0"/>
                  </a:schemeClr>
                </a:gs>
                <a:gs pos="0">
                  <a:schemeClr val="accent1">
                    <a:lumMod val="11000"/>
                    <a:lumOff val="89000"/>
                  </a:schemeClr>
                </a:gs>
              </a:gsLst>
              <a:lin ang="16200000" scaled="1"/>
              <a:tileRect/>
            </a:gradFill>
            <a:ln w="3175">
              <a:gradFill>
                <a:gsLst>
                  <a:gs pos="0">
                    <a:schemeClr val="accent1">
                      <a:lumMod val="75000"/>
                      <a:alpha val="0"/>
                    </a:scheme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14" name="文本框 113"/>
          <p:cNvSpPr txBox="1"/>
          <p:nvPr/>
        </p:nvSpPr>
        <p:spPr>
          <a:xfrm>
            <a:off x="920939" y="5514650"/>
            <a:ext cx="10350123" cy="534035"/>
          </a:xfrm>
          <a:prstGeom prst="rect">
            <a:avLst/>
          </a:prstGeom>
          <a:noFill/>
        </p:spPr>
        <p:txBody>
          <a:bodyPr wrap="square">
            <a:spAutoFit/>
          </a:bodyPr>
          <a:lstStyle/>
          <a:p>
            <a:pPr algn="ctr">
              <a:lnSpc>
                <a:spcPct val="120000"/>
              </a:lnSpc>
              <a:spcBef>
                <a:spcPts val="1200"/>
              </a:spcBef>
            </a:pPr>
            <a:r>
              <a:rPr lang="en-US" altLang="zh-CN" sz="2400" b="1" dirty="0">
                <a:solidFill>
                  <a:srgbClr val="C00000"/>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In our trading strategy, we choose to use </a:t>
            </a:r>
            <a:r>
              <a:rPr lang="en-US" altLang="zh-CN" sz="2400" b="1" i="1" u="sng" dirty="0">
                <a:solidFill>
                  <a:srgbClr val="C00000"/>
                </a:solidFill>
                <a:latin typeface="Times New Roman Bold Italic" panose="02020603050405020304" charset="0"/>
                <a:ea typeface="汉仪旗黑-55简" panose="00020600040101010101" pitchFamily="18" charset="-122"/>
                <a:cs typeface="Times New Roman Bold Italic" panose="02020603050405020304" charset="0"/>
                <a:sym typeface="汉仪旗黑-55简" panose="00020600040101010101" pitchFamily="18" charset="-122"/>
              </a:rPr>
              <a:t>cointegration method</a:t>
            </a:r>
            <a:r>
              <a:rPr lang="en-US" altLang="zh-CN" sz="2400" b="1" dirty="0">
                <a:solidFill>
                  <a:srgbClr val="C00000"/>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to build pairs</a:t>
            </a:r>
            <a:endParaRPr lang="en-US" altLang="zh-CN" sz="2400" b="1" dirty="0">
              <a:solidFill>
                <a:srgbClr val="C00000"/>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79425" y="701675"/>
            <a:ext cx="283210" cy="283210"/>
            <a:chOff x="404632" y="701449"/>
            <a:chExt cx="379307" cy="379307"/>
          </a:xfrm>
        </p:grpSpPr>
        <p:sp>
          <p:nvSpPr>
            <p:cNvPr id="20" name="椭圆 19"/>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1" name="任意多边形: 形状 20"/>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24" name="矩形 123"/>
          <p:cNvSpPr/>
          <p:nvPr/>
        </p:nvSpPr>
        <p:spPr>
          <a:xfrm>
            <a:off x="1330815" y="2419058"/>
            <a:ext cx="4075558" cy="430886"/>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8" name="矩形 117"/>
          <p:cNvSpPr/>
          <p:nvPr/>
        </p:nvSpPr>
        <p:spPr>
          <a:xfrm>
            <a:off x="2097437" y="1378963"/>
            <a:ext cx="8180684" cy="512391"/>
          </a:xfrm>
          <a:prstGeom prst="rect">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114" name="直接箭头连接符 113"/>
          <p:cNvCxnSpPr/>
          <p:nvPr/>
        </p:nvCxnSpPr>
        <p:spPr>
          <a:xfrm>
            <a:off x="6097842" y="1891354"/>
            <a:ext cx="0" cy="352242"/>
          </a:xfrm>
          <a:prstGeom prst="straightConnector1">
            <a:avLst/>
          </a:prstGeom>
          <a:noFill/>
          <a:ln w="22225" cap="rnd" cmpd="sng" algn="ctr">
            <a:solidFill>
              <a:srgbClr val="29477E"/>
            </a:solidFill>
            <a:prstDash val="solid"/>
            <a:round/>
            <a:tailEnd type="triangle"/>
          </a:ln>
          <a:effectLst/>
        </p:spPr>
      </p:cxnSp>
      <p:sp>
        <p:nvSpPr>
          <p:cNvPr id="115" name="左中括号 114"/>
          <p:cNvSpPr/>
          <p:nvPr/>
        </p:nvSpPr>
        <p:spPr>
          <a:xfrm rot="5400000">
            <a:off x="6043087" y="-385852"/>
            <a:ext cx="95627" cy="5444613"/>
          </a:xfrm>
          <a:prstGeom prst="leftBracket">
            <a:avLst>
              <a:gd name="adj" fmla="val 97385"/>
            </a:avLst>
          </a:prstGeom>
          <a:noFill/>
          <a:ln w="22225" cap="rnd" cmpd="sng" algn="ctr">
            <a:solidFill>
              <a:srgbClr val="29477E"/>
            </a:solidFill>
            <a:prstDash val="solid"/>
            <a:roun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700" b="0" i="0" u="none" strike="noStrike" kern="0" cap="none" spc="0" normalizeH="0" baseline="0" noProof="0">
              <a:ln>
                <a:noFill/>
              </a:ln>
              <a:solidFill>
                <a:prstClr val="black"/>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2" name="矩形 111"/>
          <p:cNvSpPr/>
          <p:nvPr/>
        </p:nvSpPr>
        <p:spPr>
          <a:xfrm>
            <a:off x="6775428" y="2419058"/>
            <a:ext cx="4075558" cy="430886"/>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59" name="直接箭头连接符 58"/>
          <p:cNvCxnSpPr/>
          <p:nvPr/>
        </p:nvCxnSpPr>
        <p:spPr>
          <a:xfrm>
            <a:off x="3356675" y="2852996"/>
            <a:ext cx="0" cy="343990"/>
          </a:xfrm>
          <a:prstGeom prst="straightConnector1">
            <a:avLst/>
          </a:prstGeom>
          <a:noFill/>
          <a:ln w="22225" cap="rnd" cmpd="sng" algn="ctr">
            <a:solidFill>
              <a:srgbClr val="29477E"/>
            </a:solidFill>
            <a:prstDash val="solid"/>
            <a:round/>
            <a:tailEnd type="triangle"/>
          </a:ln>
          <a:effectLst/>
        </p:spPr>
      </p:cxnSp>
      <p:sp>
        <p:nvSpPr>
          <p:cNvPr id="105" name="矩形 104"/>
          <p:cNvSpPr/>
          <p:nvPr/>
        </p:nvSpPr>
        <p:spPr>
          <a:xfrm>
            <a:off x="1330815" y="3196986"/>
            <a:ext cx="4075558" cy="71170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61" name="直接箭头连接符 60"/>
          <p:cNvCxnSpPr/>
          <p:nvPr/>
        </p:nvCxnSpPr>
        <p:spPr>
          <a:xfrm>
            <a:off x="8801288" y="2843542"/>
            <a:ext cx="0" cy="343990"/>
          </a:xfrm>
          <a:prstGeom prst="straightConnector1">
            <a:avLst/>
          </a:prstGeom>
          <a:noFill/>
          <a:ln w="22225" cap="rnd" cmpd="sng" algn="ctr">
            <a:solidFill>
              <a:srgbClr val="29477E"/>
            </a:solidFill>
            <a:prstDash val="solid"/>
            <a:round/>
            <a:tailEnd type="triangle"/>
          </a:ln>
          <a:effectLst/>
        </p:spPr>
      </p:cxnSp>
      <p:sp>
        <p:nvSpPr>
          <p:cNvPr id="103" name="矩形 102"/>
          <p:cNvSpPr/>
          <p:nvPr/>
        </p:nvSpPr>
        <p:spPr>
          <a:xfrm>
            <a:off x="6775428" y="3187532"/>
            <a:ext cx="4075558" cy="711701"/>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63" name="直接箭头连接符 62"/>
          <p:cNvCxnSpPr/>
          <p:nvPr/>
        </p:nvCxnSpPr>
        <p:spPr>
          <a:xfrm>
            <a:off x="3380501" y="3899233"/>
            <a:ext cx="0" cy="252000"/>
          </a:xfrm>
          <a:prstGeom prst="straightConnector1">
            <a:avLst/>
          </a:prstGeom>
          <a:noFill/>
          <a:ln w="22225" cap="rnd" cmpd="sng" algn="ctr">
            <a:solidFill>
              <a:srgbClr val="29477E"/>
            </a:solidFill>
            <a:prstDash val="solid"/>
            <a:round/>
            <a:tailEnd type="triangle"/>
          </a:ln>
          <a:effectLst/>
        </p:spPr>
      </p:cxnSp>
      <p:cxnSp>
        <p:nvCxnSpPr>
          <p:cNvPr id="64" name="直接箭头连接符 63"/>
          <p:cNvCxnSpPr/>
          <p:nvPr/>
        </p:nvCxnSpPr>
        <p:spPr>
          <a:xfrm>
            <a:off x="8801288" y="3899233"/>
            <a:ext cx="0" cy="252000"/>
          </a:xfrm>
          <a:prstGeom prst="straightConnector1">
            <a:avLst/>
          </a:prstGeom>
          <a:noFill/>
          <a:ln w="22225" cap="rnd" cmpd="sng" algn="ctr">
            <a:solidFill>
              <a:srgbClr val="29477E"/>
            </a:solidFill>
            <a:prstDash val="solid"/>
            <a:round/>
            <a:tailEnd type="triangle"/>
          </a:ln>
          <a:effectLst/>
        </p:spPr>
      </p:cxnSp>
      <p:sp>
        <p:nvSpPr>
          <p:cNvPr id="65" name="左中括号 64"/>
          <p:cNvSpPr/>
          <p:nvPr/>
        </p:nvSpPr>
        <p:spPr>
          <a:xfrm rot="5400000">
            <a:off x="5975346" y="307192"/>
            <a:ext cx="369333" cy="8045216"/>
          </a:xfrm>
          <a:prstGeom prst="leftBracket">
            <a:avLst>
              <a:gd name="adj" fmla="val 0"/>
            </a:avLst>
          </a:prstGeom>
          <a:noFill/>
          <a:ln w="22225" cap="rnd" cmpd="sng" algn="ctr">
            <a:solidFill>
              <a:srgbClr val="29477E"/>
            </a:solidFill>
            <a:prstDash val="solid"/>
            <a:roun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700" b="0" i="0" u="none" strike="noStrike" kern="0" cap="none" spc="0" normalizeH="0" baseline="0" noProof="0">
              <a:ln>
                <a:noFill/>
              </a:ln>
              <a:solidFill>
                <a:prstClr val="black"/>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3" name="矩形 82"/>
          <p:cNvSpPr/>
          <p:nvPr/>
        </p:nvSpPr>
        <p:spPr>
          <a:xfrm>
            <a:off x="990544" y="4526991"/>
            <a:ext cx="2284323" cy="722976"/>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1" name="矩形 80"/>
          <p:cNvSpPr/>
          <p:nvPr/>
        </p:nvSpPr>
        <p:spPr>
          <a:xfrm>
            <a:off x="3388184" y="4526991"/>
            <a:ext cx="2506261" cy="722976"/>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9" name="矩形 78"/>
          <p:cNvSpPr/>
          <p:nvPr/>
        </p:nvSpPr>
        <p:spPr>
          <a:xfrm>
            <a:off x="5990262" y="4526991"/>
            <a:ext cx="2768806" cy="722976"/>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7" name="矩形 76"/>
          <p:cNvSpPr/>
          <p:nvPr/>
        </p:nvSpPr>
        <p:spPr>
          <a:xfrm>
            <a:off x="8854884" y="4526991"/>
            <a:ext cx="2506261" cy="722976"/>
          </a:xfrm>
          <a:prstGeom prst="rect">
            <a:avLst/>
          </a:prstGeom>
          <a:gradFill flip="none" rotWithShape="1">
            <a:gsLst>
              <a:gs pos="66000">
                <a:schemeClr val="bg1"/>
              </a:gs>
              <a:gs pos="0">
                <a:schemeClr val="accent1">
                  <a:lumMod val="11000"/>
                  <a:lumOff val="89000"/>
                </a:schemeClr>
              </a:gs>
            </a:gsLst>
            <a:lin ang="16200000" scaled="1"/>
            <a:tileRect/>
          </a:gradFill>
          <a:ln w="3175">
            <a:gradFill>
              <a:gsLst>
                <a:gs pos="0">
                  <a:srgbClr val="29477E">
                    <a:alpha val="51000"/>
                  </a:srgbClr>
                </a:gs>
                <a:gs pos="100000">
                  <a:srgbClr val="1A2E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70" name="直接箭头连接符 69"/>
          <p:cNvCxnSpPr/>
          <p:nvPr/>
        </p:nvCxnSpPr>
        <p:spPr>
          <a:xfrm>
            <a:off x="4679049" y="4145133"/>
            <a:ext cx="0" cy="369334"/>
          </a:xfrm>
          <a:prstGeom prst="straightConnector1">
            <a:avLst/>
          </a:prstGeom>
          <a:noFill/>
          <a:ln w="22225" cap="rnd" cmpd="sng" algn="ctr">
            <a:solidFill>
              <a:srgbClr val="29477E"/>
            </a:solidFill>
            <a:prstDash val="solid"/>
            <a:round/>
            <a:tailEnd type="triangle"/>
          </a:ln>
          <a:effectLst/>
        </p:spPr>
      </p:cxnSp>
      <p:cxnSp>
        <p:nvCxnSpPr>
          <p:cNvPr id="71" name="直接箭头连接符 70"/>
          <p:cNvCxnSpPr/>
          <p:nvPr/>
        </p:nvCxnSpPr>
        <p:spPr>
          <a:xfrm>
            <a:off x="7413145" y="4145133"/>
            <a:ext cx="0" cy="369334"/>
          </a:xfrm>
          <a:prstGeom prst="straightConnector1">
            <a:avLst/>
          </a:prstGeom>
          <a:noFill/>
          <a:ln w="22225" cap="rnd" cmpd="sng" algn="ctr">
            <a:solidFill>
              <a:srgbClr val="29477E"/>
            </a:solidFill>
            <a:prstDash val="solid"/>
            <a:round/>
            <a:tailEnd type="triangle"/>
          </a:ln>
          <a:effectLst/>
        </p:spPr>
      </p:cxnSp>
      <p:sp>
        <p:nvSpPr>
          <p:cNvPr id="72" name="左大括号 71"/>
          <p:cNvSpPr/>
          <p:nvPr/>
        </p:nvSpPr>
        <p:spPr>
          <a:xfrm rot="16200000">
            <a:off x="5946485" y="1448761"/>
            <a:ext cx="302717" cy="8040561"/>
          </a:xfrm>
          <a:prstGeom prst="leftBrace">
            <a:avLst>
              <a:gd name="adj1" fmla="val 96044"/>
              <a:gd name="adj2" fmla="val 50000"/>
            </a:avLst>
          </a:prstGeom>
          <a:noFill/>
          <a:ln w="22225" cap="rnd" cmpd="sng" algn="ctr">
            <a:solidFill>
              <a:srgbClr val="29477E"/>
            </a:solidFill>
            <a:prstDash val="solid"/>
            <a:round/>
            <a:tailEnd type="none"/>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700" b="0" i="0" u="none" strike="noStrike" kern="0" cap="none" spc="0" normalizeH="0" baseline="0" noProof="0">
              <a:ln>
                <a:noFill/>
              </a:ln>
              <a:solidFill>
                <a:prstClr val="black"/>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73" name="直接箭头连接符 72"/>
          <p:cNvCxnSpPr/>
          <p:nvPr/>
        </p:nvCxnSpPr>
        <p:spPr>
          <a:xfrm>
            <a:off x="6097295" y="5620400"/>
            <a:ext cx="0" cy="183024"/>
          </a:xfrm>
          <a:prstGeom prst="straightConnector1">
            <a:avLst/>
          </a:prstGeom>
          <a:noFill/>
          <a:ln w="22225" cap="rnd" cmpd="sng" algn="ctr">
            <a:solidFill>
              <a:srgbClr val="29477E"/>
            </a:solidFill>
            <a:prstDash val="solid"/>
            <a:round/>
            <a:tailEnd type="triangle"/>
          </a:ln>
          <a:effectLst/>
        </p:spPr>
      </p:cxnSp>
      <p:sp>
        <p:nvSpPr>
          <p:cNvPr id="75" name="矩形 74"/>
          <p:cNvSpPr/>
          <p:nvPr/>
        </p:nvSpPr>
        <p:spPr>
          <a:xfrm>
            <a:off x="2098040" y="5803265"/>
            <a:ext cx="8180705" cy="636270"/>
          </a:xfrm>
          <a:prstGeom prst="rect">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8" name="文本框 127"/>
          <p:cNvSpPr txBox="1"/>
          <p:nvPr/>
        </p:nvSpPr>
        <p:spPr>
          <a:xfrm>
            <a:off x="6895757" y="3187871"/>
            <a:ext cx="3811062" cy="706755"/>
          </a:xfrm>
          <a:prstGeom prst="rect">
            <a:avLst/>
          </a:prstGeom>
          <a:noFill/>
        </p:spPr>
        <p:txBody>
          <a:bodyPr wrap="square">
            <a:spAutoFit/>
          </a:bodyPr>
          <a:lstStyle/>
          <a:p>
            <a:pPr algn="ctr">
              <a:lnSpc>
                <a:spcPct val="125000"/>
              </a:lnSpc>
            </a:pPr>
            <a:r>
              <a:rPr lang="zh-CN" altLang="en-US"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Select the trading pairs with the strongest cointegration relationship</a:t>
            </a:r>
            <a:endParaRPr lang="zh-CN" altLang="en-US"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29" name="文本框 128"/>
          <p:cNvSpPr txBox="1"/>
          <p:nvPr/>
        </p:nvSpPr>
        <p:spPr>
          <a:xfrm>
            <a:off x="1391228" y="3187871"/>
            <a:ext cx="3811062" cy="706755"/>
          </a:xfrm>
          <a:prstGeom prst="rect">
            <a:avLst/>
          </a:prstGeom>
          <a:noFill/>
        </p:spPr>
        <p:txBody>
          <a:bodyPr wrap="square">
            <a:spAutoFit/>
          </a:bodyPr>
          <a:lstStyle/>
          <a:p>
            <a:pPr algn="just">
              <a:lnSpc>
                <a:spcPct val="125000"/>
              </a:lnSpc>
            </a:pPr>
            <a:r>
              <a:rPr lang="zh-CN" altLang="en-US"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Use the past two years of data to test for cointegration</a:t>
            </a:r>
            <a:r>
              <a:rPr lang="zh-CN" altLang="en-US" sz="14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 (Swap the positions of X and Y</a:t>
            </a:r>
            <a:r>
              <a:rPr lang="en-US" altLang="zh-CN" sz="14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a:t>
            </a:r>
            <a:endParaRPr lang="en-US" altLang="zh-CN" sz="14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sp>
        <p:nvSpPr>
          <p:cNvPr id="130" name="文本框 129"/>
          <p:cNvSpPr txBox="1"/>
          <p:nvPr/>
        </p:nvSpPr>
        <p:spPr>
          <a:xfrm>
            <a:off x="1990090" y="1379220"/>
            <a:ext cx="8394700" cy="476250"/>
          </a:xfrm>
          <a:prstGeom prst="rect">
            <a:avLst/>
          </a:prstGeom>
          <a:noFill/>
        </p:spPr>
        <p:txBody>
          <a:bodyPr wrap="square">
            <a:noAutofit/>
          </a:bodyPr>
          <a:lstStyle/>
          <a:p>
            <a:pPr algn="ctr">
              <a:lnSpc>
                <a:spcPct val="125000"/>
              </a:lnSpc>
            </a:pPr>
            <a:r>
              <a:rPr lang="zh-CN" alt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Identify industry</a:t>
            </a:r>
            <a:r>
              <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 S</a:t>
            </a:r>
            <a:r>
              <a:rPr lang="zh-CN" alt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elect </a:t>
            </a:r>
            <a:r>
              <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target</a:t>
            </a:r>
            <a:r>
              <a:rPr lang="zh-CN" alt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instruments</a:t>
            </a:r>
            <a:r>
              <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 Market data Gateway</a:t>
            </a:r>
            <a:endParaRPr lang="zh-CN" alt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pPr algn="ctr">
              <a:lnSpc>
                <a:spcPct val="125000"/>
              </a:lnSpc>
            </a:pPr>
            <a:endParaRPr lang="zh-CN" alt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pPr algn="ctr">
              <a:lnSpc>
                <a:spcPct val="125000"/>
              </a:lnSpc>
            </a:pPr>
            <a:endParaRPr lang="zh-CN" alt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31" name="文本框 130"/>
          <p:cNvSpPr txBox="1"/>
          <p:nvPr/>
        </p:nvSpPr>
        <p:spPr>
          <a:xfrm>
            <a:off x="2136775" y="5871210"/>
            <a:ext cx="8141335" cy="568960"/>
          </a:xfrm>
          <a:prstGeom prst="rect">
            <a:avLst/>
          </a:prstGeom>
          <a:noFill/>
        </p:spPr>
        <p:txBody>
          <a:bodyPr wrap="square">
            <a:noAutofit/>
          </a:bodyPr>
          <a:lstStyle/>
          <a:p>
            <a:pPr algn="ctr">
              <a:lnSpc>
                <a:spcPct val="125000"/>
              </a:lnSpc>
            </a:pPr>
            <a:r>
              <a:rPr lang="zh-CN" alt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Add stop-loss</a:t>
            </a:r>
            <a:r>
              <a:rPr lang="en-US" altLang="zh-CN"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 -- Order gateway -- </a:t>
            </a:r>
            <a:r>
              <a:rPr lang="zh-CN" alt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Calculate performences </a:t>
            </a:r>
            <a:endParaRPr lang="zh-CN" altLang="en-US" sz="20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32" name="文本框 131"/>
          <p:cNvSpPr txBox="1"/>
          <p:nvPr/>
        </p:nvSpPr>
        <p:spPr>
          <a:xfrm>
            <a:off x="1121410" y="4543425"/>
            <a:ext cx="1997710" cy="706755"/>
          </a:xfrm>
          <a:prstGeom prst="rect">
            <a:avLst/>
          </a:prstGeom>
          <a:noFill/>
        </p:spPr>
        <p:txBody>
          <a:bodyPr wrap="square">
            <a:spAutoFit/>
          </a:bodyPr>
          <a:lstStyle/>
          <a:p>
            <a:pPr algn="ctr">
              <a:lnSpc>
                <a:spcPct val="125000"/>
              </a:lnSpc>
            </a:pPr>
            <a:r>
              <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Calculate beta and alpha (through OLS) </a:t>
            </a:r>
            <a:endPar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33" name="文本框 132"/>
          <p:cNvSpPr txBox="1"/>
          <p:nvPr/>
        </p:nvSpPr>
        <p:spPr>
          <a:xfrm>
            <a:off x="3524388" y="4543161"/>
            <a:ext cx="2234988" cy="706755"/>
          </a:xfrm>
          <a:prstGeom prst="rect">
            <a:avLst/>
          </a:prstGeom>
          <a:noFill/>
        </p:spPr>
        <p:txBody>
          <a:bodyPr wrap="square">
            <a:spAutoFit/>
          </a:bodyPr>
          <a:lstStyle/>
          <a:p>
            <a:pPr algn="ctr">
              <a:lnSpc>
                <a:spcPct val="125000"/>
              </a:lnSpc>
              <a:buClrTx/>
              <a:buSzTx/>
              <a:buFontTx/>
            </a:pPr>
            <a:r>
              <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Calculate spread</a:t>
            </a:r>
            <a:endPar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pPr algn="ctr">
              <a:lnSpc>
                <a:spcPct val="125000"/>
              </a:lnSpc>
              <a:buClrTx/>
              <a:buSzTx/>
              <a:buFontTx/>
            </a:pPr>
            <a:r>
              <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(spread = Y-a-bX)</a:t>
            </a:r>
            <a:endPar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34" name="文本框 133"/>
          <p:cNvSpPr txBox="1"/>
          <p:nvPr/>
        </p:nvSpPr>
        <p:spPr>
          <a:xfrm>
            <a:off x="6295651" y="4543199"/>
            <a:ext cx="2234988" cy="706755"/>
          </a:xfrm>
          <a:prstGeom prst="rect">
            <a:avLst/>
          </a:prstGeom>
          <a:noFill/>
        </p:spPr>
        <p:txBody>
          <a:bodyPr wrap="square">
            <a:spAutoFit/>
          </a:bodyPr>
          <a:lstStyle/>
          <a:p>
            <a:pPr algn="ctr">
              <a:lnSpc>
                <a:spcPct val="125000"/>
              </a:lnSpc>
              <a:buClrTx/>
              <a:buSzTx/>
              <a:buNone/>
            </a:pPr>
            <a:r>
              <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Calculate z-scores</a:t>
            </a:r>
            <a:endPar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pPr algn="ctr">
              <a:lnSpc>
                <a:spcPct val="125000"/>
              </a:lnSpc>
              <a:buClrTx/>
              <a:buSzTx/>
              <a:buNone/>
            </a:pPr>
            <a:r>
              <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(normalize spread)</a:t>
            </a:r>
            <a:endPar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35" name="文本框 134"/>
          <p:cNvSpPr txBox="1"/>
          <p:nvPr/>
        </p:nvSpPr>
        <p:spPr>
          <a:xfrm>
            <a:off x="8990267" y="4543199"/>
            <a:ext cx="2234988" cy="706755"/>
          </a:xfrm>
          <a:prstGeom prst="rect">
            <a:avLst/>
          </a:prstGeom>
          <a:noFill/>
        </p:spPr>
        <p:txBody>
          <a:bodyPr wrap="square">
            <a:spAutoFit/>
          </a:bodyPr>
          <a:lstStyle/>
          <a:p>
            <a:pPr algn="ctr">
              <a:lnSpc>
                <a:spcPct val="125000"/>
              </a:lnSpc>
              <a:buClrTx/>
              <a:buSzTx/>
              <a:buNone/>
            </a:pPr>
            <a:r>
              <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Identify trading signals and positions</a:t>
            </a:r>
            <a:endPar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36" name="文本框 135"/>
          <p:cNvSpPr txBox="1"/>
          <p:nvPr/>
        </p:nvSpPr>
        <p:spPr>
          <a:xfrm>
            <a:off x="1369060" y="2422525"/>
            <a:ext cx="4037330" cy="430530"/>
          </a:xfrm>
          <a:prstGeom prst="rect">
            <a:avLst/>
          </a:prstGeom>
          <a:noFill/>
        </p:spPr>
        <p:txBody>
          <a:bodyPr wrap="square" anchor="ctr" anchorCtr="0">
            <a:noAutofit/>
          </a:bodyPr>
          <a:lstStyle/>
          <a:p>
            <a:pPr algn="ctr">
              <a:lnSpc>
                <a:spcPct val="125000"/>
              </a:lnSpc>
            </a:pPr>
            <a:r>
              <a:rPr lang="en-US" altLang="zh-CN" sz="20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Test for cointegration</a:t>
            </a:r>
            <a:endParaRPr lang="zh-CN" altLang="en-US" sz="2000" b="1" dirty="0">
              <a:solidFill>
                <a:schemeClr val="tx2"/>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37" name="文本框 136"/>
          <p:cNvSpPr txBox="1"/>
          <p:nvPr/>
        </p:nvSpPr>
        <p:spPr>
          <a:xfrm>
            <a:off x="6895465" y="2473960"/>
            <a:ext cx="3811270" cy="306070"/>
          </a:xfrm>
          <a:prstGeom prst="rect">
            <a:avLst/>
          </a:prstGeom>
          <a:noFill/>
        </p:spPr>
        <p:txBody>
          <a:bodyPr wrap="square" anchor="ctr" anchorCtr="0">
            <a:noAutofit/>
          </a:bodyPr>
          <a:lstStyle/>
          <a:p>
            <a:pPr algn="ctr">
              <a:lnSpc>
                <a:spcPct val="125000"/>
              </a:lnSpc>
            </a:pPr>
            <a:r>
              <a:rPr lang="en-US" altLang="zh-CN" sz="20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Identify trading pairs</a:t>
            </a:r>
            <a:endParaRPr lang="en-US" altLang="zh-CN" sz="20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 name="文本框 1"/>
          <p:cNvSpPr txBox="1"/>
          <p:nvPr/>
        </p:nvSpPr>
        <p:spPr>
          <a:xfrm>
            <a:off x="262392" y="118266"/>
            <a:ext cx="2602727"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 name="文本框 2"/>
          <p:cNvSpPr txBox="1"/>
          <p:nvPr/>
        </p:nvSpPr>
        <p:spPr>
          <a:xfrm>
            <a:off x="3120001" y="118266"/>
            <a:ext cx="2297927"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5672810" y="118266"/>
            <a:ext cx="2297928"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Strategy Backtesting</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 name="文本框 9"/>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3" name="文本框 22"/>
          <p:cNvSpPr txBox="1"/>
          <p:nvPr/>
        </p:nvSpPr>
        <p:spPr>
          <a:xfrm>
            <a:off x="841196" y="604906"/>
            <a:ext cx="4108450" cy="460375"/>
          </a:xfrm>
          <a:prstGeom prst="rect">
            <a:avLst/>
          </a:prstGeom>
          <a:noFill/>
        </p:spPr>
        <p:txBody>
          <a:bodyPr wrap="square">
            <a:spAutoFit/>
          </a:bodyPr>
          <a:lstStyle/>
          <a:p>
            <a:pPr algn="l"/>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Strategy Workflow</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cxnSp>
        <p:nvCxnSpPr>
          <p:cNvPr id="4" name="直接箭头连接符 3"/>
          <p:cNvCxnSpPr/>
          <p:nvPr/>
        </p:nvCxnSpPr>
        <p:spPr>
          <a:xfrm>
            <a:off x="5492115" y="2631440"/>
            <a:ext cx="1197610" cy="0"/>
          </a:xfrm>
          <a:prstGeom prst="straightConnector1">
            <a:avLst/>
          </a:prstGeom>
          <a:ln w="19050">
            <a:solidFill>
              <a:srgbClr val="29477E"/>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reeform 5"/>
          <p:cNvSpPr>
            <a:spLocks noEditPoints="1"/>
          </p:cNvSpPr>
          <p:nvPr/>
        </p:nvSpPr>
        <p:spPr bwMode="auto">
          <a:xfrm>
            <a:off x="7825350" y="2142036"/>
            <a:ext cx="3047384" cy="3691163"/>
          </a:xfrm>
          <a:custGeom>
            <a:avLst/>
            <a:gdLst>
              <a:gd name="T0" fmla="*/ 242 w 1061"/>
              <a:gd name="T1" fmla="*/ 1266 h 1286"/>
              <a:gd name="T2" fmla="*/ 953 w 1061"/>
              <a:gd name="T3" fmla="*/ 1247 h 1286"/>
              <a:gd name="T4" fmla="*/ 953 w 1061"/>
              <a:gd name="T5" fmla="*/ 1286 h 1286"/>
              <a:gd name="T6" fmla="*/ 320 w 1061"/>
              <a:gd name="T7" fmla="*/ 776 h 1286"/>
              <a:gd name="T8" fmla="*/ 372 w 1061"/>
              <a:gd name="T9" fmla="*/ 724 h 1286"/>
              <a:gd name="T10" fmla="*/ 424 w 1061"/>
              <a:gd name="T11" fmla="*/ 776 h 1286"/>
              <a:gd name="T12" fmla="*/ 372 w 1061"/>
              <a:gd name="T13" fmla="*/ 829 h 1286"/>
              <a:gd name="T14" fmla="*/ 83 w 1061"/>
              <a:gd name="T15" fmla="*/ 1202 h 1286"/>
              <a:gd name="T16" fmla="*/ 780 w 1061"/>
              <a:gd name="T17" fmla="*/ 598 h 1286"/>
              <a:gd name="T18" fmla="*/ 815 w 1061"/>
              <a:gd name="T19" fmla="*/ 615 h 1286"/>
              <a:gd name="T20" fmla="*/ 583 w 1061"/>
              <a:gd name="T21" fmla="*/ 1064 h 1286"/>
              <a:gd name="T22" fmla="*/ 27 w 1061"/>
              <a:gd name="T23" fmla="*/ 1274 h 1286"/>
              <a:gd name="T24" fmla="*/ 18 w 1061"/>
              <a:gd name="T25" fmla="*/ 1275 h 1286"/>
              <a:gd name="T26" fmla="*/ 10 w 1061"/>
              <a:gd name="T27" fmla="*/ 1272 h 1286"/>
              <a:gd name="T28" fmla="*/ 2 w 1061"/>
              <a:gd name="T29" fmla="*/ 1263 h 1286"/>
              <a:gd name="T30" fmla="*/ 0 w 1061"/>
              <a:gd name="T31" fmla="*/ 1254 h 1286"/>
              <a:gd name="T32" fmla="*/ 28 w 1061"/>
              <a:gd name="T33" fmla="*/ 679 h 1286"/>
              <a:gd name="T34" fmla="*/ 33 w 1061"/>
              <a:gd name="T35" fmla="*/ 662 h 1286"/>
              <a:gd name="T36" fmla="*/ 398 w 1061"/>
              <a:gd name="T37" fmla="*/ 303 h 1286"/>
              <a:gd name="T38" fmla="*/ 68 w 1061"/>
              <a:gd name="T39" fmla="*/ 681 h 1286"/>
              <a:gd name="T40" fmla="*/ 328 w 1061"/>
              <a:gd name="T41" fmla="*/ 804 h 1286"/>
              <a:gd name="T42" fmla="*/ 363 w 1061"/>
              <a:gd name="T43" fmla="*/ 767 h 1286"/>
              <a:gd name="T44" fmla="*/ 363 w 1061"/>
              <a:gd name="T45" fmla="*/ 786 h 1286"/>
              <a:gd name="T46" fmla="*/ 382 w 1061"/>
              <a:gd name="T47" fmla="*/ 786 h 1286"/>
              <a:gd name="T48" fmla="*/ 382 w 1061"/>
              <a:gd name="T49" fmla="*/ 767 h 1286"/>
              <a:gd name="T50" fmla="*/ 363 w 1061"/>
              <a:gd name="T51" fmla="*/ 767 h 1286"/>
              <a:gd name="T52" fmla="*/ 503 w 1061"/>
              <a:gd name="T53" fmla="*/ 7 h 1286"/>
              <a:gd name="T54" fmla="*/ 412 w 1061"/>
              <a:gd name="T55" fmla="*/ 168 h 1286"/>
              <a:gd name="T56" fmla="*/ 1023 w 1061"/>
              <a:gd name="T57" fmla="*/ 391 h 1286"/>
              <a:gd name="T58" fmla="*/ 1054 w 1061"/>
              <a:gd name="T59" fmla="*/ 414 h 1286"/>
              <a:gd name="T60" fmla="*/ 942 w 1061"/>
              <a:gd name="T61" fmla="*/ 564 h 1286"/>
              <a:gd name="T62" fmla="*/ 373 w 1061"/>
              <a:gd name="T63" fmla="*/ 188 h 1286"/>
              <a:gd name="T64" fmla="*/ 373 w 1061"/>
              <a:gd name="T65" fmla="*/ 188 h 1286"/>
              <a:gd name="T66" fmla="*/ 476 w 1061"/>
              <a:gd name="T67" fmla="*/ 11 h 1286"/>
              <a:gd name="T68" fmla="*/ 26 w 1061"/>
              <a:gd name="T69" fmla="*/ 1274 h 1286"/>
              <a:gd name="T70" fmla="*/ 1 w 1061"/>
              <a:gd name="T71" fmla="*/ 126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1" h="1286">
                <a:moveTo>
                  <a:pt x="261" y="1286"/>
                </a:moveTo>
                <a:cubicBezTo>
                  <a:pt x="250" y="1286"/>
                  <a:pt x="242" y="1277"/>
                  <a:pt x="242" y="1266"/>
                </a:cubicBezTo>
                <a:cubicBezTo>
                  <a:pt x="242" y="1256"/>
                  <a:pt x="250" y="1247"/>
                  <a:pt x="261" y="1247"/>
                </a:cubicBezTo>
                <a:cubicBezTo>
                  <a:pt x="953" y="1247"/>
                  <a:pt x="953" y="1247"/>
                  <a:pt x="953" y="1247"/>
                </a:cubicBezTo>
                <a:cubicBezTo>
                  <a:pt x="964" y="1247"/>
                  <a:pt x="972" y="1256"/>
                  <a:pt x="972" y="1266"/>
                </a:cubicBezTo>
                <a:cubicBezTo>
                  <a:pt x="972" y="1277"/>
                  <a:pt x="964" y="1286"/>
                  <a:pt x="953" y="1286"/>
                </a:cubicBezTo>
                <a:lnTo>
                  <a:pt x="261" y="1286"/>
                </a:lnTo>
                <a:close/>
                <a:moveTo>
                  <a:pt x="320" y="776"/>
                </a:moveTo>
                <a:cubicBezTo>
                  <a:pt x="320" y="762"/>
                  <a:pt x="326" y="749"/>
                  <a:pt x="335" y="739"/>
                </a:cubicBezTo>
                <a:cubicBezTo>
                  <a:pt x="345" y="730"/>
                  <a:pt x="358" y="724"/>
                  <a:pt x="372" y="724"/>
                </a:cubicBezTo>
                <a:cubicBezTo>
                  <a:pt x="387" y="724"/>
                  <a:pt x="400" y="730"/>
                  <a:pt x="409" y="739"/>
                </a:cubicBezTo>
                <a:cubicBezTo>
                  <a:pt x="419" y="749"/>
                  <a:pt x="424" y="762"/>
                  <a:pt x="424" y="776"/>
                </a:cubicBezTo>
                <a:cubicBezTo>
                  <a:pt x="424" y="791"/>
                  <a:pt x="419" y="804"/>
                  <a:pt x="409" y="813"/>
                </a:cubicBezTo>
                <a:cubicBezTo>
                  <a:pt x="400" y="823"/>
                  <a:pt x="387" y="829"/>
                  <a:pt x="372" y="829"/>
                </a:cubicBezTo>
                <a:cubicBezTo>
                  <a:pt x="368" y="829"/>
                  <a:pt x="363" y="828"/>
                  <a:pt x="359" y="827"/>
                </a:cubicBezTo>
                <a:cubicBezTo>
                  <a:pt x="83" y="1202"/>
                  <a:pt x="83" y="1202"/>
                  <a:pt x="83" y="1202"/>
                </a:cubicBezTo>
                <a:cubicBezTo>
                  <a:pt x="189" y="1151"/>
                  <a:pt x="393" y="1060"/>
                  <a:pt x="567" y="1027"/>
                </a:cubicBezTo>
                <a:cubicBezTo>
                  <a:pt x="780" y="598"/>
                  <a:pt x="780" y="598"/>
                  <a:pt x="780" y="598"/>
                </a:cubicBezTo>
                <a:cubicBezTo>
                  <a:pt x="785" y="588"/>
                  <a:pt x="796" y="584"/>
                  <a:pt x="806" y="589"/>
                </a:cubicBezTo>
                <a:cubicBezTo>
                  <a:pt x="815" y="594"/>
                  <a:pt x="819" y="606"/>
                  <a:pt x="815" y="615"/>
                </a:cubicBezTo>
                <a:cubicBezTo>
                  <a:pt x="598" y="1052"/>
                  <a:pt x="598" y="1052"/>
                  <a:pt x="598" y="1052"/>
                </a:cubicBezTo>
                <a:cubicBezTo>
                  <a:pt x="595" y="1058"/>
                  <a:pt x="590" y="1063"/>
                  <a:pt x="583" y="1064"/>
                </a:cubicBezTo>
                <a:cubicBezTo>
                  <a:pt x="346" y="1106"/>
                  <a:pt x="41" y="1266"/>
                  <a:pt x="29" y="1273"/>
                </a:cubicBezTo>
                <a:cubicBezTo>
                  <a:pt x="28" y="1273"/>
                  <a:pt x="28" y="1273"/>
                  <a:pt x="27" y="1274"/>
                </a:cubicBezTo>
                <a:cubicBezTo>
                  <a:pt x="26" y="1274"/>
                  <a:pt x="26" y="1274"/>
                  <a:pt x="26" y="1274"/>
                </a:cubicBezTo>
                <a:cubicBezTo>
                  <a:pt x="23" y="1275"/>
                  <a:pt x="21" y="1275"/>
                  <a:pt x="18" y="1275"/>
                </a:cubicBezTo>
                <a:cubicBezTo>
                  <a:pt x="16" y="1275"/>
                  <a:pt x="13" y="1274"/>
                  <a:pt x="11" y="1273"/>
                </a:cubicBezTo>
                <a:cubicBezTo>
                  <a:pt x="10" y="1272"/>
                  <a:pt x="10" y="1272"/>
                  <a:pt x="10" y="1272"/>
                </a:cubicBezTo>
                <a:cubicBezTo>
                  <a:pt x="8" y="1271"/>
                  <a:pt x="6" y="1270"/>
                  <a:pt x="5" y="1268"/>
                </a:cubicBezTo>
                <a:cubicBezTo>
                  <a:pt x="4" y="1267"/>
                  <a:pt x="2" y="1265"/>
                  <a:pt x="2" y="1263"/>
                </a:cubicBezTo>
                <a:cubicBezTo>
                  <a:pt x="1" y="1262"/>
                  <a:pt x="1" y="1262"/>
                  <a:pt x="1" y="1262"/>
                </a:cubicBezTo>
                <a:cubicBezTo>
                  <a:pt x="0" y="1259"/>
                  <a:pt x="0" y="1257"/>
                  <a:pt x="0" y="1254"/>
                </a:cubicBezTo>
                <a:cubicBezTo>
                  <a:pt x="0" y="1253"/>
                  <a:pt x="1" y="1252"/>
                  <a:pt x="1" y="1251"/>
                </a:cubicBezTo>
                <a:cubicBezTo>
                  <a:pt x="5" y="1231"/>
                  <a:pt x="70" y="907"/>
                  <a:pt x="28" y="679"/>
                </a:cubicBezTo>
                <a:cubicBezTo>
                  <a:pt x="27" y="672"/>
                  <a:pt x="29" y="666"/>
                  <a:pt x="33" y="662"/>
                </a:cubicBezTo>
                <a:cubicBezTo>
                  <a:pt x="33" y="662"/>
                  <a:pt x="33" y="662"/>
                  <a:pt x="33" y="662"/>
                </a:cubicBezTo>
                <a:cubicBezTo>
                  <a:pt x="370" y="304"/>
                  <a:pt x="370" y="304"/>
                  <a:pt x="370" y="304"/>
                </a:cubicBezTo>
                <a:cubicBezTo>
                  <a:pt x="378" y="296"/>
                  <a:pt x="390" y="296"/>
                  <a:pt x="398" y="303"/>
                </a:cubicBezTo>
                <a:cubicBezTo>
                  <a:pt x="405" y="310"/>
                  <a:pt x="406" y="323"/>
                  <a:pt x="399" y="330"/>
                </a:cubicBezTo>
                <a:cubicBezTo>
                  <a:pt x="68" y="681"/>
                  <a:pt x="68" y="681"/>
                  <a:pt x="68" y="681"/>
                </a:cubicBezTo>
                <a:cubicBezTo>
                  <a:pt x="96" y="850"/>
                  <a:pt x="71" y="1063"/>
                  <a:pt x="53" y="1177"/>
                </a:cubicBezTo>
                <a:cubicBezTo>
                  <a:pt x="328" y="804"/>
                  <a:pt x="328" y="804"/>
                  <a:pt x="328" y="804"/>
                </a:cubicBezTo>
                <a:cubicBezTo>
                  <a:pt x="323" y="796"/>
                  <a:pt x="320" y="786"/>
                  <a:pt x="320" y="776"/>
                </a:cubicBezTo>
                <a:close/>
                <a:moveTo>
                  <a:pt x="363" y="767"/>
                </a:moveTo>
                <a:cubicBezTo>
                  <a:pt x="360" y="769"/>
                  <a:pt x="359" y="773"/>
                  <a:pt x="359" y="776"/>
                </a:cubicBezTo>
                <a:cubicBezTo>
                  <a:pt x="359" y="780"/>
                  <a:pt x="360" y="783"/>
                  <a:pt x="363" y="786"/>
                </a:cubicBezTo>
                <a:cubicBezTo>
                  <a:pt x="365" y="788"/>
                  <a:pt x="368" y="790"/>
                  <a:pt x="372" y="790"/>
                </a:cubicBezTo>
                <a:cubicBezTo>
                  <a:pt x="376" y="790"/>
                  <a:pt x="379" y="788"/>
                  <a:pt x="382" y="786"/>
                </a:cubicBezTo>
                <a:cubicBezTo>
                  <a:pt x="384" y="783"/>
                  <a:pt x="386" y="780"/>
                  <a:pt x="386" y="776"/>
                </a:cubicBezTo>
                <a:cubicBezTo>
                  <a:pt x="386" y="773"/>
                  <a:pt x="384" y="769"/>
                  <a:pt x="382" y="767"/>
                </a:cubicBezTo>
                <a:cubicBezTo>
                  <a:pt x="379" y="764"/>
                  <a:pt x="376" y="763"/>
                  <a:pt x="372" y="763"/>
                </a:cubicBezTo>
                <a:cubicBezTo>
                  <a:pt x="368" y="763"/>
                  <a:pt x="365" y="764"/>
                  <a:pt x="363" y="767"/>
                </a:cubicBezTo>
                <a:close/>
                <a:moveTo>
                  <a:pt x="476" y="11"/>
                </a:moveTo>
                <a:cubicBezTo>
                  <a:pt x="482" y="2"/>
                  <a:pt x="494" y="0"/>
                  <a:pt x="503" y="7"/>
                </a:cubicBezTo>
                <a:cubicBezTo>
                  <a:pt x="512" y="13"/>
                  <a:pt x="514" y="25"/>
                  <a:pt x="508" y="33"/>
                </a:cubicBezTo>
                <a:cubicBezTo>
                  <a:pt x="412" y="168"/>
                  <a:pt x="412" y="168"/>
                  <a:pt x="412" y="168"/>
                </a:cubicBezTo>
                <a:cubicBezTo>
                  <a:pt x="922" y="526"/>
                  <a:pt x="922" y="526"/>
                  <a:pt x="922" y="526"/>
                </a:cubicBezTo>
                <a:cubicBezTo>
                  <a:pt x="1023" y="391"/>
                  <a:pt x="1023" y="391"/>
                  <a:pt x="1023" y="391"/>
                </a:cubicBezTo>
                <a:cubicBezTo>
                  <a:pt x="1030" y="383"/>
                  <a:pt x="1042" y="381"/>
                  <a:pt x="1050" y="387"/>
                </a:cubicBezTo>
                <a:cubicBezTo>
                  <a:pt x="1059" y="394"/>
                  <a:pt x="1061" y="406"/>
                  <a:pt x="1054" y="414"/>
                </a:cubicBezTo>
                <a:cubicBezTo>
                  <a:pt x="942" y="564"/>
                  <a:pt x="942" y="564"/>
                  <a:pt x="942" y="564"/>
                </a:cubicBezTo>
                <a:cubicBezTo>
                  <a:pt x="942" y="564"/>
                  <a:pt x="942" y="564"/>
                  <a:pt x="942" y="564"/>
                </a:cubicBezTo>
                <a:cubicBezTo>
                  <a:pt x="936" y="573"/>
                  <a:pt x="924" y="575"/>
                  <a:pt x="915" y="569"/>
                </a:cubicBezTo>
                <a:cubicBezTo>
                  <a:pt x="373" y="188"/>
                  <a:pt x="373" y="188"/>
                  <a:pt x="373" y="188"/>
                </a:cubicBezTo>
                <a:cubicBezTo>
                  <a:pt x="373" y="188"/>
                  <a:pt x="373" y="188"/>
                  <a:pt x="373" y="188"/>
                </a:cubicBezTo>
                <a:cubicBezTo>
                  <a:pt x="373" y="188"/>
                  <a:pt x="373" y="188"/>
                  <a:pt x="373" y="188"/>
                </a:cubicBezTo>
                <a:cubicBezTo>
                  <a:pt x="365" y="182"/>
                  <a:pt x="363" y="170"/>
                  <a:pt x="369" y="161"/>
                </a:cubicBezTo>
                <a:lnTo>
                  <a:pt x="476" y="11"/>
                </a:lnTo>
                <a:close/>
                <a:moveTo>
                  <a:pt x="26" y="1274"/>
                </a:moveTo>
                <a:cubicBezTo>
                  <a:pt x="26" y="1274"/>
                  <a:pt x="26" y="1274"/>
                  <a:pt x="26" y="1274"/>
                </a:cubicBezTo>
                <a:close/>
                <a:moveTo>
                  <a:pt x="1" y="1262"/>
                </a:moveTo>
                <a:cubicBezTo>
                  <a:pt x="1" y="1262"/>
                  <a:pt x="1" y="1262"/>
                  <a:pt x="1" y="1262"/>
                </a:cubicBezTo>
                <a:close/>
              </a:path>
            </a:pathLst>
          </a:custGeom>
          <a:solidFill>
            <a:srgbClr val="29477E">
              <a:alpha val="8000"/>
            </a:srgbClr>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 name="组合 4"/>
          <p:cNvGrpSpPr/>
          <p:nvPr/>
        </p:nvGrpSpPr>
        <p:grpSpPr>
          <a:xfrm>
            <a:off x="11590972" y="3337560"/>
            <a:ext cx="182880" cy="182880"/>
            <a:chOff x="11605260" y="3307080"/>
            <a:chExt cx="266700" cy="266700"/>
          </a:xfrm>
        </p:grpSpPr>
        <p:sp>
          <p:nvSpPr>
            <p:cNvPr id="6" name="椭圆 5"/>
            <p:cNvSpPr/>
            <p:nvPr/>
          </p:nvSpPr>
          <p:spPr>
            <a:xfrm>
              <a:off x="11605260" y="330708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 name="任意多边形: 形状 6"/>
            <p:cNvSpPr/>
            <p:nvPr/>
          </p:nvSpPr>
          <p:spPr>
            <a:xfrm>
              <a:off x="11686626" y="3364755"/>
              <a:ext cx="137301" cy="156111"/>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 name="组合 7"/>
          <p:cNvGrpSpPr/>
          <p:nvPr/>
        </p:nvGrpSpPr>
        <p:grpSpPr>
          <a:xfrm>
            <a:off x="544217" y="6606489"/>
            <a:ext cx="764347" cy="108986"/>
            <a:chOff x="2065116" y="6574579"/>
            <a:chExt cx="764347" cy="108986"/>
          </a:xfrm>
        </p:grpSpPr>
        <p:sp>
          <p:nvSpPr>
            <p:cNvPr id="9" name="任意多边形: 形状 8"/>
            <p:cNvSpPr/>
            <p:nvPr/>
          </p:nvSpPr>
          <p:spPr>
            <a:xfrm>
              <a:off x="20651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任意多边形: 形状 9"/>
            <p:cNvSpPr/>
            <p:nvPr/>
          </p:nvSpPr>
          <p:spPr>
            <a:xfrm>
              <a:off x="2136045"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 name="任意多边形: 形状 10"/>
            <p:cNvSpPr/>
            <p:nvPr/>
          </p:nvSpPr>
          <p:spPr>
            <a:xfrm>
              <a:off x="22069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 name="任意多边形: 形状 11"/>
            <p:cNvSpPr/>
            <p:nvPr/>
          </p:nvSpPr>
          <p:spPr>
            <a:xfrm>
              <a:off x="22779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3" name="任意多边形: 形状 12"/>
            <p:cNvSpPr/>
            <p:nvPr/>
          </p:nvSpPr>
          <p:spPr>
            <a:xfrm>
              <a:off x="2348830"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 name="任意多边形: 形状 13"/>
            <p:cNvSpPr/>
            <p:nvPr/>
          </p:nvSpPr>
          <p:spPr>
            <a:xfrm>
              <a:off x="2419759"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 name="任意多边形: 形状 14"/>
            <p:cNvSpPr/>
            <p:nvPr/>
          </p:nvSpPr>
          <p:spPr>
            <a:xfrm>
              <a:off x="2490687"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 name="任意多边形: 形状 15"/>
            <p:cNvSpPr/>
            <p:nvPr/>
          </p:nvSpPr>
          <p:spPr>
            <a:xfrm>
              <a:off x="25616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 name="任意多边形: 形状 16"/>
            <p:cNvSpPr/>
            <p:nvPr/>
          </p:nvSpPr>
          <p:spPr>
            <a:xfrm>
              <a:off x="2632544"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8" name="任意多边形: 形状 17"/>
            <p:cNvSpPr/>
            <p:nvPr/>
          </p:nvSpPr>
          <p:spPr>
            <a:xfrm>
              <a:off x="27034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9" name="任意多边形: 形状 18"/>
            <p:cNvSpPr/>
            <p:nvPr/>
          </p:nvSpPr>
          <p:spPr>
            <a:xfrm>
              <a:off x="27744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0" name="组合 19"/>
          <p:cNvGrpSpPr/>
          <p:nvPr/>
        </p:nvGrpSpPr>
        <p:grpSpPr>
          <a:xfrm>
            <a:off x="11179891" y="6568112"/>
            <a:ext cx="506329" cy="182880"/>
            <a:chOff x="10740039" y="6392507"/>
            <a:chExt cx="833590" cy="301083"/>
          </a:xfrm>
        </p:grpSpPr>
        <p:grpSp>
          <p:nvGrpSpPr>
            <p:cNvPr id="21" name="组合 20"/>
            <p:cNvGrpSpPr/>
            <p:nvPr/>
          </p:nvGrpSpPr>
          <p:grpSpPr>
            <a:xfrm>
              <a:off x="10740039" y="6392507"/>
              <a:ext cx="297810" cy="301083"/>
              <a:chOff x="10740039" y="6392507"/>
              <a:chExt cx="297810" cy="301083"/>
            </a:xfrm>
          </p:grpSpPr>
          <p:grpSp>
            <p:nvGrpSpPr>
              <p:cNvPr id="27" name="组合 26"/>
              <p:cNvGrpSpPr/>
              <p:nvPr/>
            </p:nvGrpSpPr>
            <p:grpSpPr>
              <a:xfrm>
                <a:off x="10740039" y="6392507"/>
                <a:ext cx="297810" cy="301083"/>
                <a:chOff x="10740039" y="6392507"/>
                <a:chExt cx="297810" cy="301083"/>
              </a:xfrm>
            </p:grpSpPr>
            <p:sp>
              <p:nvSpPr>
                <p:cNvPr id="29" name="椭圆 28"/>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0" name="椭圆 29"/>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8"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2" name="组合 21"/>
            <p:cNvGrpSpPr/>
            <p:nvPr/>
          </p:nvGrpSpPr>
          <p:grpSpPr>
            <a:xfrm rot="10800000">
              <a:off x="11275819" y="6392507"/>
              <a:ext cx="297810" cy="301083"/>
              <a:chOff x="10740039" y="6392507"/>
              <a:chExt cx="297810" cy="301083"/>
            </a:xfrm>
          </p:grpSpPr>
          <p:grpSp>
            <p:nvGrpSpPr>
              <p:cNvPr id="23" name="组合 22"/>
              <p:cNvGrpSpPr/>
              <p:nvPr/>
            </p:nvGrpSpPr>
            <p:grpSpPr>
              <a:xfrm>
                <a:off x="10740039" y="6392507"/>
                <a:ext cx="297810" cy="301083"/>
                <a:chOff x="10740039" y="6392507"/>
                <a:chExt cx="297810" cy="301083"/>
              </a:xfrm>
            </p:grpSpPr>
            <p:sp>
              <p:nvSpPr>
                <p:cNvPr id="25" name="椭圆 2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6" name="椭圆 2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1" name="组合 30"/>
          <p:cNvGrpSpPr/>
          <p:nvPr/>
        </p:nvGrpSpPr>
        <p:grpSpPr>
          <a:xfrm>
            <a:off x="1474946" y="4688297"/>
            <a:ext cx="1697355" cy="329343"/>
            <a:chOff x="1526820" y="4616278"/>
            <a:chExt cx="1697355" cy="329343"/>
          </a:xfrm>
        </p:grpSpPr>
        <p:grpSp>
          <p:nvGrpSpPr>
            <p:cNvPr id="32" name="组合 31"/>
            <p:cNvGrpSpPr/>
            <p:nvPr/>
          </p:nvGrpSpPr>
          <p:grpSpPr>
            <a:xfrm>
              <a:off x="2438828" y="4616278"/>
              <a:ext cx="329343" cy="329343"/>
              <a:chOff x="2062628" y="4929375"/>
              <a:chExt cx="397950" cy="397950"/>
            </a:xfrm>
          </p:grpSpPr>
          <p:sp>
            <p:nvSpPr>
              <p:cNvPr id="78" name="椭圆 77"/>
              <p:cNvSpPr/>
              <p:nvPr/>
            </p:nvSpPr>
            <p:spPr>
              <a:xfrm>
                <a:off x="2062628" y="4929375"/>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9" name="组合 78"/>
              <p:cNvGrpSpPr/>
              <p:nvPr/>
            </p:nvGrpSpPr>
            <p:grpSpPr>
              <a:xfrm>
                <a:off x="2175131" y="5036672"/>
                <a:ext cx="163306" cy="210665"/>
                <a:chOff x="8416926" y="2871788"/>
                <a:chExt cx="317500" cy="409575"/>
              </a:xfrm>
            </p:grpSpPr>
            <p:sp>
              <p:nvSpPr>
                <p:cNvPr id="80" name="Line 236"/>
                <p:cNvSpPr>
                  <a:spLocks noChangeShapeType="1"/>
                </p:cNvSpPr>
                <p:nvPr/>
              </p:nvSpPr>
              <p:spPr bwMode="auto">
                <a:xfrm>
                  <a:off x="8482013" y="3094038"/>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1" name="Line 237"/>
                <p:cNvSpPr>
                  <a:spLocks noChangeShapeType="1"/>
                </p:cNvSpPr>
                <p:nvPr/>
              </p:nvSpPr>
              <p:spPr bwMode="auto">
                <a:xfrm>
                  <a:off x="8482013" y="3148013"/>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2" name="Line 238"/>
                <p:cNvSpPr>
                  <a:spLocks noChangeShapeType="1"/>
                </p:cNvSpPr>
                <p:nvPr/>
              </p:nvSpPr>
              <p:spPr bwMode="auto">
                <a:xfrm>
                  <a:off x="8482013" y="3203576"/>
                  <a:ext cx="149225"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3" name="Freeform 239"/>
                <p:cNvSpPr/>
                <p:nvPr/>
              </p:nvSpPr>
              <p:spPr bwMode="auto">
                <a:xfrm>
                  <a:off x="8416926" y="2909888"/>
                  <a:ext cx="277813" cy="371475"/>
                </a:xfrm>
                <a:custGeom>
                  <a:avLst/>
                  <a:gdLst>
                    <a:gd name="T0" fmla="*/ 157 w 173"/>
                    <a:gd name="T1" fmla="*/ 0 h 231"/>
                    <a:gd name="T2" fmla="*/ 45 w 173"/>
                    <a:gd name="T3" fmla="*/ 0 h 231"/>
                    <a:gd name="T4" fmla="*/ 0 w 173"/>
                    <a:gd name="T5" fmla="*/ 38 h 231"/>
                    <a:gd name="T6" fmla="*/ 0 w 173"/>
                    <a:gd name="T7" fmla="*/ 215 h 231"/>
                    <a:gd name="T8" fmla="*/ 16 w 173"/>
                    <a:gd name="T9" fmla="*/ 231 h 231"/>
                    <a:gd name="T10" fmla="*/ 157 w 173"/>
                    <a:gd name="T11" fmla="*/ 231 h 231"/>
                    <a:gd name="T12" fmla="*/ 173 w 173"/>
                    <a:gd name="T13" fmla="*/ 215 h 231"/>
                    <a:gd name="T14" fmla="*/ 173 w 173"/>
                    <a:gd name="T15" fmla="*/ 16 h 231"/>
                    <a:gd name="T16" fmla="*/ 157 w 173"/>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31">
                      <a:moveTo>
                        <a:pt x="157" y="0"/>
                      </a:moveTo>
                      <a:cubicBezTo>
                        <a:pt x="45" y="0"/>
                        <a:pt x="45" y="0"/>
                        <a:pt x="45" y="0"/>
                      </a:cubicBezTo>
                      <a:cubicBezTo>
                        <a:pt x="0" y="38"/>
                        <a:pt x="0" y="38"/>
                        <a:pt x="0" y="38"/>
                      </a:cubicBezTo>
                      <a:cubicBezTo>
                        <a:pt x="0" y="215"/>
                        <a:pt x="0" y="215"/>
                        <a:pt x="0" y="215"/>
                      </a:cubicBezTo>
                      <a:cubicBezTo>
                        <a:pt x="0" y="224"/>
                        <a:pt x="7" y="231"/>
                        <a:pt x="16" y="231"/>
                      </a:cubicBezTo>
                      <a:cubicBezTo>
                        <a:pt x="157" y="231"/>
                        <a:pt x="157" y="231"/>
                        <a:pt x="157" y="231"/>
                      </a:cubicBezTo>
                      <a:cubicBezTo>
                        <a:pt x="166" y="231"/>
                        <a:pt x="173" y="224"/>
                        <a:pt x="173" y="215"/>
                      </a:cubicBezTo>
                      <a:cubicBezTo>
                        <a:pt x="173" y="16"/>
                        <a:pt x="173" y="16"/>
                        <a:pt x="173" y="16"/>
                      </a:cubicBezTo>
                      <a:cubicBezTo>
                        <a:pt x="173" y="7"/>
                        <a:pt x="166" y="0"/>
                        <a:pt x="157" y="0"/>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4" name="Freeform 240"/>
                <p:cNvSpPr/>
                <p:nvPr/>
              </p:nvSpPr>
              <p:spPr bwMode="auto">
                <a:xfrm>
                  <a:off x="8462963" y="2914651"/>
                  <a:ext cx="49213" cy="79375"/>
                </a:xfrm>
                <a:custGeom>
                  <a:avLst/>
                  <a:gdLst>
                    <a:gd name="T0" fmla="*/ 31 w 31"/>
                    <a:gd name="T1" fmla="*/ 0 h 50"/>
                    <a:gd name="T2" fmla="*/ 31 w 31"/>
                    <a:gd name="T3" fmla="*/ 50 h 50"/>
                    <a:gd name="T4" fmla="*/ 0 w 31"/>
                    <a:gd name="T5" fmla="*/ 50 h 50"/>
                  </a:gdLst>
                  <a:ahLst/>
                  <a:cxnLst>
                    <a:cxn ang="0">
                      <a:pos x="T0" y="T1"/>
                    </a:cxn>
                    <a:cxn ang="0">
                      <a:pos x="T2" y="T3"/>
                    </a:cxn>
                    <a:cxn ang="0">
                      <a:pos x="T4" y="T5"/>
                    </a:cxn>
                  </a:cxnLst>
                  <a:rect l="0" t="0" r="r" b="b"/>
                  <a:pathLst>
                    <a:path w="31" h="50">
                      <a:moveTo>
                        <a:pt x="31" y="0"/>
                      </a:moveTo>
                      <a:lnTo>
                        <a:pt x="31" y="50"/>
                      </a:lnTo>
                      <a:lnTo>
                        <a:pt x="0" y="50"/>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85" name="Freeform 241"/>
                <p:cNvSpPr/>
                <p:nvPr/>
              </p:nvSpPr>
              <p:spPr bwMode="auto">
                <a:xfrm>
                  <a:off x="8513763" y="2871788"/>
                  <a:ext cx="220663" cy="317500"/>
                </a:xfrm>
                <a:custGeom>
                  <a:avLst/>
                  <a:gdLst>
                    <a:gd name="T0" fmla="*/ 0 w 137"/>
                    <a:gd name="T1" fmla="*/ 0 h 197"/>
                    <a:gd name="T2" fmla="*/ 113 w 137"/>
                    <a:gd name="T3" fmla="*/ 0 h 197"/>
                    <a:gd name="T4" fmla="*/ 137 w 137"/>
                    <a:gd name="T5" fmla="*/ 24 h 197"/>
                    <a:gd name="T6" fmla="*/ 137 w 137"/>
                    <a:gd name="T7" fmla="*/ 197 h 197"/>
                  </a:gdLst>
                  <a:ahLst/>
                  <a:cxnLst>
                    <a:cxn ang="0">
                      <a:pos x="T0" y="T1"/>
                    </a:cxn>
                    <a:cxn ang="0">
                      <a:pos x="T2" y="T3"/>
                    </a:cxn>
                    <a:cxn ang="0">
                      <a:pos x="T4" y="T5"/>
                    </a:cxn>
                    <a:cxn ang="0">
                      <a:pos x="T6" y="T7"/>
                    </a:cxn>
                  </a:cxnLst>
                  <a:rect l="0" t="0" r="r" b="b"/>
                  <a:pathLst>
                    <a:path w="137" h="197">
                      <a:moveTo>
                        <a:pt x="0" y="0"/>
                      </a:moveTo>
                      <a:cubicBezTo>
                        <a:pt x="113" y="0"/>
                        <a:pt x="113" y="0"/>
                        <a:pt x="113" y="0"/>
                      </a:cubicBezTo>
                      <a:cubicBezTo>
                        <a:pt x="126" y="0"/>
                        <a:pt x="137" y="11"/>
                        <a:pt x="137" y="24"/>
                      </a:cubicBezTo>
                      <a:cubicBezTo>
                        <a:pt x="137" y="197"/>
                        <a:pt x="137" y="197"/>
                        <a:pt x="137" y="197"/>
                      </a:cubicBez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3" name="组合 32"/>
            <p:cNvGrpSpPr/>
            <p:nvPr/>
          </p:nvGrpSpPr>
          <p:grpSpPr>
            <a:xfrm>
              <a:off x="2894832" y="4616278"/>
              <a:ext cx="329343" cy="329343"/>
              <a:chOff x="2518632" y="4925353"/>
              <a:chExt cx="397950" cy="397950"/>
            </a:xfrm>
          </p:grpSpPr>
          <p:sp>
            <p:nvSpPr>
              <p:cNvPr id="70" name="椭圆 69"/>
              <p:cNvSpPr/>
              <p:nvPr/>
            </p:nvSpPr>
            <p:spPr>
              <a:xfrm>
                <a:off x="2518632" y="492535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71" name="组合 70"/>
              <p:cNvGrpSpPr/>
              <p:nvPr/>
            </p:nvGrpSpPr>
            <p:grpSpPr>
              <a:xfrm>
                <a:off x="2635257" y="5006578"/>
                <a:ext cx="184025" cy="224704"/>
                <a:chOff x="9248776" y="2178051"/>
                <a:chExt cx="301625" cy="368300"/>
              </a:xfrm>
            </p:grpSpPr>
            <p:sp>
              <p:nvSpPr>
                <p:cNvPr id="72" name="Line 309"/>
                <p:cNvSpPr>
                  <a:spLocks noChangeShapeType="1"/>
                </p:cNvSpPr>
                <p:nvPr/>
              </p:nvSpPr>
              <p:spPr bwMode="auto">
                <a:xfrm>
                  <a:off x="9320213" y="2546351"/>
                  <a:ext cx="204788" cy="0"/>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3" name="Freeform 310"/>
                <p:cNvSpPr/>
                <p:nvPr/>
              </p:nvSpPr>
              <p:spPr bwMode="auto">
                <a:xfrm>
                  <a:off x="9248776" y="2351088"/>
                  <a:ext cx="230188" cy="192088"/>
                </a:xfrm>
                <a:custGeom>
                  <a:avLst/>
                  <a:gdLst>
                    <a:gd name="T0" fmla="*/ 0 w 143"/>
                    <a:gd name="T1" fmla="*/ 120 h 120"/>
                    <a:gd name="T2" fmla="*/ 103 w 143"/>
                    <a:gd name="T3" fmla="*/ 81 h 120"/>
                    <a:gd name="T4" fmla="*/ 143 w 143"/>
                    <a:gd name="T5" fmla="*/ 0 h 120"/>
                  </a:gdLst>
                  <a:ahLst/>
                  <a:cxnLst>
                    <a:cxn ang="0">
                      <a:pos x="T0" y="T1"/>
                    </a:cxn>
                    <a:cxn ang="0">
                      <a:pos x="T2" y="T3"/>
                    </a:cxn>
                    <a:cxn ang="0">
                      <a:pos x="T4" y="T5"/>
                    </a:cxn>
                  </a:cxnLst>
                  <a:rect l="0" t="0" r="r" b="b"/>
                  <a:pathLst>
                    <a:path w="143" h="120">
                      <a:moveTo>
                        <a:pt x="0" y="120"/>
                      </a:moveTo>
                      <a:cubicBezTo>
                        <a:pt x="0" y="120"/>
                        <a:pt x="58" y="89"/>
                        <a:pt x="103" y="81"/>
                      </a:cubicBezTo>
                      <a:cubicBezTo>
                        <a:pt x="143" y="0"/>
                        <a:pt x="143" y="0"/>
                        <a:pt x="143"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4" name="Freeform 311"/>
                <p:cNvSpPr/>
                <p:nvPr/>
              </p:nvSpPr>
              <p:spPr bwMode="auto">
                <a:xfrm>
                  <a:off x="9248776" y="2265363"/>
                  <a:ext cx="107950" cy="277813"/>
                </a:xfrm>
                <a:custGeom>
                  <a:avLst/>
                  <a:gdLst>
                    <a:gd name="T0" fmla="*/ 0 w 67"/>
                    <a:gd name="T1" fmla="*/ 173 h 173"/>
                    <a:gd name="T2" fmla="*/ 5 w 67"/>
                    <a:gd name="T3" fmla="*/ 66 h 173"/>
                    <a:gd name="T4" fmla="*/ 67 w 67"/>
                    <a:gd name="T5" fmla="*/ 0 h 173"/>
                  </a:gdLst>
                  <a:ahLst/>
                  <a:cxnLst>
                    <a:cxn ang="0">
                      <a:pos x="T0" y="T1"/>
                    </a:cxn>
                    <a:cxn ang="0">
                      <a:pos x="T2" y="T3"/>
                    </a:cxn>
                    <a:cxn ang="0">
                      <a:pos x="T4" y="T5"/>
                    </a:cxn>
                  </a:cxnLst>
                  <a:rect l="0" t="0" r="r" b="b"/>
                  <a:pathLst>
                    <a:path w="67" h="173">
                      <a:moveTo>
                        <a:pt x="0" y="173"/>
                      </a:moveTo>
                      <a:cubicBezTo>
                        <a:pt x="0" y="173"/>
                        <a:pt x="13" y="110"/>
                        <a:pt x="5" y="66"/>
                      </a:cubicBezTo>
                      <a:cubicBezTo>
                        <a:pt x="67" y="0"/>
                        <a:pt x="67" y="0"/>
                        <a:pt x="67" y="0"/>
                      </a:cubicBezTo>
                    </a:path>
                  </a:pathLst>
                </a:custGeom>
                <a:noFill/>
                <a:ln w="12700"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5" name="Line 312"/>
                <p:cNvSpPr>
                  <a:spLocks noChangeShapeType="1"/>
                </p:cNvSpPr>
                <p:nvPr/>
              </p:nvSpPr>
              <p:spPr bwMode="auto">
                <a:xfrm flipH="1">
                  <a:off x="9248776" y="2411413"/>
                  <a:ext cx="96838" cy="131763"/>
                </a:xfrm>
                <a:prstGeom prst="line">
                  <a:avLst/>
                </a:prstGeom>
                <a:noFill/>
                <a:ln w="127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6" name="Freeform 313"/>
                <p:cNvSpPr/>
                <p:nvPr/>
              </p:nvSpPr>
              <p:spPr bwMode="auto">
                <a:xfrm>
                  <a:off x="9356726" y="2178051"/>
                  <a:ext cx="193675" cy="157163"/>
                </a:xfrm>
                <a:custGeom>
                  <a:avLst/>
                  <a:gdLst>
                    <a:gd name="T0" fmla="*/ 20 w 122"/>
                    <a:gd name="T1" fmla="*/ 0 h 99"/>
                    <a:gd name="T2" fmla="*/ 0 w 122"/>
                    <a:gd name="T3" fmla="*/ 28 h 99"/>
                    <a:gd name="T4" fmla="*/ 101 w 122"/>
                    <a:gd name="T5" fmla="*/ 99 h 99"/>
                    <a:gd name="T6" fmla="*/ 122 w 122"/>
                    <a:gd name="T7" fmla="*/ 71 h 99"/>
                  </a:gdLst>
                  <a:ahLst/>
                  <a:cxnLst>
                    <a:cxn ang="0">
                      <a:pos x="T0" y="T1"/>
                    </a:cxn>
                    <a:cxn ang="0">
                      <a:pos x="T2" y="T3"/>
                    </a:cxn>
                    <a:cxn ang="0">
                      <a:pos x="T4" y="T5"/>
                    </a:cxn>
                    <a:cxn ang="0">
                      <a:pos x="T6" y="T7"/>
                    </a:cxn>
                  </a:cxnLst>
                  <a:rect l="0" t="0" r="r" b="b"/>
                  <a:pathLst>
                    <a:path w="122" h="99">
                      <a:moveTo>
                        <a:pt x="20" y="0"/>
                      </a:moveTo>
                      <a:lnTo>
                        <a:pt x="0" y="28"/>
                      </a:lnTo>
                      <a:lnTo>
                        <a:pt x="101" y="99"/>
                      </a:lnTo>
                      <a:lnTo>
                        <a:pt x="122" y="71"/>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7" name="任意多边形"/>
                <p:cNvSpPr>
                  <a:spLocks noChangeArrowheads="1"/>
                </p:cNvSpPr>
                <p:nvPr/>
              </p:nvSpPr>
              <p:spPr bwMode="auto">
                <a:xfrm>
                  <a:off x="9340851" y="2397126"/>
                  <a:ext cx="19050" cy="17463"/>
                </a:xfrm>
                <a:prstGeom prst="ellipse">
                  <a:avLst/>
                </a:prstGeom>
                <a:solidFill>
                  <a:srgbClr val="475257"/>
                </a:solidFill>
                <a:ln w="12700" cap="flat">
                  <a:solidFill>
                    <a:schemeClr val="bg1"/>
                  </a:solidFill>
                  <a:prstDash val="solid"/>
                  <a:miter lim="800000"/>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4" name="组合 33"/>
            <p:cNvGrpSpPr/>
            <p:nvPr/>
          </p:nvGrpSpPr>
          <p:grpSpPr>
            <a:xfrm>
              <a:off x="1526820" y="4616278"/>
              <a:ext cx="329343" cy="329343"/>
              <a:chOff x="1150620" y="4915051"/>
              <a:chExt cx="397950" cy="397950"/>
            </a:xfrm>
          </p:grpSpPr>
          <p:sp>
            <p:nvSpPr>
              <p:cNvPr id="58" name="椭圆 57"/>
              <p:cNvSpPr/>
              <p:nvPr/>
            </p:nvSpPr>
            <p:spPr>
              <a:xfrm>
                <a:off x="1150620" y="4915051"/>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9" name="组合 58"/>
              <p:cNvGrpSpPr/>
              <p:nvPr/>
            </p:nvGrpSpPr>
            <p:grpSpPr>
              <a:xfrm>
                <a:off x="1248896" y="5006578"/>
                <a:ext cx="252174" cy="206732"/>
                <a:chOff x="983298" y="3159125"/>
                <a:chExt cx="625475" cy="512763"/>
              </a:xfrm>
            </p:grpSpPr>
            <p:sp>
              <p:nvSpPr>
                <p:cNvPr id="60" name="Freeform 304"/>
                <p:cNvSpPr/>
                <p:nvPr/>
              </p:nvSpPr>
              <p:spPr bwMode="auto">
                <a:xfrm>
                  <a:off x="983298" y="3159125"/>
                  <a:ext cx="461963" cy="466725"/>
                </a:xfrm>
                <a:custGeom>
                  <a:avLst/>
                  <a:gdLst>
                    <a:gd name="T0" fmla="*/ 200 w 200"/>
                    <a:gd name="T1" fmla="*/ 119 h 202"/>
                    <a:gd name="T2" fmla="*/ 101 w 200"/>
                    <a:gd name="T3" fmla="*/ 202 h 202"/>
                    <a:gd name="T4" fmla="*/ 0 w 200"/>
                    <a:gd name="T5" fmla="*/ 101 h 202"/>
                    <a:gd name="T6" fmla="*/ 101 w 200"/>
                    <a:gd name="T7" fmla="*/ 0 h 202"/>
                    <a:gd name="T8" fmla="*/ 200 w 200"/>
                    <a:gd name="T9" fmla="*/ 82 h 202"/>
                  </a:gdLst>
                  <a:ahLst/>
                  <a:cxnLst>
                    <a:cxn ang="0">
                      <a:pos x="T0" y="T1"/>
                    </a:cxn>
                    <a:cxn ang="0">
                      <a:pos x="T2" y="T3"/>
                    </a:cxn>
                    <a:cxn ang="0">
                      <a:pos x="T4" y="T5"/>
                    </a:cxn>
                    <a:cxn ang="0">
                      <a:pos x="T6" y="T7"/>
                    </a:cxn>
                    <a:cxn ang="0">
                      <a:pos x="T8" y="T9"/>
                    </a:cxn>
                  </a:cxnLst>
                  <a:rect l="0" t="0" r="r" b="b"/>
                  <a:pathLst>
                    <a:path w="200" h="202">
                      <a:moveTo>
                        <a:pt x="200" y="119"/>
                      </a:moveTo>
                      <a:cubicBezTo>
                        <a:pt x="192" y="166"/>
                        <a:pt x="150" y="202"/>
                        <a:pt x="101" y="202"/>
                      </a:cubicBezTo>
                      <a:cubicBezTo>
                        <a:pt x="45" y="202"/>
                        <a:pt x="0" y="156"/>
                        <a:pt x="0" y="101"/>
                      </a:cubicBezTo>
                      <a:cubicBezTo>
                        <a:pt x="0" y="45"/>
                        <a:pt x="45" y="0"/>
                        <a:pt x="101" y="0"/>
                      </a:cubicBezTo>
                      <a:cubicBezTo>
                        <a:pt x="150" y="0"/>
                        <a:pt x="192" y="35"/>
                        <a:pt x="200" y="82"/>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1" name="Freeform 305"/>
                <p:cNvSpPr/>
                <p:nvPr/>
              </p:nvSpPr>
              <p:spPr bwMode="auto">
                <a:xfrm>
                  <a:off x="1075373" y="3249613"/>
                  <a:ext cx="277813" cy="284163"/>
                </a:xfrm>
                <a:custGeom>
                  <a:avLst/>
                  <a:gdLst>
                    <a:gd name="T0" fmla="*/ 120 w 120"/>
                    <a:gd name="T1" fmla="*/ 79 h 123"/>
                    <a:gd name="T2" fmla="*/ 61 w 120"/>
                    <a:gd name="T3" fmla="*/ 123 h 123"/>
                    <a:gd name="T4" fmla="*/ 0 w 120"/>
                    <a:gd name="T5" fmla="*/ 62 h 123"/>
                    <a:gd name="T6" fmla="*/ 61 w 120"/>
                    <a:gd name="T7" fmla="*/ 0 h 123"/>
                    <a:gd name="T8" fmla="*/ 120 w 120"/>
                    <a:gd name="T9" fmla="*/ 43 h 123"/>
                  </a:gdLst>
                  <a:ahLst/>
                  <a:cxnLst>
                    <a:cxn ang="0">
                      <a:pos x="T0" y="T1"/>
                    </a:cxn>
                    <a:cxn ang="0">
                      <a:pos x="T2" y="T3"/>
                    </a:cxn>
                    <a:cxn ang="0">
                      <a:pos x="T4" y="T5"/>
                    </a:cxn>
                    <a:cxn ang="0">
                      <a:pos x="T6" y="T7"/>
                    </a:cxn>
                    <a:cxn ang="0">
                      <a:pos x="T8" y="T9"/>
                    </a:cxn>
                  </a:cxnLst>
                  <a:rect l="0" t="0" r="r" b="b"/>
                  <a:pathLst>
                    <a:path w="120" h="123">
                      <a:moveTo>
                        <a:pt x="120" y="79"/>
                      </a:moveTo>
                      <a:cubicBezTo>
                        <a:pt x="112" y="105"/>
                        <a:pt x="89" y="123"/>
                        <a:pt x="61" y="123"/>
                      </a:cubicBezTo>
                      <a:cubicBezTo>
                        <a:pt x="27" y="123"/>
                        <a:pt x="0" y="95"/>
                        <a:pt x="0" y="62"/>
                      </a:cubicBezTo>
                      <a:cubicBezTo>
                        <a:pt x="0" y="28"/>
                        <a:pt x="27" y="0"/>
                        <a:pt x="61" y="0"/>
                      </a:cubicBezTo>
                      <a:cubicBezTo>
                        <a:pt x="89" y="0"/>
                        <a:pt x="112" y="18"/>
                        <a:pt x="120" y="43"/>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2" name="Freeform 306"/>
                <p:cNvSpPr/>
                <p:nvPr/>
              </p:nvSpPr>
              <p:spPr bwMode="auto">
                <a:xfrm>
                  <a:off x="1159511" y="3335338"/>
                  <a:ext cx="98425" cy="115888"/>
                </a:xfrm>
                <a:custGeom>
                  <a:avLst/>
                  <a:gdLst>
                    <a:gd name="T0" fmla="*/ 43 w 43"/>
                    <a:gd name="T1" fmla="*/ 42 h 50"/>
                    <a:gd name="T2" fmla="*/ 25 w 43"/>
                    <a:gd name="T3" fmla="*/ 50 h 50"/>
                    <a:gd name="T4" fmla="*/ 0 w 43"/>
                    <a:gd name="T5" fmla="*/ 25 h 50"/>
                    <a:gd name="T6" fmla="*/ 25 w 43"/>
                    <a:gd name="T7" fmla="*/ 0 h 50"/>
                    <a:gd name="T8" fmla="*/ 42 w 43"/>
                    <a:gd name="T9" fmla="*/ 6 h 50"/>
                  </a:gdLst>
                  <a:ahLst/>
                  <a:cxnLst>
                    <a:cxn ang="0">
                      <a:pos x="T0" y="T1"/>
                    </a:cxn>
                    <a:cxn ang="0">
                      <a:pos x="T2" y="T3"/>
                    </a:cxn>
                    <a:cxn ang="0">
                      <a:pos x="T4" y="T5"/>
                    </a:cxn>
                    <a:cxn ang="0">
                      <a:pos x="T6" y="T7"/>
                    </a:cxn>
                    <a:cxn ang="0">
                      <a:pos x="T8" y="T9"/>
                    </a:cxn>
                  </a:cxnLst>
                  <a:rect l="0" t="0" r="r" b="b"/>
                  <a:pathLst>
                    <a:path w="43" h="50">
                      <a:moveTo>
                        <a:pt x="43" y="42"/>
                      </a:moveTo>
                      <a:cubicBezTo>
                        <a:pt x="38" y="47"/>
                        <a:pt x="32" y="50"/>
                        <a:pt x="25" y="50"/>
                      </a:cubicBezTo>
                      <a:cubicBezTo>
                        <a:pt x="12" y="50"/>
                        <a:pt x="0" y="38"/>
                        <a:pt x="0" y="25"/>
                      </a:cubicBezTo>
                      <a:cubicBezTo>
                        <a:pt x="0" y="11"/>
                        <a:pt x="12" y="0"/>
                        <a:pt x="25" y="0"/>
                      </a:cubicBezTo>
                      <a:cubicBezTo>
                        <a:pt x="32" y="0"/>
                        <a:pt x="38" y="2"/>
                        <a:pt x="42" y="6"/>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3" name="Line 307"/>
                <p:cNvSpPr>
                  <a:spLocks noChangeShapeType="1"/>
                </p:cNvSpPr>
                <p:nvPr/>
              </p:nvSpPr>
              <p:spPr bwMode="auto">
                <a:xfrm>
                  <a:off x="1218248" y="3390900"/>
                  <a:ext cx="346075"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4" name="Line 308"/>
                <p:cNvSpPr>
                  <a:spLocks noChangeShapeType="1"/>
                </p:cNvSpPr>
                <p:nvPr/>
              </p:nvSpPr>
              <p:spPr bwMode="auto">
                <a:xfrm flipV="1">
                  <a:off x="1564323"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5" name="Line 309"/>
                <p:cNvSpPr>
                  <a:spLocks noChangeShapeType="1"/>
                </p:cNvSpPr>
                <p:nvPr/>
              </p:nvSpPr>
              <p:spPr bwMode="auto">
                <a:xfrm flipH="1" flipV="1">
                  <a:off x="1564323"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6" name="Line 310"/>
                <p:cNvSpPr>
                  <a:spLocks noChangeShapeType="1"/>
                </p:cNvSpPr>
                <p:nvPr/>
              </p:nvSpPr>
              <p:spPr bwMode="auto">
                <a:xfrm flipV="1">
                  <a:off x="1483361" y="3336925"/>
                  <a:ext cx="44450" cy="53975"/>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7" name="Line 311"/>
                <p:cNvSpPr>
                  <a:spLocks noChangeShapeType="1"/>
                </p:cNvSpPr>
                <p:nvPr/>
              </p:nvSpPr>
              <p:spPr bwMode="auto">
                <a:xfrm flipH="1" flipV="1">
                  <a:off x="1483361" y="3390900"/>
                  <a:ext cx="44450" cy="5238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8" name="Freeform 312"/>
                <p:cNvSpPr/>
                <p:nvPr/>
              </p:nvSpPr>
              <p:spPr bwMode="auto">
                <a:xfrm>
                  <a:off x="1011873" y="3600450"/>
                  <a:ext cx="101600" cy="71438"/>
                </a:xfrm>
                <a:custGeom>
                  <a:avLst/>
                  <a:gdLst>
                    <a:gd name="T0" fmla="*/ 64 w 64"/>
                    <a:gd name="T1" fmla="*/ 0 h 45"/>
                    <a:gd name="T2" fmla="*/ 37 w 64"/>
                    <a:gd name="T3" fmla="*/ 45 h 45"/>
                    <a:gd name="T4" fmla="*/ 0 w 64"/>
                    <a:gd name="T5" fmla="*/ 45 h 45"/>
                    <a:gd name="T6" fmla="*/ 24 w 64"/>
                    <a:gd name="T7" fmla="*/ 6 h 45"/>
                  </a:gdLst>
                  <a:ahLst/>
                  <a:cxnLst>
                    <a:cxn ang="0">
                      <a:pos x="T0" y="T1"/>
                    </a:cxn>
                    <a:cxn ang="0">
                      <a:pos x="T2" y="T3"/>
                    </a:cxn>
                    <a:cxn ang="0">
                      <a:pos x="T4" y="T5"/>
                    </a:cxn>
                    <a:cxn ang="0">
                      <a:pos x="T6" y="T7"/>
                    </a:cxn>
                  </a:cxnLst>
                  <a:rect l="0" t="0" r="r" b="b"/>
                  <a:pathLst>
                    <a:path w="64" h="45">
                      <a:moveTo>
                        <a:pt x="64" y="0"/>
                      </a:moveTo>
                      <a:lnTo>
                        <a:pt x="37" y="45"/>
                      </a:lnTo>
                      <a:lnTo>
                        <a:pt x="0" y="45"/>
                      </a:lnTo>
                      <a:lnTo>
                        <a:pt x="24" y="6"/>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69" name="Freeform 313"/>
                <p:cNvSpPr/>
                <p:nvPr/>
              </p:nvSpPr>
              <p:spPr bwMode="auto">
                <a:xfrm>
                  <a:off x="1340486" y="3575050"/>
                  <a:ext cx="79375" cy="96838"/>
                </a:xfrm>
                <a:custGeom>
                  <a:avLst/>
                  <a:gdLst>
                    <a:gd name="T0" fmla="*/ 15 w 50"/>
                    <a:gd name="T1" fmla="*/ 0 h 61"/>
                    <a:gd name="T2" fmla="*/ 50 w 50"/>
                    <a:gd name="T3" fmla="*/ 61 h 61"/>
                    <a:gd name="T4" fmla="*/ 13 w 50"/>
                    <a:gd name="T5" fmla="*/ 61 h 61"/>
                    <a:gd name="T6" fmla="*/ 0 w 50"/>
                    <a:gd name="T7" fmla="*/ 39 h 61"/>
                  </a:gdLst>
                  <a:ahLst/>
                  <a:cxnLst>
                    <a:cxn ang="0">
                      <a:pos x="T0" y="T1"/>
                    </a:cxn>
                    <a:cxn ang="0">
                      <a:pos x="T2" y="T3"/>
                    </a:cxn>
                    <a:cxn ang="0">
                      <a:pos x="T4" y="T5"/>
                    </a:cxn>
                    <a:cxn ang="0">
                      <a:pos x="T6" y="T7"/>
                    </a:cxn>
                  </a:cxnLst>
                  <a:rect l="0" t="0" r="r" b="b"/>
                  <a:pathLst>
                    <a:path w="50" h="61">
                      <a:moveTo>
                        <a:pt x="15" y="0"/>
                      </a:moveTo>
                      <a:lnTo>
                        <a:pt x="50" y="61"/>
                      </a:lnTo>
                      <a:lnTo>
                        <a:pt x="13" y="61"/>
                      </a:lnTo>
                      <a:lnTo>
                        <a:pt x="0" y="39"/>
                      </a:lnTo>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nvGrpSpPr>
            <p:cNvPr id="35" name="组合 34"/>
            <p:cNvGrpSpPr/>
            <p:nvPr/>
          </p:nvGrpSpPr>
          <p:grpSpPr>
            <a:xfrm>
              <a:off x="1982824" y="4616278"/>
              <a:ext cx="329343" cy="329343"/>
              <a:chOff x="1606624" y="4922213"/>
              <a:chExt cx="397950" cy="397950"/>
            </a:xfrm>
          </p:grpSpPr>
          <p:sp>
            <p:nvSpPr>
              <p:cNvPr id="36" name="椭圆 35"/>
              <p:cNvSpPr/>
              <p:nvPr/>
            </p:nvSpPr>
            <p:spPr>
              <a:xfrm>
                <a:off x="1606624" y="4922213"/>
                <a:ext cx="397950" cy="397950"/>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37" name="组合 36"/>
              <p:cNvGrpSpPr/>
              <p:nvPr/>
            </p:nvGrpSpPr>
            <p:grpSpPr>
              <a:xfrm>
                <a:off x="1692200" y="4988460"/>
                <a:ext cx="237536" cy="247379"/>
                <a:chOff x="4634865" y="3550921"/>
                <a:chExt cx="574675" cy="598488"/>
              </a:xfrm>
            </p:grpSpPr>
            <p:sp>
              <p:nvSpPr>
                <p:cNvPr id="38" name="Line 25"/>
                <p:cNvSpPr>
                  <a:spLocks noChangeShapeType="1"/>
                </p:cNvSpPr>
                <p:nvPr/>
              </p:nvSpPr>
              <p:spPr bwMode="auto">
                <a:xfrm flipV="1">
                  <a:off x="4946015"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9" name="Line 26"/>
                <p:cNvSpPr>
                  <a:spLocks noChangeShapeType="1"/>
                </p:cNvSpPr>
                <p:nvPr/>
              </p:nvSpPr>
              <p:spPr bwMode="auto">
                <a:xfrm flipV="1">
                  <a:off x="4836478"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0" name="Oval 27"/>
                <p:cNvSpPr>
                  <a:spLocks noChangeArrowheads="1"/>
                </p:cNvSpPr>
                <p:nvPr/>
              </p:nvSpPr>
              <p:spPr bwMode="auto">
                <a:xfrm>
                  <a:off x="4842828" y="3689033"/>
                  <a:ext cx="119063" cy="117475"/>
                </a:xfrm>
                <a:prstGeom prst="ellipse">
                  <a:avLst/>
                </a:pr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1" name="Line 28"/>
                <p:cNvSpPr>
                  <a:spLocks noChangeShapeType="1"/>
                </p:cNvSpPr>
                <p:nvPr/>
              </p:nvSpPr>
              <p:spPr bwMode="auto">
                <a:xfrm flipH="1">
                  <a:off x="4942840" y="3944621"/>
                  <a:ext cx="11113"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2" name="Line 29"/>
                <p:cNvSpPr>
                  <a:spLocks noChangeShapeType="1"/>
                </p:cNvSpPr>
                <p:nvPr/>
              </p:nvSpPr>
              <p:spPr bwMode="auto">
                <a:xfrm flipH="1">
                  <a:off x="4985703" y="3838258"/>
                  <a:ext cx="11113" cy="3016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3" name="Line 30"/>
                <p:cNvSpPr>
                  <a:spLocks noChangeShapeType="1"/>
                </p:cNvSpPr>
                <p:nvPr/>
              </p:nvSpPr>
              <p:spPr bwMode="auto">
                <a:xfrm flipH="1">
                  <a:off x="4904740" y="3922396"/>
                  <a:ext cx="26988" cy="142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4" name="Line 31"/>
                <p:cNvSpPr>
                  <a:spLocks noChangeShapeType="1"/>
                </p:cNvSpPr>
                <p:nvPr/>
              </p:nvSpPr>
              <p:spPr bwMode="auto">
                <a:xfrm flipH="1">
                  <a:off x="5009515" y="3877946"/>
                  <a:ext cx="26988" cy="1270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5" name="Line 32"/>
                <p:cNvSpPr>
                  <a:spLocks noChangeShapeType="1"/>
                </p:cNvSpPr>
                <p:nvPr/>
              </p:nvSpPr>
              <p:spPr bwMode="auto">
                <a:xfrm>
                  <a:off x="5009515" y="3922396"/>
                  <a:ext cx="28575"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6" name="Line 33"/>
                <p:cNvSpPr>
                  <a:spLocks noChangeShapeType="1"/>
                </p:cNvSpPr>
                <p:nvPr/>
              </p:nvSpPr>
              <p:spPr bwMode="auto">
                <a:xfrm>
                  <a:off x="4901565" y="3879533"/>
                  <a:ext cx="30163" cy="111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7" name="Freeform 34"/>
                <p:cNvSpPr/>
                <p:nvPr/>
              </p:nvSpPr>
              <p:spPr bwMode="auto">
                <a:xfrm>
                  <a:off x="4922203" y="3858896"/>
                  <a:ext cx="93663" cy="93663"/>
                </a:xfrm>
                <a:custGeom>
                  <a:avLst/>
                  <a:gdLst>
                    <a:gd name="T0" fmla="*/ 38 w 41"/>
                    <a:gd name="T1" fmla="*/ 28 h 41"/>
                    <a:gd name="T2" fmla="*/ 14 w 41"/>
                    <a:gd name="T3" fmla="*/ 38 h 41"/>
                    <a:gd name="T4" fmla="*/ 4 w 41"/>
                    <a:gd name="T5" fmla="*/ 14 h 41"/>
                    <a:gd name="T6" fmla="*/ 28 w 41"/>
                    <a:gd name="T7" fmla="*/ 4 h 41"/>
                    <a:gd name="T8" fmla="*/ 38 w 41"/>
                    <a:gd name="T9" fmla="*/ 28 h 41"/>
                  </a:gdLst>
                  <a:ahLst/>
                  <a:cxnLst>
                    <a:cxn ang="0">
                      <a:pos x="T0" y="T1"/>
                    </a:cxn>
                    <a:cxn ang="0">
                      <a:pos x="T2" y="T3"/>
                    </a:cxn>
                    <a:cxn ang="0">
                      <a:pos x="T4" y="T5"/>
                    </a:cxn>
                    <a:cxn ang="0">
                      <a:pos x="T6" y="T7"/>
                    </a:cxn>
                    <a:cxn ang="0">
                      <a:pos x="T8" y="T9"/>
                    </a:cxn>
                  </a:cxnLst>
                  <a:rect l="0" t="0" r="r" b="b"/>
                  <a:pathLst>
                    <a:path w="41" h="41">
                      <a:moveTo>
                        <a:pt x="38" y="28"/>
                      </a:moveTo>
                      <a:cubicBezTo>
                        <a:pt x="34" y="37"/>
                        <a:pt x="24" y="41"/>
                        <a:pt x="14" y="38"/>
                      </a:cubicBezTo>
                      <a:cubicBezTo>
                        <a:pt x="5" y="34"/>
                        <a:pt x="0" y="24"/>
                        <a:pt x="4" y="14"/>
                      </a:cubicBezTo>
                      <a:cubicBezTo>
                        <a:pt x="8" y="5"/>
                        <a:pt x="18" y="0"/>
                        <a:pt x="28" y="4"/>
                      </a:cubicBezTo>
                      <a:cubicBezTo>
                        <a:pt x="37" y="8"/>
                        <a:pt x="41" y="18"/>
                        <a:pt x="38" y="28"/>
                      </a:cubicBezTo>
                      <a:close/>
                    </a:path>
                  </a:pathLst>
                </a:custGeom>
                <a:noFill/>
                <a:ln w="127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8" name="Freeform 35"/>
                <p:cNvSpPr/>
                <p:nvPr/>
              </p:nvSpPr>
              <p:spPr bwMode="auto">
                <a:xfrm>
                  <a:off x="4634865" y="3550921"/>
                  <a:ext cx="574675" cy="598488"/>
                </a:xfrm>
                <a:custGeom>
                  <a:avLst/>
                  <a:gdLst>
                    <a:gd name="T0" fmla="*/ 194 w 254"/>
                    <a:gd name="T1" fmla="*/ 264 h 264"/>
                    <a:gd name="T2" fmla="*/ 190 w 254"/>
                    <a:gd name="T3" fmla="*/ 214 h 264"/>
                    <a:gd name="T4" fmla="*/ 210 w 254"/>
                    <a:gd name="T5" fmla="*/ 164 h 264"/>
                    <a:gd name="T6" fmla="*/ 189 w 254"/>
                    <a:gd name="T7" fmla="*/ 42 h 264"/>
                    <a:gd name="T8" fmla="*/ 62 w 254"/>
                    <a:gd name="T9" fmla="*/ 39 h 264"/>
                    <a:gd name="T10" fmla="*/ 32 w 254"/>
                    <a:gd name="T11" fmla="*/ 109 h 264"/>
                    <a:gd name="T12" fmla="*/ 29 w 254"/>
                    <a:gd name="T13" fmla="*/ 131 h 264"/>
                    <a:gd name="T14" fmla="*/ 3 w 254"/>
                    <a:gd name="T15" fmla="*/ 161 h 264"/>
                    <a:gd name="T16" fmla="*/ 10 w 254"/>
                    <a:gd name="T17" fmla="*/ 171 h 264"/>
                    <a:gd name="T18" fmla="*/ 26 w 254"/>
                    <a:gd name="T19" fmla="*/ 174 h 264"/>
                    <a:gd name="T20" fmla="*/ 33 w 254"/>
                    <a:gd name="T21" fmla="*/ 197 h 264"/>
                    <a:gd name="T22" fmla="*/ 31 w 254"/>
                    <a:gd name="T23" fmla="*/ 219 h 264"/>
                    <a:gd name="T24" fmla="*/ 34 w 254"/>
                    <a:gd name="T25" fmla="*/ 240 h 264"/>
                    <a:gd name="T26" fmla="*/ 88 w 254"/>
                    <a:gd name="T27" fmla="*/ 238 h 264"/>
                    <a:gd name="T28" fmla="*/ 95 w 254"/>
                    <a:gd name="T2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64">
                      <a:moveTo>
                        <a:pt x="194" y="264"/>
                      </a:moveTo>
                      <a:cubicBezTo>
                        <a:pt x="192" y="252"/>
                        <a:pt x="189" y="233"/>
                        <a:pt x="190" y="214"/>
                      </a:cubicBezTo>
                      <a:cubicBezTo>
                        <a:pt x="190" y="214"/>
                        <a:pt x="197" y="184"/>
                        <a:pt x="210" y="164"/>
                      </a:cubicBezTo>
                      <a:cubicBezTo>
                        <a:pt x="210" y="164"/>
                        <a:pt x="254" y="90"/>
                        <a:pt x="189" y="42"/>
                      </a:cubicBezTo>
                      <a:cubicBezTo>
                        <a:pt x="189" y="42"/>
                        <a:pt x="132" y="0"/>
                        <a:pt x="62" y="39"/>
                      </a:cubicBezTo>
                      <a:cubicBezTo>
                        <a:pt x="62" y="39"/>
                        <a:pt x="24" y="56"/>
                        <a:pt x="32" y="109"/>
                      </a:cubicBezTo>
                      <a:cubicBezTo>
                        <a:pt x="32" y="109"/>
                        <a:pt x="33" y="124"/>
                        <a:pt x="29" y="131"/>
                      </a:cubicBezTo>
                      <a:cubicBezTo>
                        <a:pt x="3" y="161"/>
                        <a:pt x="3" y="161"/>
                        <a:pt x="3" y="161"/>
                      </a:cubicBezTo>
                      <a:cubicBezTo>
                        <a:pt x="3" y="161"/>
                        <a:pt x="0" y="170"/>
                        <a:pt x="10" y="171"/>
                      </a:cubicBezTo>
                      <a:cubicBezTo>
                        <a:pt x="26" y="174"/>
                        <a:pt x="26" y="174"/>
                        <a:pt x="26" y="174"/>
                      </a:cubicBezTo>
                      <a:cubicBezTo>
                        <a:pt x="26" y="174"/>
                        <a:pt x="32" y="187"/>
                        <a:pt x="33" y="197"/>
                      </a:cubicBezTo>
                      <a:cubicBezTo>
                        <a:pt x="33" y="207"/>
                        <a:pt x="31" y="219"/>
                        <a:pt x="31" y="219"/>
                      </a:cubicBezTo>
                      <a:cubicBezTo>
                        <a:pt x="31" y="219"/>
                        <a:pt x="26" y="233"/>
                        <a:pt x="34" y="240"/>
                      </a:cubicBezTo>
                      <a:cubicBezTo>
                        <a:pt x="36" y="240"/>
                        <a:pt x="42" y="248"/>
                        <a:pt x="88" y="238"/>
                      </a:cubicBezTo>
                      <a:cubicBezTo>
                        <a:pt x="88" y="238"/>
                        <a:pt x="92" y="240"/>
                        <a:pt x="95" y="264"/>
                      </a:cubicBezTo>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9" name="Line 36"/>
                <p:cNvSpPr>
                  <a:spLocks noChangeShapeType="1"/>
                </p:cNvSpPr>
                <p:nvPr/>
              </p:nvSpPr>
              <p:spPr bwMode="auto">
                <a:xfrm>
                  <a:off x="4714240" y="4000183"/>
                  <a:ext cx="42863"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0" name="Line 37"/>
                <p:cNvSpPr>
                  <a:spLocks noChangeShapeType="1"/>
                </p:cNvSpPr>
                <p:nvPr/>
              </p:nvSpPr>
              <p:spPr bwMode="auto">
                <a:xfrm flipV="1">
                  <a:off x="4901565" y="3652521"/>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1" name="Line 38"/>
                <p:cNvSpPr>
                  <a:spLocks noChangeShapeType="1"/>
                </p:cNvSpPr>
                <p:nvPr/>
              </p:nvSpPr>
              <p:spPr bwMode="auto">
                <a:xfrm flipV="1">
                  <a:off x="4901565" y="3806508"/>
                  <a:ext cx="0" cy="365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2" name="Line 39"/>
                <p:cNvSpPr>
                  <a:spLocks noChangeShapeType="1"/>
                </p:cNvSpPr>
                <p:nvPr/>
              </p:nvSpPr>
              <p:spPr bwMode="auto">
                <a:xfrm>
                  <a:off x="4961890"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3" name="Line 40"/>
                <p:cNvSpPr>
                  <a:spLocks noChangeShapeType="1"/>
                </p:cNvSpPr>
                <p:nvPr/>
              </p:nvSpPr>
              <p:spPr bwMode="auto">
                <a:xfrm>
                  <a:off x="4807903" y="3747771"/>
                  <a:ext cx="34925" cy="0"/>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4" name="Line 41"/>
                <p:cNvSpPr>
                  <a:spLocks noChangeShapeType="1"/>
                </p:cNvSpPr>
                <p:nvPr/>
              </p:nvSpPr>
              <p:spPr bwMode="auto">
                <a:xfrm flipH="1" flipV="1">
                  <a:off x="4836478" y="3682683"/>
                  <a:ext cx="22225" cy="22225"/>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Line 42"/>
                <p:cNvSpPr>
                  <a:spLocks noChangeShapeType="1"/>
                </p:cNvSpPr>
                <p:nvPr/>
              </p:nvSpPr>
              <p:spPr bwMode="auto">
                <a:xfrm flipH="1" flipV="1">
                  <a:off x="4946015" y="3790633"/>
                  <a:ext cx="22225" cy="23813"/>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6" name="Line 43"/>
                <p:cNvSpPr>
                  <a:spLocks noChangeShapeType="1"/>
                </p:cNvSpPr>
                <p:nvPr/>
              </p:nvSpPr>
              <p:spPr bwMode="auto">
                <a:xfrm>
                  <a:off x="4985703" y="3944621"/>
                  <a:ext cx="14288"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7" name="Line 44"/>
                <p:cNvSpPr>
                  <a:spLocks noChangeShapeType="1"/>
                </p:cNvSpPr>
                <p:nvPr/>
              </p:nvSpPr>
              <p:spPr bwMode="auto">
                <a:xfrm>
                  <a:off x="4941253" y="3841433"/>
                  <a:ext cx="12700" cy="26988"/>
                </a:xfrm>
                <a:prstGeom prst="line">
                  <a:avLst/>
                </a:prstGeom>
                <a:noFill/>
                <a:ln w="12700"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grpSp>
      <p:sp>
        <p:nvSpPr>
          <p:cNvPr id="91" name="矩形: 圆角 90"/>
          <p:cNvSpPr/>
          <p:nvPr/>
        </p:nvSpPr>
        <p:spPr>
          <a:xfrm>
            <a:off x="1414798" y="1681887"/>
            <a:ext cx="1227139" cy="1227139"/>
          </a:xfrm>
          <a:prstGeom prst="roundRect">
            <a:avLst>
              <a:gd name="adj" fmla="val 50000"/>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2540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88" name="直接连接符 87"/>
          <p:cNvCxnSpPr/>
          <p:nvPr/>
        </p:nvCxnSpPr>
        <p:spPr>
          <a:xfrm>
            <a:off x="1442528" y="4196806"/>
            <a:ext cx="691438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442528" y="1681887"/>
            <a:ext cx="1171677" cy="1323440"/>
          </a:xfrm>
          <a:prstGeom prst="rect">
            <a:avLst/>
          </a:prstGeom>
          <a:noFill/>
        </p:spPr>
        <p:txBody>
          <a:bodyPr wrap="square">
            <a:spAutoFit/>
          </a:bodyPr>
          <a:lstStyle/>
          <a:p>
            <a:pPr algn="ctr"/>
            <a:r>
              <a:rPr lang="en-US" altLang="zh-CN" sz="80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2</a:t>
            </a:r>
            <a:endParaRPr lang="zh-CN" altLang="en-US" sz="8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3" name="文本框 92"/>
          <p:cNvSpPr txBox="1"/>
          <p:nvPr/>
        </p:nvSpPr>
        <p:spPr>
          <a:xfrm>
            <a:off x="2968659" y="2265021"/>
            <a:ext cx="1781569" cy="400110"/>
          </a:xfrm>
          <a:prstGeom prst="rect">
            <a:avLst/>
          </a:prstGeom>
          <a:noFill/>
        </p:spPr>
        <p:txBody>
          <a:bodyPr wrap="square">
            <a:spAutoFit/>
          </a:bodyPr>
          <a:lstStyle/>
          <a:p>
            <a:pPr algn="dist"/>
            <a:r>
              <a:rPr lang="en-US" altLang="zh-CN"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PART</a:t>
            </a:r>
            <a:endParaRPr lang="zh-CN" altLang="en-US" sz="2000" dirty="0">
              <a:solidFill>
                <a:srgbClr val="29477E"/>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8" name="文本框 97"/>
          <p:cNvSpPr txBox="1"/>
          <p:nvPr/>
        </p:nvSpPr>
        <p:spPr>
          <a:xfrm>
            <a:off x="1414798" y="3156621"/>
            <a:ext cx="6545381" cy="1753235"/>
          </a:xfrm>
          <a:prstGeom prst="rect">
            <a:avLst/>
          </a:prstGeom>
          <a:noFill/>
        </p:spPr>
        <p:txBody>
          <a:bodyPr wrap="square">
            <a:spAutoFit/>
          </a:bodyPr>
          <a:lstStyle/>
          <a:p>
            <a:r>
              <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Cointegration Test</a:t>
            </a:r>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a:p>
            <a:endParaRPr lang="en-US" altLang="zh-CN" sz="5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962910"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5847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096883"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618347" y="183357"/>
            <a:ext cx="0" cy="184150"/>
          </a:xfrm>
          <a:prstGeom prst="line">
            <a:avLst/>
          </a:prstGeom>
          <a:ln w="15875" cap="rnd">
            <a:solidFill>
              <a:schemeClr val="tx1">
                <a:alpha val="40000"/>
              </a:schemeClr>
            </a:solidFill>
            <a:round/>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479425" y="701675"/>
            <a:ext cx="283210" cy="283210"/>
            <a:chOff x="404632" y="701449"/>
            <a:chExt cx="379307" cy="379307"/>
          </a:xfrm>
        </p:grpSpPr>
        <p:sp>
          <p:nvSpPr>
            <p:cNvPr id="21" name="椭圆 20"/>
            <p:cNvSpPr/>
            <p:nvPr/>
          </p:nvSpPr>
          <p:spPr>
            <a:xfrm>
              <a:off x="404632" y="701449"/>
              <a:ext cx="379307" cy="379307"/>
            </a:xfrm>
            <a:prstGeom prst="ellipse">
              <a:avLst/>
            </a:prstGeom>
            <a:gradFill flip="none" rotWithShape="1">
              <a:gsLst>
                <a:gs pos="52200">
                  <a:srgbClr val="27467C"/>
                </a:gs>
                <a:gs pos="100000">
                  <a:schemeClr val="accent1">
                    <a:lumMod val="50000"/>
                  </a:schemeClr>
                </a:gs>
                <a:gs pos="0">
                  <a:schemeClr val="accent1">
                    <a:lumMod val="75000"/>
                  </a:schemeClr>
                </a:gs>
              </a:gsLst>
              <a:lin ang="2700000" scaled="1"/>
              <a:tileRect/>
            </a:gradFill>
            <a:ln w="31750">
              <a:gradFill>
                <a:gsLst>
                  <a:gs pos="0">
                    <a:schemeClr val="accent1">
                      <a:lumMod val="10000"/>
                      <a:lumOff val="90000"/>
                    </a:schemeClr>
                  </a:gs>
                  <a:gs pos="100000">
                    <a:schemeClr val="bg1"/>
                  </a:gs>
                </a:gsLst>
                <a:lin ang="1200000" scaled="0"/>
              </a:gradFill>
            </a:ln>
            <a:effectLst>
              <a:outerShdw blurRad="127000" dist="1524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2" name="任意多边形: 形状 21"/>
            <p:cNvSpPr/>
            <p:nvPr/>
          </p:nvSpPr>
          <p:spPr>
            <a:xfrm>
              <a:off x="528057" y="792957"/>
              <a:ext cx="169630" cy="192869"/>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6" name="组合 25"/>
          <p:cNvGrpSpPr/>
          <p:nvPr/>
        </p:nvGrpSpPr>
        <p:grpSpPr>
          <a:xfrm>
            <a:off x="782063" y="2650580"/>
            <a:ext cx="2861687" cy="1754960"/>
            <a:chOff x="989425" y="2551520"/>
            <a:chExt cx="2861687" cy="1754960"/>
          </a:xfrm>
        </p:grpSpPr>
        <p:grpSp>
          <p:nvGrpSpPr>
            <p:cNvPr id="53" name="任意多边形1"/>
            <p:cNvGrpSpPr/>
            <p:nvPr/>
          </p:nvGrpSpPr>
          <p:grpSpPr>
            <a:xfrm>
              <a:off x="989425" y="2551520"/>
              <a:ext cx="2861687" cy="1754960"/>
              <a:chOff x="-1" y="0"/>
              <a:chExt cx="5723369" cy="3509917"/>
            </a:xfrm>
          </p:grpSpPr>
          <p:sp>
            <p:nvSpPr>
              <p:cNvPr id="54" name="任意多边形1"/>
              <p:cNvSpPr/>
              <p:nvPr/>
            </p:nvSpPr>
            <p:spPr>
              <a:xfrm>
                <a:off x="-1" y="0"/>
                <a:ext cx="5723369" cy="3509917"/>
              </a:xfrm>
              <a:custGeom>
                <a:avLst/>
                <a:gdLst/>
                <a:ahLst/>
                <a:cxnLst>
                  <a:cxn ang="0">
                    <a:pos x="wd2" y="hd2"/>
                  </a:cxn>
                  <a:cxn ang="5400000">
                    <a:pos x="wd2" y="hd2"/>
                  </a:cxn>
                  <a:cxn ang="10800000">
                    <a:pos x="wd2" y="hd2"/>
                  </a:cxn>
                  <a:cxn ang="16200000">
                    <a:pos x="wd2" y="hd2"/>
                  </a:cxn>
                </a:cxnLst>
                <a:rect l="0" t="0" r="r" b="b"/>
                <a:pathLst>
                  <a:path w="21599" h="21559" extrusionOk="0">
                    <a:moveTo>
                      <a:pt x="8986" y="2636"/>
                    </a:moveTo>
                    <a:lnTo>
                      <a:pt x="14523" y="2618"/>
                    </a:lnTo>
                    <a:cubicBezTo>
                      <a:pt x="14602" y="2615"/>
                      <a:pt x="14677" y="2563"/>
                      <a:pt x="14733" y="2473"/>
                    </a:cubicBezTo>
                    <a:cubicBezTo>
                      <a:pt x="14788" y="2385"/>
                      <a:pt x="14821" y="2267"/>
                      <a:pt x="14825" y="2143"/>
                    </a:cubicBezTo>
                    <a:lnTo>
                      <a:pt x="14825" y="247"/>
                    </a:lnTo>
                    <a:cubicBezTo>
                      <a:pt x="14824" y="182"/>
                      <a:pt x="14840" y="119"/>
                      <a:pt x="14869" y="74"/>
                    </a:cubicBezTo>
                    <a:cubicBezTo>
                      <a:pt x="14927" y="-21"/>
                      <a:pt x="15021" y="-25"/>
                      <a:pt x="15083" y="64"/>
                    </a:cubicBezTo>
                    <a:lnTo>
                      <a:pt x="21553" y="10596"/>
                    </a:lnTo>
                    <a:cubicBezTo>
                      <a:pt x="21582" y="10647"/>
                      <a:pt x="21598" y="10713"/>
                      <a:pt x="21599" y="10782"/>
                    </a:cubicBezTo>
                    <a:cubicBezTo>
                      <a:pt x="21600" y="10852"/>
                      <a:pt x="21585" y="10920"/>
                      <a:pt x="21557" y="10972"/>
                    </a:cubicBezTo>
                    <a:lnTo>
                      <a:pt x="15092" y="21497"/>
                    </a:lnTo>
                    <a:cubicBezTo>
                      <a:pt x="15048" y="21557"/>
                      <a:pt x="14989" y="21575"/>
                      <a:pt x="14935" y="21546"/>
                    </a:cubicBezTo>
                    <a:cubicBezTo>
                      <a:pt x="14872" y="21511"/>
                      <a:pt x="14828" y="21419"/>
                      <a:pt x="14823" y="21311"/>
                    </a:cubicBezTo>
                    <a:lnTo>
                      <a:pt x="14820" y="19539"/>
                    </a:lnTo>
                    <a:cubicBezTo>
                      <a:pt x="14811" y="19397"/>
                      <a:pt x="14770" y="19267"/>
                      <a:pt x="14705" y="19170"/>
                    </a:cubicBezTo>
                    <a:cubicBezTo>
                      <a:pt x="14639" y="19072"/>
                      <a:pt x="14553" y="19017"/>
                      <a:pt x="14463" y="19016"/>
                    </a:cubicBezTo>
                    <a:lnTo>
                      <a:pt x="0" y="19035"/>
                    </a:lnTo>
                    <a:lnTo>
                      <a:pt x="8986" y="2636"/>
                    </a:lnTo>
                    <a:close/>
                  </a:path>
                </a:pathLst>
              </a:custGeom>
              <a:solidFill>
                <a:srgbClr val="29477E"/>
              </a:solidFill>
              <a:ln w="12700" cap="flat">
                <a:noFill/>
                <a:miter lim="400000"/>
              </a:ln>
              <a:effectLst/>
            </p:spPr>
            <p:txBody>
              <a:bodyPr wrap="square" lIns="0" tIns="0" rIns="0" bIns="0" numCol="1" anchor="ctr">
                <a:noAutofit/>
              </a:bodyPr>
              <a:lstStyle/>
              <a:p>
                <a:pPr marL="0" marR="0" lvl="0" indent="0" algn="ctr" defTabSz="41275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55" name="任意多边形1"/>
              <p:cNvSpPr/>
              <p:nvPr/>
            </p:nvSpPr>
            <p:spPr>
              <a:xfrm>
                <a:off x="1" y="428790"/>
                <a:ext cx="2530464" cy="26700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326" y="3"/>
                    </a:lnTo>
                    <a:lnTo>
                      <a:pt x="0" y="21600"/>
                    </a:lnTo>
                    <a:lnTo>
                      <a:pt x="1265" y="21599"/>
                    </a:lnTo>
                    <a:lnTo>
                      <a:pt x="21600" y="0"/>
                    </a:lnTo>
                    <a:close/>
                  </a:path>
                </a:pathLst>
              </a:custGeom>
              <a:solidFill>
                <a:srgbClr val="000000">
                  <a:alpha val="11387"/>
                </a:srgbClr>
              </a:solidFill>
              <a:ln w="12700" cap="flat">
                <a:noFill/>
                <a:miter lim="400000"/>
              </a:ln>
              <a:effectLst/>
            </p:spPr>
            <p:txBody>
              <a:bodyPr wrap="square" lIns="0" tIns="0" rIns="0" bIns="0" numCol="1" anchor="ctr">
                <a:noAutofit/>
              </a:bodyPr>
              <a:lstStyle/>
              <a:p>
                <a:pPr marL="0" marR="0" lvl="0" indent="0" algn="ctr" defTabSz="41275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82" name="文本框 81"/>
            <p:cNvSpPr txBox="1"/>
            <p:nvPr/>
          </p:nvSpPr>
          <p:spPr>
            <a:xfrm>
              <a:off x="1809940" y="3019964"/>
              <a:ext cx="1758760" cy="829945"/>
            </a:xfrm>
            <a:prstGeom prst="rect">
              <a:avLst/>
            </a:prstGeom>
            <a:noFill/>
          </p:spPr>
          <p:txBody>
            <a:bodyPr wrap="square">
              <a:spAutoFit/>
            </a:bodyPr>
            <a:lstStyle/>
            <a:p>
              <a:pPr algn="ctr"/>
              <a:r>
                <a:rPr lang="en-US" altLang="zh-CN"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Select industry</a:t>
              </a:r>
              <a:endParaRPr lang="en-US" altLang="zh-CN"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83" name="文本框 82"/>
            <p:cNvSpPr txBox="1"/>
            <p:nvPr/>
          </p:nvSpPr>
          <p:spPr>
            <a:xfrm>
              <a:off x="1369407" y="3639281"/>
              <a:ext cx="337715" cy="461665"/>
            </a:xfrm>
            <a:prstGeom prst="rect">
              <a:avLst/>
            </a:prstGeom>
            <a:noFill/>
          </p:spPr>
          <p:txBody>
            <a:bodyPr wrap="square">
              <a:spAutoFit/>
            </a:bodyPr>
            <a:lstStyle/>
            <a:p>
              <a:r>
                <a:rPr lang="en-US" altLang="zh-CN" sz="24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1</a:t>
              </a:r>
              <a:endParaRPr lang="zh-CN" altLang="en-US" sz="24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12" name="直接连接符 11"/>
            <p:cNvCxnSpPr/>
            <p:nvPr/>
          </p:nvCxnSpPr>
          <p:spPr>
            <a:xfrm>
              <a:off x="1707122" y="3728884"/>
              <a:ext cx="0" cy="2417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3361870" y="2650580"/>
            <a:ext cx="2861687" cy="1754960"/>
            <a:chOff x="989425" y="2551520"/>
            <a:chExt cx="2861687" cy="1754960"/>
          </a:xfrm>
        </p:grpSpPr>
        <p:grpSp>
          <p:nvGrpSpPr>
            <p:cNvPr id="85" name="任意多边形1"/>
            <p:cNvGrpSpPr/>
            <p:nvPr/>
          </p:nvGrpSpPr>
          <p:grpSpPr>
            <a:xfrm>
              <a:off x="989425" y="2551520"/>
              <a:ext cx="2861687" cy="1754960"/>
              <a:chOff x="-1" y="0"/>
              <a:chExt cx="5723369" cy="3509917"/>
            </a:xfrm>
          </p:grpSpPr>
          <p:sp>
            <p:nvSpPr>
              <p:cNvPr id="89" name="任意多边形1"/>
              <p:cNvSpPr/>
              <p:nvPr/>
            </p:nvSpPr>
            <p:spPr>
              <a:xfrm>
                <a:off x="-1" y="0"/>
                <a:ext cx="5723369" cy="3509917"/>
              </a:xfrm>
              <a:custGeom>
                <a:avLst/>
                <a:gdLst/>
                <a:ahLst/>
                <a:cxnLst>
                  <a:cxn ang="0">
                    <a:pos x="wd2" y="hd2"/>
                  </a:cxn>
                  <a:cxn ang="5400000">
                    <a:pos x="wd2" y="hd2"/>
                  </a:cxn>
                  <a:cxn ang="10800000">
                    <a:pos x="wd2" y="hd2"/>
                  </a:cxn>
                  <a:cxn ang="16200000">
                    <a:pos x="wd2" y="hd2"/>
                  </a:cxn>
                </a:cxnLst>
                <a:rect l="0" t="0" r="r" b="b"/>
                <a:pathLst>
                  <a:path w="21599" h="21559" extrusionOk="0">
                    <a:moveTo>
                      <a:pt x="8986" y="2636"/>
                    </a:moveTo>
                    <a:lnTo>
                      <a:pt x="14523" y="2618"/>
                    </a:lnTo>
                    <a:cubicBezTo>
                      <a:pt x="14602" y="2615"/>
                      <a:pt x="14677" y="2563"/>
                      <a:pt x="14733" y="2473"/>
                    </a:cubicBezTo>
                    <a:cubicBezTo>
                      <a:pt x="14788" y="2385"/>
                      <a:pt x="14821" y="2267"/>
                      <a:pt x="14825" y="2143"/>
                    </a:cubicBezTo>
                    <a:lnTo>
                      <a:pt x="14825" y="247"/>
                    </a:lnTo>
                    <a:cubicBezTo>
                      <a:pt x="14824" y="182"/>
                      <a:pt x="14840" y="119"/>
                      <a:pt x="14869" y="74"/>
                    </a:cubicBezTo>
                    <a:cubicBezTo>
                      <a:pt x="14927" y="-21"/>
                      <a:pt x="15021" y="-25"/>
                      <a:pt x="15083" y="64"/>
                    </a:cubicBezTo>
                    <a:lnTo>
                      <a:pt x="21553" y="10596"/>
                    </a:lnTo>
                    <a:cubicBezTo>
                      <a:pt x="21582" y="10647"/>
                      <a:pt x="21598" y="10713"/>
                      <a:pt x="21599" y="10782"/>
                    </a:cubicBezTo>
                    <a:cubicBezTo>
                      <a:pt x="21600" y="10852"/>
                      <a:pt x="21585" y="10920"/>
                      <a:pt x="21557" y="10972"/>
                    </a:cubicBezTo>
                    <a:lnTo>
                      <a:pt x="15092" y="21497"/>
                    </a:lnTo>
                    <a:cubicBezTo>
                      <a:pt x="15048" y="21557"/>
                      <a:pt x="14989" y="21575"/>
                      <a:pt x="14935" y="21546"/>
                    </a:cubicBezTo>
                    <a:cubicBezTo>
                      <a:pt x="14872" y="21511"/>
                      <a:pt x="14828" y="21419"/>
                      <a:pt x="14823" y="21311"/>
                    </a:cubicBezTo>
                    <a:lnTo>
                      <a:pt x="14820" y="19539"/>
                    </a:lnTo>
                    <a:cubicBezTo>
                      <a:pt x="14811" y="19397"/>
                      <a:pt x="14770" y="19267"/>
                      <a:pt x="14705" y="19170"/>
                    </a:cubicBezTo>
                    <a:cubicBezTo>
                      <a:pt x="14639" y="19072"/>
                      <a:pt x="14553" y="19017"/>
                      <a:pt x="14463" y="19016"/>
                    </a:cubicBezTo>
                    <a:lnTo>
                      <a:pt x="0" y="19035"/>
                    </a:lnTo>
                    <a:lnTo>
                      <a:pt x="8986" y="2636"/>
                    </a:lnTo>
                    <a:close/>
                  </a:path>
                </a:pathLst>
              </a:custGeom>
              <a:solidFill>
                <a:srgbClr val="29477E"/>
              </a:solidFill>
              <a:ln w="12700" cap="flat">
                <a:noFill/>
                <a:miter lim="400000"/>
              </a:ln>
              <a:effectLst/>
            </p:spPr>
            <p:txBody>
              <a:bodyPr wrap="square" lIns="0" tIns="0" rIns="0" bIns="0" numCol="1" anchor="ctr">
                <a:noAutofit/>
              </a:bodyPr>
              <a:lstStyle/>
              <a:p>
                <a:pPr marL="0" marR="0" lvl="0" indent="0" algn="ctr" defTabSz="41275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0" name="任意多边形1"/>
              <p:cNvSpPr/>
              <p:nvPr/>
            </p:nvSpPr>
            <p:spPr>
              <a:xfrm>
                <a:off x="1" y="428790"/>
                <a:ext cx="2530464" cy="26700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326" y="3"/>
                    </a:lnTo>
                    <a:lnTo>
                      <a:pt x="0" y="21600"/>
                    </a:lnTo>
                    <a:lnTo>
                      <a:pt x="1265" y="21599"/>
                    </a:lnTo>
                    <a:lnTo>
                      <a:pt x="21600" y="0"/>
                    </a:lnTo>
                    <a:close/>
                  </a:path>
                </a:pathLst>
              </a:custGeom>
              <a:solidFill>
                <a:srgbClr val="000000">
                  <a:alpha val="11387"/>
                </a:srgbClr>
              </a:solidFill>
              <a:ln w="12700" cap="flat">
                <a:noFill/>
                <a:miter lim="400000"/>
              </a:ln>
              <a:effectLst/>
            </p:spPr>
            <p:txBody>
              <a:bodyPr wrap="square" lIns="0" tIns="0" rIns="0" bIns="0" numCol="1" anchor="ctr">
                <a:noAutofit/>
              </a:bodyPr>
              <a:lstStyle/>
              <a:p>
                <a:pPr marL="0" marR="0" lvl="0" indent="0" algn="ctr" defTabSz="41275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86" name="文本框 85"/>
            <p:cNvSpPr txBox="1"/>
            <p:nvPr/>
          </p:nvSpPr>
          <p:spPr>
            <a:xfrm>
              <a:off x="1863915" y="3019964"/>
              <a:ext cx="1758760" cy="829945"/>
            </a:xfrm>
            <a:prstGeom prst="rect">
              <a:avLst/>
            </a:prstGeom>
            <a:noFill/>
          </p:spPr>
          <p:txBody>
            <a:bodyPr wrap="square">
              <a:spAutoFit/>
            </a:bodyPr>
            <a:lstStyle/>
            <a:p>
              <a:pPr algn="ctr">
                <a:buClrTx/>
                <a:buSzTx/>
                <a:buFontTx/>
              </a:pPr>
              <a:r>
                <a:rPr lang="en-US" altLang="zh-CN"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Get trading data</a:t>
              </a:r>
              <a:endParaRPr lang="en-US" altLang="zh-CN"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87" name="文本框 86"/>
            <p:cNvSpPr txBox="1"/>
            <p:nvPr/>
          </p:nvSpPr>
          <p:spPr>
            <a:xfrm>
              <a:off x="1369407" y="3639281"/>
              <a:ext cx="337715" cy="461665"/>
            </a:xfrm>
            <a:prstGeom prst="rect">
              <a:avLst/>
            </a:prstGeom>
            <a:noFill/>
          </p:spPr>
          <p:txBody>
            <a:bodyPr wrap="square">
              <a:spAutoFit/>
            </a:bodyPr>
            <a:lstStyle/>
            <a:p>
              <a:r>
                <a:rPr lang="en-US" altLang="zh-CN" sz="24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2</a:t>
              </a:r>
              <a:endParaRPr lang="zh-CN" altLang="en-US" sz="24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88" name="直接连接符 87"/>
            <p:cNvCxnSpPr/>
            <p:nvPr/>
          </p:nvCxnSpPr>
          <p:spPr>
            <a:xfrm>
              <a:off x="1707122" y="3728884"/>
              <a:ext cx="0" cy="2417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5941677" y="2650580"/>
            <a:ext cx="2861687" cy="1754960"/>
            <a:chOff x="989425" y="2551520"/>
            <a:chExt cx="2861687" cy="1754960"/>
          </a:xfrm>
        </p:grpSpPr>
        <p:grpSp>
          <p:nvGrpSpPr>
            <p:cNvPr id="92" name="任意多边形1"/>
            <p:cNvGrpSpPr/>
            <p:nvPr/>
          </p:nvGrpSpPr>
          <p:grpSpPr>
            <a:xfrm>
              <a:off x="989425" y="2551520"/>
              <a:ext cx="2861687" cy="1754960"/>
              <a:chOff x="-1" y="0"/>
              <a:chExt cx="5723369" cy="3509917"/>
            </a:xfrm>
          </p:grpSpPr>
          <p:sp>
            <p:nvSpPr>
              <p:cNvPr id="96" name="任意多边形1"/>
              <p:cNvSpPr/>
              <p:nvPr/>
            </p:nvSpPr>
            <p:spPr>
              <a:xfrm>
                <a:off x="-1" y="0"/>
                <a:ext cx="5723369" cy="3509917"/>
              </a:xfrm>
              <a:custGeom>
                <a:avLst/>
                <a:gdLst/>
                <a:ahLst/>
                <a:cxnLst>
                  <a:cxn ang="0">
                    <a:pos x="wd2" y="hd2"/>
                  </a:cxn>
                  <a:cxn ang="5400000">
                    <a:pos x="wd2" y="hd2"/>
                  </a:cxn>
                  <a:cxn ang="10800000">
                    <a:pos x="wd2" y="hd2"/>
                  </a:cxn>
                  <a:cxn ang="16200000">
                    <a:pos x="wd2" y="hd2"/>
                  </a:cxn>
                </a:cxnLst>
                <a:rect l="0" t="0" r="r" b="b"/>
                <a:pathLst>
                  <a:path w="21599" h="21559" extrusionOk="0">
                    <a:moveTo>
                      <a:pt x="8986" y="2636"/>
                    </a:moveTo>
                    <a:lnTo>
                      <a:pt x="14523" y="2618"/>
                    </a:lnTo>
                    <a:cubicBezTo>
                      <a:pt x="14602" y="2615"/>
                      <a:pt x="14677" y="2563"/>
                      <a:pt x="14733" y="2473"/>
                    </a:cubicBezTo>
                    <a:cubicBezTo>
                      <a:pt x="14788" y="2385"/>
                      <a:pt x="14821" y="2267"/>
                      <a:pt x="14825" y="2143"/>
                    </a:cubicBezTo>
                    <a:lnTo>
                      <a:pt x="14825" y="247"/>
                    </a:lnTo>
                    <a:cubicBezTo>
                      <a:pt x="14824" y="182"/>
                      <a:pt x="14840" y="119"/>
                      <a:pt x="14869" y="74"/>
                    </a:cubicBezTo>
                    <a:cubicBezTo>
                      <a:pt x="14927" y="-21"/>
                      <a:pt x="15021" y="-25"/>
                      <a:pt x="15083" y="64"/>
                    </a:cubicBezTo>
                    <a:lnTo>
                      <a:pt x="21553" y="10596"/>
                    </a:lnTo>
                    <a:cubicBezTo>
                      <a:pt x="21582" y="10647"/>
                      <a:pt x="21598" y="10713"/>
                      <a:pt x="21599" y="10782"/>
                    </a:cubicBezTo>
                    <a:cubicBezTo>
                      <a:pt x="21600" y="10852"/>
                      <a:pt x="21585" y="10920"/>
                      <a:pt x="21557" y="10972"/>
                    </a:cubicBezTo>
                    <a:lnTo>
                      <a:pt x="15092" y="21497"/>
                    </a:lnTo>
                    <a:cubicBezTo>
                      <a:pt x="15048" y="21557"/>
                      <a:pt x="14989" y="21575"/>
                      <a:pt x="14935" y="21546"/>
                    </a:cubicBezTo>
                    <a:cubicBezTo>
                      <a:pt x="14872" y="21511"/>
                      <a:pt x="14828" y="21419"/>
                      <a:pt x="14823" y="21311"/>
                    </a:cubicBezTo>
                    <a:lnTo>
                      <a:pt x="14820" y="19539"/>
                    </a:lnTo>
                    <a:cubicBezTo>
                      <a:pt x="14811" y="19397"/>
                      <a:pt x="14770" y="19267"/>
                      <a:pt x="14705" y="19170"/>
                    </a:cubicBezTo>
                    <a:cubicBezTo>
                      <a:pt x="14639" y="19072"/>
                      <a:pt x="14553" y="19017"/>
                      <a:pt x="14463" y="19016"/>
                    </a:cubicBezTo>
                    <a:lnTo>
                      <a:pt x="0" y="19035"/>
                    </a:lnTo>
                    <a:lnTo>
                      <a:pt x="8986" y="2636"/>
                    </a:lnTo>
                    <a:close/>
                  </a:path>
                </a:pathLst>
              </a:custGeom>
              <a:solidFill>
                <a:srgbClr val="29477E"/>
              </a:solidFill>
              <a:ln w="12700" cap="flat">
                <a:noFill/>
                <a:miter lim="400000"/>
              </a:ln>
              <a:effectLst/>
            </p:spPr>
            <p:txBody>
              <a:bodyPr wrap="square" lIns="0" tIns="0" rIns="0" bIns="0" numCol="1" anchor="ctr">
                <a:noAutofit/>
              </a:bodyPr>
              <a:lstStyle/>
              <a:p>
                <a:pPr marL="0" marR="0" lvl="0" indent="0" algn="ctr" defTabSz="41275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97" name="任意多边形1"/>
              <p:cNvSpPr/>
              <p:nvPr/>
            </p:nvSpPr>
            <p:spPr>
              <a:xfrm>
                <a:off x="1" y="428790"/>
                <a:ext cx="2530464" cy="26700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326" y="3"/>
                    </a:lnTo>
                    <a:lnTo>
                      <a:pt x="0" y="21600"/>
                    </a:lnTo>
                    <a:lnTo>
                      <a:pt x="1265" y="21599"/>
                    </a:lnTo>
                    <a:lnTo>
                      <a:pt x="21600" y="0"/>
                    </a:lnTo>
                    <a:close/>
                  </a:path>
                </a:pathLst>
              </a:custGeom>
              <a:solidFill>
                <a:srgbClr val="000000">
                  <a:alpha val="11387"/>
                </a:srgbClr>
              </a:solidFill>
              <a:ln w="12700" cap="flat">
                <a:noFill/>
                <a:miter lim="400000"/>
              </a:ln>
              <a:effectLst/>
            </p:spPr>
            <p:txBody>
              <a:bodyPr wrap="square" lIns="0" tIns="0" rIns="0" bIns="0" numCol="1" anchor="ctr">
                <a:noAutofit/>
              </a:bodyPr>
              <a:lstStyle/>
              <a:p>
                <a:pPr marL="0" marR="0" lvl="0" indent="0" algn="ctr" defTabSz="41275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93" name="文本框 92"/>
            <p:cNvSpPr txBox="1"/>
            <p:nvPr/>
          </p:nvSpPr>
          <p:spPr>
            <a:xfrm>
              <a:off x="1875980" y="3141884"/>
              <a:ext cx="1758760" cy="460375"/>
            </a:xfrm>
            <a:prstGeom prst="rect">
              <a:avLst/>
            </a:prstGeom>
            <a:noFill/>
          </p:spPr>
          <p:txBody>
            <a:bodyPr wrap="square">
              <a:spAutoFit/>
            </a:bodyPr>
            <a:lstStyle/>
            <a:p>
              <a:pPr algn="ctr">
                <a:buClrTx/>
                <a:buSzTx/>
                <a:buFontTx/>
              </a:pPr>
              <a:r>
                <a:rPr lang="en-US" altLang="zh-CN"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Clean data</a:t>
              </a:r>
              <a:endParaRPr lang="en-US" altLang="zh-CN"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4" name="文本框 93"/>
            <p:cNvSpPr txBox="1"/>
            <p:nvPr/>
          </p:nvSpPr>
          <p:spPr>
            <a:xfrm>
              <a:off x="1369407" y="3639281"/>
              <a:ext cx="337715" cy="461665"/>
            </a:xfrm>
            <a:prstGeom prst="rect">
              <a:avLst/>
            </a:prstGeom>
            <a:noFill/>
          </p:spPr>
          <p:txBody>
            <a:bodyPr wrap="square">
              <a:spAutoFit/>
            </a:bodyPr>
            <a:lstStyle/>
            <a:p>
              <a:r>
                <a:rPr lang="en-US" altLang="zh-CN" sz="24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3</a:t>
              </a:r>
              <a:endParaRPr lang="zh-CN" altLang="en-US" sz="24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95" name="直接连接符 94"/>
            <p:cNvCxnSpPr/>
            <p:nvPr/>
          </p:nvCxnSpPr>
          <p:spPr>
            <a:xfrm>
              <a:off x="1707122" y="3728884"/>
              <a:ext cx="0" cy="2417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8521484" y="2650580"/>
            <a:ext cx="2861687" cy="1754960"/>
            <a:chOff x="989425" y="2551520"/>
            <a:chExt cx="2861687" cy="1754960"/>
          </a:xfrm>
        </p:grpSpPr>
        <p:grpSp>
          <p:nvGrpSpPr>
            <p:cNvPr id="99" name="任意多边形1"/>
            <p:cNvGrpSpPr/>
            <p:nvPr/>
          </p:nvGrpSpPr>
          <p:grpSpPr>
            <a:xfrm>
              <a:off x="989425" y="2551520"/>
              <a:ext cx="2861687" cy="1754960"/>
              <a:chOff x="-1" y="0"/>
              <a:chExt cx="5723369" cy="3509917"/>
            </a:xfrm>
          </p:grpSpPr>
          <p:sp>
            <p:nvSpPr>
              <p:cNvPr id="103" name="任意多边形1"/>
              <p:cNvSpPr/>
              <p:nvPr/>
            </p:nvSpPr>
            <p:spPr>
              <a:xfrm>
                <a:off x="-1" y="0"/>
                <a:ext cx="5723369" cy="3509917"/>
              </a:xfrm>
              <a:custGeom>
                <a:avLst/>
                <a:gdLst/>
                <a:ahLst/>
                <a:cxnLst>
                  <a:cxn ang="0">
                    <a:pos x="wd2" y="hd2"/>
                  </a:cxn>
                  <a:cxn ang="5400000">
                    <a:pos x="wd2" y="hd2"/>
                  </a:cxn>
                  <a:cxn ang="10800000">
                    <a:pos x="wd2" y="hd2"/>
                  </a:cxn>
                  <a:cxn ang="16200000">
                    <a:pos x="wd2" y="hd2"/>
                  </a:cxn>
                </a:cxnLst>
                <a:rect l="0" t="0" r="r" b="b"/>
                <a:pathLst>
                  <a:path w="21599" h="21559" extrusionOk="0">
                    <a:moveTo>
                      <a:pt x="8986" y="2636"/>
                    </a:moveTo>
                    <a:lnTo>
                      <a:pt x="14523" y="2618"/>
                    </a:lnTo>
                    <a:cubicBezTo>
                      <a:pt x="14602" y="2615"/>
                      <a:pt x="14677" y="2563"/>
                      <a:pt x="14733" y="2473"/>
                    </a:cubicBezTo>
                    <a:cubicBezTo>
                      <a:pt x="14788" y="2385"/>
                      <a:pt x="14821" y="2267"/>
                      <a:pt x="14825" y="2143"/>
                    </a:cubicBezTo>
                    <a:lnTo>
                      <a:pt x="14825" y="247"/>
                    </a:lnTo>
                    <a:cubicBezTo>
                      <a:pt x="14824" y="182"/>
                      <a:pt x="14840" y="119"/>
                      <a:pt x="14869" y="74"/>
                    </a:cubicBezTo>
                    <a:cubicBezTo>
                      <a:pt x="14927" y="-21"/>
                      <a:pt x="15021" y="-25"/>
                      <a:pt x="15083" y="64"/>
                    </a:cubicBezTo>
                    <a:lnTo>
                      <a:pt x="21553" y="10596"/>
                    </a:lnTo>
                    <a:cubicBezTo>
                      <a:pt x="21582" y="10647"/>
                      <a:pt x="21598" y="10713"/>
                      <a:pt x="21599" y="10782"/>
                    </a:cubicBezTo>
                    <a:cubicBezTo>
                      <a:pt x="21600" y="10852"/>
                      <a:pt x="21585" y="10920"/>
                      <a:pt x="21557" y="10972"/>
                    </a:cubicBezTo>
                    <a:lnTo>
                      <a:pt x="15092" y="21497"/>
                    </a:lnTo>
                    <a:cubicBezTo>
                      <a:pt x="15048" y="21557"/>
                      <a:pt x="14989" y="21575"/>
                      <a:pt x="14935" y="21546"/>
                    </a:cubicBezTo>
                    <a:cubicBezTo>
                      <a:pt x="14872" y="21511"/>
                      <a:pt x="14828" y="21419"/>
                      <a:pt x="14823" y="21311"/>
                    </a:cubicBezTo>
                    <a:lnTo>
                      <a:pt x="14820" y="19539"/>
                    </a:lnTo>
                    <a:cubicBezTo>
                      <a:pt x="14811" y="19397"/>
                      <a:pt x="14770" y="19267"/>
                      <a:pt x="14705" y="19170"/>
                    </a:cubicBezTo>
                    <a:cubicBezTo>
                      <a:pt x="14639" y="19072"/>
                      <a:pt x="14553" y="19017"/>
                      <a:pt x="14463" y="19016"/>
                    </a:cubicBezTo>
                    <a:lnTo>
                      <a:pt x="0" y="19035"/>
                    </a:lnTo>
                    <a:lnTo>
                      <a:pt x="8986" y="2636"/>
                    </a:lnTo>
                    <a:close/>
                  </a:path>
                </a:pathLst>
              </a:custGeom>
              <a:solidFill>
                <a:srgbClr val="29477E"/>
              </a:solidFill>
              <a:ln w="12700" cap="flat">
                <a:noFill/>
                <a:miter lim="400000"/>
              </a:ln>
              <a:effectLst/>
            </p:spPr>
            <p:txBody>
              <a:bodyPr wrap="square" lIns="0" tIns="0" rIns="0" bIns="0" numCol="1" anchor="ctr">
                <a:noAutofit/>
              </a:bodyPr>
              <a:lstStyle/>
              <a:p>
                <a:pPr marL="0" marR="0" lvl="0" indent="0" algn="ctr" defTabSz="41275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4" name="任意多边形1"/>
              <p:cNvSpPr/>
              <p:nvPr/>
            </p:nvSpPr>
            <p:spPr>
              <a:xfrm>
                <a:off x="1" y="428790"/>
                <a:ext cx="2530464" cy="26700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326" y="3"/>
                    </a:lnTo>
                    <a:lnTo>
                      <a:pt x="0" y="21600"/>
                    </a:lnTo>
                    <a:lnTo>
                      <a:pt x="1265" y="21599"/>
                    </a:lnTo>
                    <a:lnTo>
                      <a:pt x="21600" y="0"/>
                    </a:lnTo>
                    <a:close/>
                  </a:path>
                </a:pathLst>
              </a:custGeom>
              <a:solidFill>
                <a:srgbClr val="000000">
                  <a:alpha val="11387"/>
                </a:srgbClr>
              </a:solidFill>
              <a:ln w="12700" cap="flat">
                <a:noFill/>
                <a:miter lim="400000"/>
              </a:ln>
              <a:effectLst/>
            </p:spPr>
            <p:txBody>
              <a:bodyPr wrap="square" lIns="0" tIns="0" rIns="0" bIns="0" numCol="1" anchor="ctr">
                <a:noAutofit/>
              </a:bodyPr>
              <a:lstStyle/>
              <a:p>
                <a:pPr marL="0" marR="0" lvl="0" indent="0" algn="ctr" defTabSz="41275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100" name="文本框 99"/>
            <p:cNvSpPr txBox="1"/>
            <p:nvPr/>
          </p:nvSpPr>
          <p:spPr>
            <a:xfrm>
              <a:off x="1875980" y="3141884"/>
              <a:ext cx="1758760" cy="829945"/>
            </a:xfrm>
            <a:prstGeom prst="rect">
              <a:avLst/>
            </a:prstGeom>
            <a:noFill/>
          </p:spPr>
          <p:txBody>
            <a:bodyPr wrap="square">
              <a:spAutoFit/>
            </a:bodyPr>
            <a:lstStyle/>
            <a:p>
              <a:pPr algn="ctr">
                <a:buClrTx/>
                <a:buSzTx/>
                <a:buFontTx/>
              </a:pPr>
              <a:r>
                <a:rPr lang="en-US" altLang="zh-CN"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Plot close price</a:t>
              </a:r>
              <a:endParaRPr lang="en-US" altLang="zh-CN" sz="2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1" name="文本框 100"/>
            <p:cNvSpPr txBox="1"/>
            <p:nvPr/>
          </p:nvSpPr>
          <p:spPr>
            <a:xfrm>
              <a:off x="1369407" y="3639281"/>
              <a:ext cx="337715" cy="461665"/>
            </a:xfrm>
            <a:prstGeom prst="rect">
              <a:avLst/>
            </a:prstGeom>
            <a:noFill/>
          </p:spPr>
          <p:txBody>
            <a:bodyPr wrap="square">
              <a:spAutoFit/>
            </a:bodyPr>
            <a:lstStyle/>
            <a:p>
              <a:r>
                <a:rPr lang="en-US" altLang="zh-CN" sz="24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4</a:t>
              </a:r>
              <a:endParaRPr lang="zh-CN" altLang="en-US" sz="2400" b="1"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cxnSp>
          <p:nvCxnSpPr>
            <p:cNvPr id="102" name="直接连接符 101"/>
            <p:cNvCxnSpPr/>
            <p:nvPr/>
          </p:nvCxnSpPr>
          <p:spPr>
            <a:xfrm>
              <a:off x="1707122" y="3728884"/>
              <a:ext cx="0" cy="2417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任意多边形: 形状 41"/>
          <p:cNvSpPr/>
          <p:nvPr/>
        </p:nvSpPr>
        <p:spPr>
          <a:xfrm>
            <a:off x="1350535" y="1377103"/>
            <a:ext cx="298450" cy="2155704"/>
          </a:xfrm>
          <a:custGeom>
            <a:avLst/>
            <a:gdLst>
              <a:gd name="connsiteX0" fmla="*/ 0 w 298450"/>
              <a:gd name="connsiteY0" fmla="*/ 1733550 h 1733550"/>
              <a:gd name="connsiteX1" fmla="*/ 0 w 298450"/>
              <a:gd name="connsiteY1" fmla="*/ 0 h 1733550"/>
              <a:gd name="connsiteX2" fmla="*/ 298450 w 298450"/>
              <a:gd name="connsiteY2" fmla="*/ 0 h 1733550"/>
            </a:gdLst>
            <a:ahLst/>
            <a:cxnLst>
              <a:cxn ang="0">
                <a:pos x="connsiteX0" y="connsiteY0"/>
              </a:cxn>
              <a:cxn ang="0">
                <a:pos x="connsiteX1" y="connsiteY1"/>
              </a:cxn>
              <a:cxn ang="0">
                <a:pos x="connsiteX2" y="connsiteY2"/>
              </a:cxn>
            </a:cxnLst>
            <a:rect l="l" t="t" r="r" b="b"/>
            <a:pathLst>
              <a:path w="298450" h="1733550">
                <a:moveTo>
                  <a:pt x="0" y="1733550"/>
                </a:moveTo>
                <a:lnTo>
                  <a:pt x="0" y="0"/>
                </a:lnTo>
                <a:lnTo>
                  <a:pt x="298450" y="0"/>
                </a:lnTo>
              </a:path>
            </a:pathLst>
          </a:custGeom>
          <a:ln w="12700">
            <a:solidFill>
              <a:srgbClr val="29477E"/>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5" name="文本框 104"/>
          <p:cNvSpPr txBox="1"/>
          <p:nvPr/>
        </p:nvSpPr>
        <p:spPr>
          <a:xfrm>
            <a:off x="1412875" y="1586230"/>
            <a:ext cx="3712210" cy="1050925"/>
          </a:xfrm>
          <a:prstGeom prst="rect">
            <a:avLst/>
          </a:prstGeom>
          <a:noFill/>
        </p:spPr>
        <p:txBody>
          <a:bodyPr wrap="square">
            <a:spAutoFit/>
          </a:bodyPr>
          <a:lstStyle/>
          <a:p>
            <a:pPr algn="just">
              <a:lnSpc>
                <a:spcPct val="130000"/>
              </a:lnSpc>
              <a:buClrTx/>
              <a:buSzTx/>
              <a:buNone/>
            </a:pPr>
            <a:r>
              <a:rPr lang="zh-CN" altLang="en-US"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Our pairs trading strategy focuses on</a:t>
            </a:r>
            <a:r>
              <a:rPr lang="en-US" altLang="zh-CN"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 </a:t>
            </a:r>
            <a:r>
              <a:rPr lang="zh-CN" altLang="en-US"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the </a:t>
            </a:r>
            <a:r>
              <a:rPr lang="zh-CN" altLang="en-US" sz="1600" b="1" u="sng"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cryptocurrency industry</a:t>
            </a:r>
            <a:r>
              <a:rPr lang="en-US" altLang="zh-CN"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 because the high volatility and extended trading hours</a:t>
            </a:r>
            <a:endParaRPr lang="en-US" altLang="zh-CN"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sp>
        <p:nvSpPr>
          <p:cNvPr id="106" name="任意多边形: 形状 105"/>
          <p:cNvSpPr/>
          <p:nvPr/>
        </p:nvSpPr>
        <p:spPr>
          <a:xfrm>
            <a:off x="6486028" y="1385576"/>
            <a:ext cx="298450" cy="2155704"/>
          </a:xfrm>
          <a:custGeom>
            <a:avLst/>
            <a:gdLst>
              <a:gd name="connsiteX0" fmla="*/ 0 w 298450"/>
              <a:gd name="connsiteY0" fmla="*/ 1733550 h 1733550"/>
              <a:gd name="connsiteX1" fmla="*/ 0 w 298450"/>
              <a:gd name="connsiteY1" fmla="*/ 0 h 1733550"/>
              <a:gd name="connsiteX2" fmla="*/ 298450 w 298450"/>
              <a:gd name="connsiteY2" fmla="*/ 0 h 1733550"/>
            </a:gdLst>
            <a:ahLst/>
            <a:cxnLst>
              <a:cxn ang="0">
                <a:pos x="connsiteX0" y="connsiteY0"/>
              </a:cxn>
              <a:cxn ang="0">
                <a:pos x="connsiteX1" y="connsiteY1"/>
              </a:cxn>
              <a:cxn ang="0">
                <a:pos x="connsiteX2" y="connsiteY2"/>
              </a:cxn>
            </a:cxnLst>
            <a:rect l="l" t="t" r="r" b="b"/>
            <a:pathLst>
              <a:path w="298450" h="1733550">
                <a:moveTo>
                  <a:pt x="0" y="1733550"/>
                </a:moveTo>
                <a:lnTo>
                  <a:pt x="0" y="0"/>
                </a:lnTo>
                <a:lnTo>
                  <a:pt x="298450" y="0"/>
                </a:lnTo>
              </a:path>
            </a:pathLst>
          </a:custGeom>
          <a:ln w="12700">
            <a:solidFill>
              <a:srgbClr val="29477E"/>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7" name="文本框 106"/>
          <p:cNvSpPr txBox="1"/>
          <p:nvPr/>
        </p:nvSpPr>
        <p:spPr>
          <a:xfrm>
            <a:off x="6548120" y="1594485"/>
            <a:ext cx="4455795" cy="730885"/>
          </a:xfrm>
          <a:prstGeom prst="rect">
            <a:avLst/>
          </a:prstGeom>
          <a:noFill/>
        </p:spPr>
        <p:txBody>
          <a:bodyPr wrap="square">
            <a:spAutoFit/>
          </a:bodyPr>
          <a:lstStyle/>
          <a:p>
            <a:pPr>
              <a:lnSpc>
                <a:spcPct val="130000"/>
              </a:lnSpc>
            </a:pPr>
            <a:r>
              <a:rPr lang="zh-CN" altLang="en-US"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Remove columns with a high number of null values</a:t>
            </a:r>
            <a:r>
              <a:rPr lang="en-US" altLang="zh-CN"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a:t>
            </a:r>
            <a:endParaRPr lang="en-US" altLang="zh-CN"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a:lnSpc>
                <a:spcPct val="130000"/>
              </a:lnSpc>
            </a:pPr>
            <a:r>
              <a:rPr lang="en-US" altLang="zh-CN"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Remove:’NOTUSDT’,’SOLUSDT’,’YGGUSDT’</a:t>
            </a:r>
            <a:endParaRPr lang="en-US" altLang="zh-CN"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sp>
        <p:nvSpPr>
          <p:cNvPr id="108" name="任意多边形: 形状 107"/>
          <p:cNvSpPr/>
          <p:nvPr/>
        </p:nvSpPr>
        <p:spPr>
          <a:xfrm flipV="1">
            <a:off x="3592627" y="4239851"/>
            <a:ext cx="298450" cy="2155704"/>
          </a:xfrm>
          <a:custGeom>
            <a:avLst/>
            <a:gdLst>
              <a:gd name="connsiteX0" fmla="*/ 0 w 298450"/>
              <a:gd name="connsiteY0" fmla="*/ 1733550 h 1733550"/>
              <a:gd name="connsiteX1" fmla="*/ 0 w 298450"/>
              <a:gd name="connsiteY1" fmla="*/ 0 h 1733550"/>
              <a:gd name="connsiteX2" fmla="*/ 298450 w 298450"/>
              <a:gd name="connsiteY2" fmla="*/ 0 h 1733550"/>
            </a:gdLst>
            <a:ahLst/>
            <a:cxnLst>
              <a:cxn ang="0">
                <a:pos x="connsiteX0" y="connsiteY0"/>
              </a:cxn>
              <a:cxn ang="0">
                <a:pos x="connsiteX1" y="connsiteY1"/>
              </a:cxn>
              <a:cxn ang="0">
                <a:pos x="connsiteX2" y="connsiteY2"/>
              </a:cxn>
            </a:cxnLst>
            <a:rect l="l" t="t" r="r" b="b"/>
            <a:pathLst>
              <a:path w="298450" h="1733550">
                <a:moveTo>
                  <a:pt x="0" y="1733550"/>
                </a:moveTo>
                <a:lnTo>
                  <a:pt x="0" y="0"/>
                </a:lnTo>
                <a:lnTo>
                  <a:pt x="298450" y="0"/>
                </a:lnTo>
              </a:path>
            </a:pathLst>
          </a:custGeom>
          <a:ln w="12700">
            <a:solidFill>
              <a:srgbClr val="29477E"/>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9" name="文本框 108"/>
          <p:cNvSpPr txBox="1"/>
          <p:nvPr/>
        </p:nvSpPr>
        <p:spPr>
          <a:xfrm>
            <a:off x="3891280" y="4688840"/>
            <a:ext cx="3937635" cy="2011045"/>
          </a:xfrm>
          <a:prstGeom prst="rect">
            <a:avLst/>
          </a:prstGeom>
          <a:noFill/>
        </p:spPr>
        <p:txBody>
          <a:bodyPr wrap="square">
            <a:spAutoFit/>
          </a:bodyPr>
          <a:lstStyle/>
          <a:p>
            <a:pPr algn="l">
              <a:lnSpc>
                <a:spcPct val="130000"/>
              </a:lnSpc>
            </a:pPr>
            <a:r>
              <a:rPr lang="en-US" altLang="zh-CN" sz="1600" b="1" dirty="0">
                <a:solidFill>
                  <a:prstClr val="black"/>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Get hourly data (2020-01-01 to 2024-05-31):</a:t>
            </a:r>
            <a:endParaRPr lang="zh-CN" altLang="en-US"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algn="ctr">
              <a:lnSpc>
                <a:spcPct val="130000"/>
              </a:lnSpc>
            </a:pPr>
            <a:r>
              <a:rPr lang="zh-CN" altLang="en-US"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'BTCUSDT', 'ETHUSDT',</a:t>
            </a:r>
            <a:endParaRPr lang="zh-CN" altLang="en-US"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algn="ctr">
              <a:lnSpc>
                <a:spcPct val="130000"/>
              </a:lnSpc>
            </a:pPr>
            <a:r>
              <a:rPr lang="zh-CN" altLang="en-US"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'SOLUSDT','ADAUSDT','BNBUSDT', </a:t>
            </a:r>
            <a:r>
              <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'LTCUSDT','NOTUSDT','XLMUSDT',</a:t>
            </a:r>
            <a:r>
              <a:rPr lang="en-US" altLang="zh-CN"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 </a:t>
            </a:r>
            <a:endPar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algn="ctr">
              <a:lnSpc>
                <a:spcPct val="130000"/>
              </a:lnSpc>
            </a:pPr>
            <a:r>
              <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'BCHUSDT','LINKUSDT','XRPUSDT',</a:t>
            </a:r>
            <a:endPar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a:p>
            <a:pPr algn="ctr">
              <a:lnSpc>
                <a:spcPct val="130000"/>
              </a:lnSpc>
            </a:pPr>
            <a:r>
              <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'YGGUSDT','EOSUSDT'</a:t>
            </a:r>
            <a:endParaRPr lang="zh-CN" altLang="en-US" sz="1600" dirty="0">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sp>
        <p:nvSpPr>
          <p:cNvPr id="110" name="任意多边形: 形状 109"/>
          <p:cNvSpPr/>
          <p:nvPr/>
        </p:nvSpPr>
        <p:spPr>
          <a:xfrm flipV="1">
            <a:off x="8735671" y="4239851"/>
            <a:ext cx="298450" cy="2155704"/>
          </a:xfrm>
          <a:custGeom>
            <a:avLst/>
            <a:gdLst>
              <a:gd name="connsiteX0" fmla="*/ 0 w 298450"/>
              <a:gd name="connsiteY0" fmla="*/ 1733550 h 1733550"/>
              <a:gd name="connsiteX1" fmla="*/ 0 w 298450"/>
              <a:gd name="connsiteY1" fmla="*/ 0 h 1733550"/>
              <a:gd name="connsiteX2" fmla="*/ 298450 w 298450"/>
              <a:gd name="connsiteY2" fmla="*/ 0 h 1733550"/>
            </a:gdLst>
            <a:ahLst/>
            <a:cxnLst>
              <a:cxn ang="0">
                <a:pos x="connsiteX0" y="connsiteY0"/>
              </a:cxn>
              <a:cxn ang="0">
                <a:pos x="connsiteX1" y="connsiteY1"/>
              </a:cxn>
              <a:cxn ang="0">
                <a:pos x="connsiteX2" y="connsiteY2"/>
              </a:cxn>
            </a:cxnLst>
            <a:rect l="l" t="t" r="r" b="b"/>
            <a:pathLst>
              <a:path w="298450" h="1733550">
                <a:moveTo>
                  <a:pt x="0" y="1733550"/>
                </a:moveTo>
                <a:lnTo>
                  <a:pt x="0" y="0"/>
                </a:lnTo>
                <a:lnTo>
                  <a:pt x="298450" y="0"/>
                </a:lnTo>
              </a:path>
            </a:pathLst>
          </a:custGeom>
          <a:ln w="12700">
            <a:solidFill>
              <a:srgbClr val="29477E"/>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1" name="文本框 110"/>
          <p:cNvSpPr txBox="1"/>
          <p:nvPr/>
        </p:nvSpPr>
        <p:spPr>
          <a:xfrm>
            <a:off x="8901430" y="5017770"/>
            <a:ext cx="2959100" cy="1370965"/>
          </a:xfrm>
          <a:prstGeom prst="rect">
            <a:avLst/>
          </a:prstGeom>
          <a:noFill/>
        </p:spPr>
        <p:txBody>
          <a:bodyPr wrap="square">
            <a:spAutoFit/>
          </a:bodyPr>
          <a:lstStyle/>
          <a:p>
            <a:pPr algn="just">
              <a:lnSpc>
                <a:spcPct val="130000"/>
              </a:lnSpc>
            </a:pPr>
            <a:r>
              <a:rPr lang="zh-CN" altLang="en-US"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rPr>
              <a:t>Plot the price fluctuations of the various cryptocurrencies over time, standardizing the prices with the latest data as the baseline.</a:t>
            </a:r>
            <a:endParaRPr lang="zh-CN" altLang="en-US" sz="1600" dirty="0">
              <a:solidFill>
                <a:prstClr val="black"/>
              </a:solidFill>
              <a:latin typeface="Times New Roman" panose="02020603050405020304" charset="0"/>
              <a:ea typeface="汉仪旗黑-55简" panose="00020600040101010101" pitchFamily="18" charset="-122"/>
              <a:cs typeface="Times New Roman" panose="02020603050405020304" charset="0"/>
              <a:sym typeface="汉仪旗黑-55简" panose="00020600040101010101" pitchFamily="18" charset="-122"/>
            </a:endParaRPr>
          </a:p>
        </p:txBody>
      </p:sp>
      <p:sp>
        <p:nvSpPr>
          <p:cNvPr id="2" name="文本框 1"/>
          <p:cNvSpPr txBox="1"/>
          <p:nvPr/>
        </p:nvSpPr>
        <p:spPr>
          <a:xfrm>
            <a:off x="262392" y="118266"/>
            <a:ext cx="2602727" cy="306705"/>
          </a:xfrm>
          <a:prstGeom prst="rect">
            <a:avLst/>
          </a:prstGeom>
          <a:noFill/>
        </p:spPr>
        <p:txBody>
          <a:bodyPr wrap="square">
            <a:spAutoFit/>
          </a:bodyPr>
          <a:lstStyle/>
          <a:p>
            <a:pPr algn="ctr">
              <a:buClrTx/>
              <a:buSzTx/>
              <a:buFontTx/>
            </a:pP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01 Strategy Introduction</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9" name="文本框 8"/>
          <p:cNvSpPr txBox="1"/>
          <p:nvPr/>
        </p:nvSpPr>
        <p:spPr>
          <a:xfrm>
            <a:off x="3120001" y="118266"/>
            <a:ext cx="2297927" cy="306705"/>
          </a:xfrm>
          <a:prstGeom prst="rect">
            <a:avLst/>
          </a:prstGeom>
          <a:solidFill>
            <a:srgbClr val="29477E"/>
          </a:solidFill>
        </p:spPr>
        <p:txBody>
          <a:bodyPr wrap="square">
            <a:spAutoFit/>
          </a:bodyPr>
          <a:lstStyle/>
          <a:p>
            <a:pPr algn="ctr"/>
            <a:r>
              <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02 Cointegration Test</a:t>
            </a:r>
            <a:endParaRPr lang="en-US" altLang="zh-CN" sz="1400" b="1" dirty="0">
              <a:solidFill>
                <a:schemeClr val="bg1"/>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0" name="文本框 9"/>
          <p:cNvSpPr txBox="1"/>
          <p:nvPr/>
        </p:nvSpPr>
        <p:spPr>
          <a:xfrm>
            <a:off x="5672810" y="118266"/>
            <a:ext cx="2297928"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03 Strategy Backtesting</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15" name="文本框 14"/>
          <p:cNvSpPr txBox="1"/>
          <p:nvPr/>
        </p:nvSpPr>
        <p:spPr>
          <a:xfrm>
            <a:off x="8225620" y="118266"/>
            <a:ext cx="1160705"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04 Stop-Loss</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24" name="文本框 23"/>
          <p:cNvSpPr txBox="1"/>
          <p:nvPr/>
        </p:nvSpPr>
        <p:spPr>
          <a:xfrm>
            <a:off x="841375" y="605155"/>
            <a:ext cx="5100955" cy="460375"/>
          </a:xfrm>
          <a:prstGeom prst="rect">
            <a:avLst/>
          </a:prstGeom>
          <a:noFill/>
        </p:spPr>
        <p:txBody>
          <a:bodyPr wrap="square">
            <a:spAutoFit/>
          </a:bodyPr>
          <a:lstStyle/>
          <a:p>
            <a:pPr algn="l"/>
            <a:r>
              <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Step1: Get trading data</a:t>
            </a:r>
            <a:endParaRPr lang="en-US" altLang="zh-CN" sz="2400" b="1" dirty="0">
              <a:solidFill>
                <a:srgbClr val="29477E"/>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
        <p:nvSpPr>
          <p:cNvPr id="30" name="文本框 29"/>
          <p:cNvSpPr txBox="1"/>
          <p:nvPr/>
        </p:nvSpPr>
        <p:spPr>
          <a:xfrm>
            <a:off x="9641205" y="118110"/>
            <a:ext cx="2322830" cy="306705"/>
          </a:xfrm>
          <a:prstGeom prst="rect">
            <a:avLst/>
          </a:prstGeom>
          <a:noFill/>
        </p:spPr>
        <p:txBody>
          <a:bodyPr wrap="square">
            <a:spAutoFit/>
          </a:bodyPr>
          <a:lstStyle/>
          <a:p>
            <a:pPr algn="ctr"/>
            <a:r>
              <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rPr>
              <a:t>05 Other Risk Management</a:t>
            </a:r>
            <a:endParaRPr lang="en-US" altLang="zh-CN" sz="1400" b="1" dirty="0">
              <a:solidFill>
                <a:schemeClr val="bg1">
                  <a:alpha val="40000"/>
                </a:schemeClr>
              </a:solidFill>
              <a:latin typeface="Times New Roman Bold" panose="02020603050405020304" charset="0"/>
              <a:ea typeface="汉仪旗黑-55简" panose="00020600040101010101" pitchFamily="18" charset="-122"/>
              <a:cs typeface="Times New Roman Bold" panose="02020603050405020304" charset="0"/>
              <a:sym typeface="汉仪旗黑-55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reeform 5"/>
          <p:cNvSpPr>
            <a:spLocks noEditPoints="1"/>
          </p:cNvSpPr>
          <p:nvPr/>
        </p:nvSpPr>
        <p:spPr bwMode="auto">
          <a:xfrm>
            <a:off x="7825350" y="2142036"/>
            <a:ext cx="3047384" cy="3691163"/>
          </a:xfrm>
          <a:custGeom>
            <a:avLst/>
            <a:gdLst>
              <a:gd name="T0" fmla="*/ 242 w 1061"/>
              <a:gd name="T1" fmla="*/ 1266 h 1286"/>
              <a:gd name="T2" fmla="*/ 953 w 1061"/>
              <a:gd name="T3" fmla="*/ 1247 h 1286"/>
              <a:gd name="T4" fmla="*/ 953 w 1061"/>
              <a:gd name="T5" fmla="*/ 1286 h 1286"/>
              <a:gd name="T6" fmla="*/ 320 w 1061"/>
              <a:gd name="T7" fmla="*/ 776 h 1286"/>
              <a:gd name="T8" fmla="*/ 372 w 1061"/>
              <a:gd name="T9" fmla="*/ 724 h 1286"/>
              <a:gd name="T10" fmla="*/ 424 w 1061"/>
              <a:gd name="T11" fmla="*/ 776 h 1286"/>
              <a:gd name="T12" fmla="*/ 372 w 1061"/>
              <a:gd name="T13" fmla="*/ 829 h 1286"/>
              <a:gd name="T14" fmla="*/ 83 w 1061"/>
              <a:gd name="T15" fmla="*/ 1202 h 1286"/>
              <a:gd name="T16" fmla="*/ 780 w 1061"/>
              <a:gd name="T17" fmla="*/ 598 h 1286"/>
              <a:gd name="T18" fmla="*/ 815 w 1061"/>
              <a:gd name="T19" fmla="*/ 615 h 1286"/>
              <a:gd name="T20" fmla="*/ 583 w 1061"/>
              <a:gd name="T21" fmla="*/ 1064 h 1286"/>
              <a:gd name="T22" fmla="*/ 27 w 1061"/>
              <a:gd name="T23" fmla="*/ 1274 h 1286"/>
              <a:gd name="T24" fmla="*/ 18 w 1061"/>
              <a:gd name="T25" fmla="*/ 1275 h 1286"/>
              <a:gd name="T26" fmla="*/ 10 w 1061"/>
              <a:gd name="T27" fmla="*/ 1272 h 1286"/>
              <a:gd name="T28" fmla="*/ 2 w 1061"/>
              <a:gd name="T29" fmla="*/ 1263 h 1286"/>
              <a:gd name="T30" fmla="*/ 0 w 1061"/>
              <a:gd name="T31" fmla="*/ 1254 h 1286"/>
              <a:gd name="T32" fmla="*/ 28 w 1061"/>
              <a:gd name="T33" fmla="*/ 679 h 1286"/>
              <a:gd name="T34" fmla="*/ 33 w 1061"/>
              <a:gd name="T35" fmla="*/ 662 h 1286"/>
              <a:gd name="T36" fmla="*/ 398 w 1061"/>
              <a:gd name="T37" fmla="*/ 303 h 1286"/>
              <a:gd name="T38" fmla="*/ 68 w 1061"/>
              <a:gd name="T39" fmla="*/ 681 h 1286"/>
              <a:gd name="T40" fmla="*/ 328 w 1061"/>
              <a:gd name="T41" fmla="*/ 804 h 1286"/>
              <a:gd name="T42" fmla="*/ 363 w 1061"/>
              <a:gd name="T43" fmla="*/ 767 h 1286"/>
              <a:gd name="T44" fmla="*/ 363 w 1061"/>
              <a:gd name="T45" fmla="*/ 786 h 1286"/>
              <a:gd name="T46" fmla="*/ 382 w 1061"/>
              <a:gd name="T47" fmla="*/ 786 h 1286"/>
              <a:gd name="T48" fmla="*/ 382 w 1061"/>
              <a:gd name="T49" fmla="*/ 767 h 1286"/>
              <a:gd name="T50" fmla="*/ 363 w 1061"/>
              <a:gd name="T51" fmla="*/ 767 h 1286"/>
              <a:gd name="T52" fmla="*/ 503 w 1061"/>
              <a:gd name="T53" fmla="*/ 7 h 1286"/>
              <a:gd name="T54" fmla="*/ 412 w 1061"/>
              <a:gd name="T55" fmla="*/ 168 h 1286"/>
              <a:gd name="T56" fmla="*/ 1023 w 1061"/>
              <a:gd name="T57" fmla="*/ 391 h 1286"/>
              <a:gd name="T58" fmla="*/ 1054 w 1061"/>
              <a:gd name="T59" fmla="*/ 414 h 1286"/>
              <a:gd name="T60" fmla="*/ 942 w 1061"/>
              <a:gd name="T61" fmla="*/ 564 h 1286"/>
              <a:gd name="T62" fmla="*/ 373 w 1061"/>
              <a:gd name="T63" fmla="*/ 188 h 1286"/>
              <a:gd name="T64" fmla="*/ 373 w 1061"/>
              <a:gd name="T65" fmla="*/ 188 h 1286"/>
              <a:gd name="T66" fmla="*/ 476 w 1061"/>
              <a:gd name="T67" fmla="*/ 11 h 1286"/>
              <a:gd name="T68" fmla="*/ 26 w 1061"/>
              <a:gd name="T69" fmla="*/ 1274 h 1286"/>
              <a:gd name="T70" fmla="*/ 1 w 1061"/>
              <a:gd name="T71" fmla="*/ 126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1" h="1286">
                <a:moveTo>
                  <a:pt x="261" y="1286"/>
                </a:moveTo>
                <a:cubicBezTo>
                  <a:pt x="250" y="1286"/>
                  <a:pt x="242" y="1277"/>
                  <a:pt x="242" y="1266"/>
                </a:cubicBezTo>
                <a:cubicBezTo>
                  <a:pt x="242" y="1256"/>
                  <a:pt x="250" y="1247"/>
                  <a:pt x="261" y="1247"/>
                </a:cubicBezTo>
                <a:cubicBezTo>
                  <a:pt x="953" y="1247"/>
                  <a:pt x="953" y="1247"/>
                  <a:pt x="953" y="1247"/>
                </a:cubicBezTo>
                <a:cubicBezTo>
                  <a:pt x="964" y="1247"/>
                  <a:pt x="972" y="1256"/>
                  <a:pt x="972" y="1266"/>
                </a:cubicBezTo>
                <a:cubicBezTo>
                  <a:pt x="972" y="1277"/>
                  <a:pt x="964" y="1286"/>
                  <a:pt x="953" y="1286"/>
                </a:cubicBezTo>
                <a:lnTo>
                  <a:pt x="261" y="1286"/>
                </a:lnTo>
                <a:close/>
                <a:moveTo>
                  <a:pt x="320" y="776"/>
                </a:moveTo>
                <a:cubicBezTo>
                  <a:pt x="320" y="762"/>
                  <a:pt x="326" y="749"/>
                  <a:pt x="335" y="739"/>
                </a:cubicBezTo>
                <a:cubicBezTo>
                  <a:pt x="345" y="730"/>
                  <a:pt x="358" y="724"/>
                  <a:pt x="372" y="724"/>
                </a:cubicBezTo>
                <a:cubicBezTo>
                  <a:pt x="387" y="724"/>
                  <a:pt x="400" y="730"/>
                  <a:pt x="409" y="739"/>
                </a:cubicBezTo>
                <a:cubicBezTo>
                  <a:pt x="419" y="749"/>
                  <a:pt x="424" y="762"/>
                  <a:pt x="424" y="776"/>
                </a:cubicBezTo>
                <a:cubicBezTo>
                  <a:pt x="424" y="791"/>
                  <a:pt x="419" y="804"/>
                  <a:pt x="409" y="813"/>
                </a:cubicBezTo>
                <a:cubicBezTo>
                  <a:pt x="400" y="823"/>
                  <a:pt x="387" y="829"/>
                  <a:pt x="372" y="829"/>
                </a:cubicBezTo>
                <a:cubicBezTo>
                  <a:pt x="368" y="829"/>
                  <a:pt x="363" y="828"/>
                  <a:pt x="359" y="827"/>
                </a:cubicBezTo>
                <a:cubicBezTo>
                  <a:pt x="83" y="1202"/>
                  <a:pt x="83" y="1202"/>
                  <a:pt x="83" y="1202"/>
                </a:cubicBezTo>
                <a:cubicBezTo>
                  <a:pt x="189" y="1151"/>
                  <a:pt x="393" y="1060"/>
                  <a:pt x="567" y="1027"/>
                </a:cubicBezTo>
                <a:cubicBezTo>
                  <a:pt x="780" y="598"/>
                  <a:pt x="780" y="598"/>
                  <a:pt x="780" y="598"/>
                </a:cubicBezTo>
                <a:cubicBezTo>
                  <a:pt x="785" y="588"/>
                  <a:pt x="796" y="584"/>
                  <a:pt x="806" y="589"/>
                </a:cubicBezTo>
                <a:cubicBezTo>
                  <a:pt x="815" y="594"/>
                  <a:pt x="819" y="606"/>
                  <a:pt x="815" y="615"/>
                </a:cubicBezTo>
                <a:cubicBezTo>
                  <a:pt x="598" y="1052"/>
                  <a:pt x="598" y="1052"/>
                  <a:pt x="598" y="1052"/>
                </a:cubicBezTo>
                <a:cubicBezTo>
                  <a:pt x="595" y="1058"/>
                  <a:pt x="590" y="1063"/>
                  <a:pt x="583" y="1064"/>
                </a:cubicBezTo>
                <a:cubicBezTo>
                  <a:pt x="346" y="1106"/>
                  <a:pt x="41" y="1266"/>
                  <a:pt x="29" y="1273"/>
                </a:cubicBezTo>
                <a:cubicBezTo>
                  <a:pt x="28" y="1273"/>
                  <a:pt x="28" y="1273"/>
                  <a:pt x="27" y="1274"/>
                </a:cubicBezTo>
                <a:cubicBezTo>
                  <a:pt x="26" y="1274"/>
                  <a:pt x="26" y="1274"/>
                  <a:pt x="26" y="1274"/>
                </a:cubicBezTo>
                <a:cubicBezTo>
                  <a:pt x="23" y="1275"/>
                  <a:pt x="21" y="1275"/>
                  <a:pt x="18" y="1275"/>
                </a:cubicBezTo>
                <a:cubicBezTo>
                  <a:pt x="16" y="1275"/>
                  <a:pt x="13" y="1274"/>
                  <a:pt x="11" y="1273"/>
                </a:cubicBezTo>
                <a:cubicBezTo>
                  <a:pt x="10" y="1272"/>
                  <a:pt x="10" y="1272"/>
                  <a:pt x="10" y="1272"/>
                </a:cubicBezTo>
                <a:cubicBezTo>
                  <a:pt x="8" y="1271"/>
                  <a:pt x="6" y="1270"/>
                  <a:pt x="5" y="1268"/>
                </a:cubicBezTo>
                <a:cubicBezTo>
                  <a:pt x="4" y="1267"/>
                  <a:pt x="2" y="1265"/>
                  <a:pt x="2" y="1263"/>
                </a:cubicBezTo>
                <a:cubicBezTo>
                  <a:pt x="1" y="1262"/>
                  <a:pt x="1" y="1262"/>
                  <a:pt x="1" y="1262"/>
                </a:cubicBezTo>
                <a:cubicBezTo>
                  <a:pt x="0" y="1259"/>
                  <a:pt x="0" y="1257"/>
                  <a:pt x="0" y="1254"/>
                </a:cubicBezTo>
                <a:cubicBezTo>
                  <a:pt x="0" y="1253"/>
                  <a:pt x="1" y="1252"/>
                  <a:pt x="1" y="1251"/>
                </a:cubicBezTo>
                <a:cubicBezTo>
                  <a:pt x="5" y="1231"/>
                  <a:pt x="70" y="907"/>
                  <a:pt x="28" y="679"/>
                </a:cubicBezTo>
                <a:cubicBezTo>
                  <a:pt x="27" y="672"/>
                  <a:pt x="29" y="666"/>
                  <a:pt x="33" y="662"/>
                </a:cubicBezTo>
                <a:cubicBezTo>
                  <a:pt x="33" y="662"/>
                  <a:pt x="33" y="662"/>
                  <a:pt x="33" y="662"/>
                </a:cubicBezTo>
                <a:cubicBezTo>
                  <a:pt x="370" y="304"/>
                  <a:pt x="370" y="304"/>
                  <a:pt x="370" y="304"/>
                </a:cubicBezTo>
                <a:cubicBezTo>
                  <a:pt x="378" y="296"/>
                  <a:pt x="390" y="296"/>
                  <a:pt x="398" y="303"/>
                </a:cubicBezTo>
                <a:cubicBezTo>
                  <a:pt x="405" y="310"/>
                  <a:pt x="406" y="323"/>
                  <a:pt x="399" y="330"/>
                </a:cubicBezTo>
                <a:cubicBezTo>
                  <a:pt x="68" y="681"/>
                  <a:pt x="68" y="681"/>
                  <a:pt x="68" y="681"/>
                </a:cubicBezTo>
                <a:cubicBezTo>
                  <a:pt x="96" y="850"/>
                  <a:pt x="71" y="1063"/>
                  <a:pt x="53" y="1177"/>
                </a:cubicBezTo>
                <a:cubicBezTo>
                  <a:pt x="328" y="804"/>
                  <a:pt x="328" y="804"/>
                  <a:pt x="328" y="804"/>
                </a:cubicBezTo>
                <a:cubicBezTo>
                  <a:pt x="323" y="796"/>
                  <a:pt x="320" y="786"/>
                  <a:pt x="320" y="776"/>
                </a:cubicBezTo>
                <a:close/>
                <a:moveTo>
                  <a:pt x="363" y="767"/>
                </a:moveTo>
                <a:cubicBezTo>
                  <a:pt x="360" y="769"/>
                  <a:pt x="359" y="773"/>
                  <a:pt x="359" y="776"/>
                </a:cubicBezTo>
                <a:cubicBezTo>
                  <a:pt x="359" y="780"/>
                  <a:pt x="360" y="783"/>
                  <a:pt x="363" y="786"/>
                </a:cubicBezTo>
                <a:cubicBezTo>
                  <a:pt x="365" y="788"/>
                  <a:pt x="368" y="790"/>
                  <a:pt x="372" y="790"/>
                </a:cubicBezTo>
                <a:cubicBezTo>
                  <a:pt x="376" y="790"/>
                  <a:pt x="379" y="788"/>
                  <a:pt x="382" y="786"/>
                </a:cubicBezTo>
                <a:cubicBezTo>
                  <a:pt x="384" y="783"/>
                  <a:pt x="386" y="780"/>
                  <a:pt x="386" y="776"/>
                </a:cubicBezTo>
                <a:cubicBezTo>
                  <a:pt x="386" y="773"/>
                  <a:pt x="384" y="769"/>
                  <a:pt x="382" y="767"/>
                </a:cubicBezTo>
                <a:cubicBezTo>
                  <a:pt x="379" y="764"/>
                  <a:pt x="376" y="763"/>
                  <a:pt x="372" y="763"/>
                </a:cubicBezTo>
                <a:cubicBezTo>
                  <a:pt x="368" y="763"/>
                  <a:pt x="365" y="764"/>
                  <a:pt x="363" y="767"/>
                </a:cubicBezTo>
                <a:close/>
                <a:moveTo>
                  <a:pt x="476" y="11"/>
                </a:moveTo>
                <a:cubicBezTo>
                  <a:pt x="482" y="2"/>
                  <a:pt x="494" y="0"/>
                  <a:pt x="503" y="7"/>
                </a:cubicBezTo>
                <a:cubicBezTo>
                  <a:pt x="512" y="13"/>
                  <a:pt x="514" y="25"/>
                  <a:pt x="508" y="33"/>
                </a:cubicBezTo>
                <a:cubicBezTo>
                  <a:pt x="412" y="168"/>
                  <a:pt x="412" y="168"/>
                  <a:pt x="412" y="168"/>
                </a:cubicBezTo>
                <a:cubicBezTo>
                  <a:pt x="922" y="526"/>
                  <a:pt x="922" y="526"/>
                  <a:pt x="922" y="526"/>
                </a:cubicBezTo>
                <a:cubicBezTo>
                  <a:pt x="1023" y="391"/>
                  <a:pt x="1023" y="391"/>
                  <a:pt x="1023" y="391"/>
                </a:cubicBezTo>
                <a:cubicBezTo>
                  <a:pt x="1030" y="383"/>
                  <a:pt x="1042" y="381"/>
                  <a:pt x="1050" y="387"/>
                </a:cubicBezTo>
                <a:cubicBezTo>
                  <a:pt x="1059" y="394"/>
                  <a:pt x="1061" y="406"/>
                  <a:pt x="1054" y="414"/>
                </a:cubicBezTo>
                <a:cubicBezTo>
                  <a:pt x="942" y="564"/>
                  <a:pt x="942" y="564"/>
                  <a:pt x="942" y="564"/>
                </a:cubicBezTo>
                <a:cubicBezTo>
                  <a:pt x="942" y="564"/>
                  <a:pt x="942" y="564"/>
                  <a:pt x="942" y="564"/>
                </a:cubicBezTo>
                <a:cubicBezTo>
                  <a:pt x="936" y="573"/>
                  <a:pt x="924" y="575"/>
                  <a:pt x="915" y="569"/>
                </a:cubicBezTo>
                <a:cubicBezTo>
                  <a:pt x="373" y="188"/>
                  <a:pt x="373" y="188"/>
                  <a:pt x="373" y="188"/>
                </a:cubicBezTo>
                <a:cubicBezTo>
                  <a:pt x="373" y="188"/>
                  <a:pt x="373" y="188"/>
                  <a:pt x="373" y="188"/>
                </a:cubicBezTo>
                <a:cubicBezTo>
                  <a:pt x="373" y="188"/>
                  <a:pt x="373" y="188"/>
                  <a:pt x="373" y="188"/>
                </a:cubicBezTo>
                <a:cubicBezTo>
                  <a:pt x="365" y="182"/>
                  <a:pt x="363" y="170"/>
                  <a:pt x="369" y="161"/>
                </a:cubicBezTo>
                <a:lnTo>
                  <a:pt x="476" y="11"/>
                </a:lnTo>
                <a:close/>
                <a:moveTo>
                  <a:pt x="26" y="1274"/>
                </a:moveTo>
                <a:cubicBezTo>
                  <a:pt x="26" y="1274"/>
                  <a:pt x="26" y="1274"/>
                  <a:pt x="26" y="1274"/>
                </a:cubicBezTo>
                <a:close/>
                <a:moveTo>
                  <a:pt x="1" y="1262"/>
                </a:moveTo>
                <a:cubicBezTo>
                  <a:pt x="1" y="1262"/>
                  <a:pt x="1" y="1262"/>
                  <a:pt x="1" y="1262"/>
                </a:cubicBezTo>
                <a:close/>
              </a:path>
            </a:pathLst>
          </a:custGeom>
          <a:solidFill>
            <a:srgbClr val="29477E">
              <a:alpha val="8000"/>
            </a:srgbClr>
          </a:solidFill>
          <a:ln>
            <a:noFill/>
          </a:ln>
        </p:spPr>
        <p:txBody>
          <a:bodyPr vert="horz" wrap="square" lIns="91440" tIns="45720" rIns="91440" bIns="45720" numCol="1" anchor="t" anchorCtr="0" compatLnSpc="1"/>
          <a:lstStyle/>
          <a:p>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nvGrpSpPr>
          <p:cNvPr id="5" name="组合 4"/>
          <p:cNvGrpSpPr/>
          <p:nvPr/>
        </p:nvGrpSpPr>
        <p:grpSpPr>
          <a:xfrm>
            <a:off x="11590972" y="3337560"/>
            <a:ext cx="182880" cy="182880"/>
            <a:chOff x="11605260" y="3307080"/>
            <a:chExt cx="266700" cy="266700"/>
          </a:xfrm>
        </p:grpSpPr>
        <p:sp>
          <p:nvSpPr>
            <p:cNvPr id="6" name="椭圆 5"/>
            <p:cNvSpPr/>
            <p:nvPr/>
          </p:nvSpPr>
          <p:spPr>
            <a:xfrm>
              <a:off x="11605260" y="330708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7" name="任意多边形: 形状 6"/>
            <p:cNvSpPr/>
            <p:nvPr/>
          </p:nvSpPr>
          <p:spPr>
            <a:xfrm>
              <a:off x="11686626" y="3364755"/>
              <a:ext cx="137301" cy="156111"/>
            </a:xfrm>
            <a:custGeom>
              <a:avLst/>
              <a:gdLst>
                <a:gd name="connsiteX0" fmla="*/ 19072 w 174705"/>
                <a:gd name="connsiteY0" fmla="*/ 196907 h 198640"/>
                <a:gd name="connsiteX1" fmla="*/ 168384 w 174705"/>
                <a:gd name="connsiteY1" fmla="*/ 110306 h 198640"/>
                <a:gd name="connsiteX2" fmla="*/ 168384 w 174705"/>
                <a:gd name="connsiteY2" fmla="*/ 88334 h 198640"/>
                <a:gd name="connsiteX3" fmla="*/ 19072 w 174705"/>
                <a:gd name="connsiteY3" fmla="*/ 1734 h 198640"/>
                <a:gd name="connsiteX4" fmla="*/ 0 w 174705"/>
                <a:gd name="connsiteY4" fmla="*/ 12720 h 198640"/>
                <a:gd name="connsiteX5" fmla="*/ 0 w 174705"/>
                <a:gd name="connsiteY5" fmla="*/ 185921 h 198640"/>
                <a:gd name="connsiteX6" fmla="*/ 19072 w 174705"/>
                <a:gd name="connsiteY6" fmla="*/ 196907 h 1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05" h="198640">
                  <a:moveTo>
                    <a:pt x="19072" y="196907"/>
                  </a:moveTo>
                  <a:lnTo>
                    <a:pt x="168384" y="110306"/>
                  </a:lnTo>
                  <a:cubicBezTo>
                    <a:pt x="176813" y="105417"/>
                    <a:pt x="176813" y="93223"/>
                    <a:pt x="168384" y="88334"/>
                  </a:cubicBezTo>
                  <a:lnTo>
                    <a:pt x="19072" y="1734"/>
                  </a:lnTo>
                  <a:cubicBezTo>
                    <a:pt x="10604" y="-3178"/>
                    <a:pt x="0" y="2930"/>
                    <a:pt x="0" y="12720"/>
                  </a:cubicBezTo>
                  <a:lnTo>
                    <a:pt x="0" y="185921"/>
                  </a:lnTo>
                  <a:cubicBezTo>
                    <a:pt x="0" y="195710"/>
                    <a:pt x="10604" y="201819"/>
                    <a:pt x="19072" y="196907"/>
                  </a:cubicBezTo>
                </a:path>
              </a:pathLst>
            </a:custGeom>
            <a:solidFill>
              <a:srgbClr val="294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8" name="组合 7"/>
          <p:cNvGrpSpPr/>
          <p:nvPr/>
        </p:nvGrpSpPr>
        <p:grpSpPr>
          <a:xfrm>
            <a:off x="544217" y="6606489"/>
            <a:ext cx="764347" cy="108986"/>
            <a:chOff x="2065116" y="6574579"/>
            <a:chExt cx="764347" cy="108986"/>
          </a:xfrm>
        </p:grpSpPr>
        <p:sp>
          <p:nvSpPr>
            <p:cNvPr id="9" name="任意多边形: 形状 8"/>
            <p:cNvSpPr/>
            <p:nvPr/>
          </p:nvSpPr>
          <p:spPr>
            <a:xfrm>
              <a:off x="20651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任意多边形: 形状 9"/>
            <p:cNvSpPr/>
            <p:nvPr/>
          </p:nvSpPr>
          <p:spPr>
            <a:xfrm>
              <a:off x="2136045"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1" name="任意多边形: 形状 10"/>
            <p:cNvSpPr/>
            <p:nvPr/>
          </p:nvSpPr>
          <p:spPr>
            <a:xfrm>
              <a:off x="22069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2" name="任意多边形: 形状 11"/>
            <p:cNvSpPr/>
            <p:nvPr/>
          </p:nvSpPr>
          <p:spPr>
            <a:xfrm>
              <a:off x="22779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3" name="任意多边形: 形状 12"/>
            <p:cNvSpPr/>
            <p:nvPr/>
          </p:nvSpPr>
          <p:spPr>
            <a:xfrm>
              <a:off x="2348830"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4" name="任意多边形: 形状 13"/>
            <p:cNvSpPr/>
            <p:nvPr/>
          </p:nvSpPr>
          <p:spPr>
            <a:xfrm>
              <a:off x="2419759"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5" name="任意多边形: 形状 14"/>
            <p:cNvSpPr/>
            <p:nvPr/>
          </p:nvSpPr>
          <p:spPr>
            <a:xfrm>
              <a:off x="2490687"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6" name="任意多边形: 形状 15"/>
            <p:cNvSpPr/>
            <p:nvPr/>
          </p:nvSpPr>
          <p:spPr>
            <a:xfrm>
              <a:off x="2561616"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7" name="任意多边形: 形状 16"/>
            <p:cNvSpPr/>
            <p:nvPr/>
          </p:nvSpPr>
          <p:spPr>
            <a:xfrm>
              <a:off x="2632544"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8" name="任意多边形: 形状 17"/>
            <p:cNvSpPr/>
            <p:nvPr/>
          </p:nvSpPr>
          <p:spPr>
            <a:xfrm>
              <a:off x="2703473"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9" name="任意多边形: 形状 18"/>
            <p:cNvSpPr/>
            <p:nvPr/>
          </p:nvSpPr>
          <p:spPr>
            <a:xfrm>
              <a:off x="2774402" y="6574579"/>
              <a:ext cx="55061" cy="108986"/>
            </a:xfrm>
            <a:custGeom>
              <a:avLst/>
              <a:gdLst>
                <a:gd name="connsiteX0" fmla="*/ 0 w 230981"/>
                <a:gd name="connsiteY0" fmla="*/ 0 h 457199"/>
                <a:gd name="connsiteX1" fmla="*/ 230981 w 230981"/>
                <a:gd name="connsiteY1" fmla="*/ 230981 h 457199"/>
                <a:gd name="connsiteX2" fmla="*/ 4763 w 230981"/>
                <a:gd name="connsiteY2" fmla="*/ 457199 h 457199"/>
              </a:gdLst>
              <a:ahLst/>
              <a:cxnLst>
                <a:cxn ang="0">
                  <a:pos x="connsiteX0" y="connsiteY0"/>
                </a:cxn>
                <a:cxn ang="0">
                  <a:pos x="connsiteX1" y="connsiteY1"/>
                </a:cxn>
                <a:cxn ang="0">
                  <a:pos x="connsiteX2" y="connsiteY2"/>
                </a:cxn>
              </a:cxnLst>
              <a:rect l="l" t="t" r="r" b="b"/>
              <a:pathLst>
                <a:path w="230981" h="457199">
                  <a:moveTo>
                    <a:pt x="0" y="0"/>
                  </a:moveTo>
                  <a:lnTo>
                    <a:pt x="230981" y="230981"/>
                  </a:lnTo>
                  <a:lnTo>
                    <a:pt x="4763" y="457199"/>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0" name="组合 19"/>
          <p:cNvGrpSpPr/>
          <p:nvPr/>
        </p:nvGrpSpPr>
        <p:grpSpPr>
          <a:xfrm>
            <a:off x="11179891" y="6568112"/>
            <a:ext cx="506329" cy="182880"/>
            <a:chOff x="10740039" y="6392507"/>
            <a:chExt cx="833590" cy="301083"/>
          </a:xfrm>
        </p:grpSpPr>
        <p:grpSp>
          <p:nvGrpSpPr>
            <p:cNvPr id="21" name="组合 20"/>
            <p:cNvGrpSpPr/>
            <p:nvPr/>
          </p:nvGrpSpPr>
          <p:grpSpPr>
            <a:xfrm>
              <a:off x="10740039" y="6392507"/>
              <a:ext cx="297810" cy="301083"/>
              <a:chOff x="10740039" y="6392507"/>
              <a:chExt cx="297810" cy="301083"/>
            </a:xfrm>
          </p:grpSpPr>
          <p:grpSp>
            <p:nvGrpSpPr>
              <p:cNvPr id="27" name="组合 26"/>
              <p:cNvGrpSpPr/>
              <p:nvPr/>
            </p:nvGrpSpPr>
            <p:grpSpPr>
              <a:xfrm>
                <a:off x="10740039" y="6392507"/>
                <a:ext cx="297810" cy="301083"/>
                <a:chOff x="10740039" y="6392507"/>
                <a:chExt cx="297810" cy="301083"/>
              </a:xfrm>
            </p:grpSpPr>
            <p:sp>
              <p:nvSpPr>
                <p:cNvPr id="29" name="椭圆 28"/>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30" name="椭圆 29"/>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8"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nvGrpSpPr>
            <p:cNvPr id="22" name="组合 21"/>
            <p:cNvGrpSpPr/>
            <p:nvPr/>
          </p:nvGrpSpPr>
          <p:grpSpPr>
            <a:xfrm rot="10800000">
              <a:off x="11275819" y="6392507"/>
              <a:ext cx="297810" cy="301083"/>
              <a:chOff x="10740039" y="6392507"/>
              <a:chExt cx="297810" cy="301083"/>
            </a:xfrm>
          </p:grpSpPr>
          <p:grpSp>
            <p:nvGrpSpPr>
              <p:cNvPr id="23" name="组合 22"/>
              <p:cNvGrpSpPr/>
              <p:nvPr/>
            </p:nvGrpSpPr>
            <p:grpSpPr>
              <a:xfrm>
                <a:off x="10740039" y="6392507"/>
                <a:ext cx="297810" cy="301083"/>
                <a:chOff x="10740039" y="6392507"/>
                <a:chExt cx="297810" cy="301083"/>
              </a:xfrm>
            </p:grpSpPr>
            <p:sp>
              <p:nvSpPr>
                <p:cNvPr id="25" name="椭圆 24"/>
                <p:cNvSpPr/>
                <p:nvPr/>
              </p:nvSpPr>
              <p:spPr>
                <a:xfrm flipH="1">
                  <a:off x="10740040" y="6395782"/>
                  <a:ext cx="297809" cy="297808"/>
                </a:xfrm>
                <a:prstGeom prst="ellipse">
                  <a:avLst/>
                </a:prstGeom>
                <a:solidFill>
                  <a:schemeClr val="accent1">
                    <a:lumMod val="50000"/>
                  </a:schemeClr>
                </a:solidFill>
                <a:ln w="12700" cap="flat" cmpd="sng" algn="ctr">
                  <a:noFill/>
                  <a:prstDash val="solid"/>
                  <a:miter lim="800000"/>
                </a:ln>
                <a:effectLst>
                  <a:outerShdw blurRad="165100" dist="101600" dir="12600000" algn="r" rotWithShape="0">
                    <a:schemeClr val="accent1">
                      <a:lumMod val="60000"/>
                      <a:lumOff val="40000"/>
                      <a:alpha val="28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26" name="椭圆 25"/>
                <p:cNvSpPr/>
                <p:nvPr/>
              </p:nvSpPr>
              <p:spPr>
                <a:xfrm flipH="1">
                  <a:off x="10740039" y="6392507"/>
                  <a:ext cx="297809" cy="297808"/>
                </a:xfrm>
                <a:prstGeom prst="ellipse">
                  <a:avLst/>
                </a:prstGeom>
                <a:solidFill>
                  <a:schemeClr val="accent1">
                    <a:lumMod val="50000"/>
                  </a:schemeClr>
                </a:solidFill>
                <a:ln w="12700" cap="flat" cmpd="sng" algn="ctr">
                  <a:noFill/>
                  <a:prstDash val="solid"/>
                  <a:miter lim="800000"/>
                </a:ln>
                <a:effectLst>
                  <a:outerShdw blurRad="101600" dist="63500" dir="2700000" algn="tl" rotWithShape="0">
                    <a:schemeClr val="tx1">
                      <a:lumMod val="95000"/>
                      <a:lumOff val="5000"/>
                      <a:alpha val="2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sp>
            <p:nvSpPr>
              <p:cNvPr id="24" name="Freeform 10"/>
              <p:cNvSpPr/>
              <p:nvPr/>
            </p:nvSpPr>
            <p:spPr bwMode="auto">
              <a:xfrm flipH="1">
                <a:off x="10780996" y="6447704"/>
                <a:ext cx="215893" cy="187413"/>
              </a:xfrm>
              <a:custGeom>
                <a:avLst/>
                <a:gdLst>
                  <a:gd name="T0" fmla="*/ 121 w 235"/>
                  <a:gd name="T1" fmla="*/ 191 h 204"/>
                  <a:gd name="T2" fmla="*/ 134 w 235"/>
                  <a:gd name="T3" fmla="*/ 204 h 204"/>
                  <a:gd name="T4" fmla="*/ 235 w 235"/>
                  <a:gd name="T5" fmla="*/ 101 h 204"/>
                  <a:gd name="T6" fmla="*/ 134 w 235"/>
                  <a:gd name="T7" fmla="*/ 0 h 204"/>
                  <a:gd name="T8" fmla="*/ 121 w 235"/>
                  <a:gd name="T9" fmla="*/ 11 h 204"/>
                  <a:gd name="T10" fmla="*/ 203 w 235"/>
                  <a:gd name="T11" fmla="*/ 92 h 204"/>
                  <a:gd name="T12" fmla="*/ 0 w 235"/>
                  <a:gd name="T13" fmla="*/ 92 h 204"/>
                  <a:gd name="T14" fmla="*/ 0 w 235"/>
                  <a:gd name="T15" fmla="*/ 109 h 204"/>
                  <a:gd name="T16" fmla="*/ 203 w 235"/>
                  <a:gd name="T17" fmla="*/ 109 h 204"/>
                  <a:gd name="T18" fmla="*/ 121 w 235"/>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04">
                    <a:moveTo>
                      <a:pt x="121" y="191"/>
                    </a:moveTo>
                    <a:lnTo>
                      <a:pt x="134" y="204"/>
                    </a:lnTo>
                    <a:lnTo>
                      <a:pt x="235" y="101"/>
                    </a:lnTo>
                    <a:lnTo>
                      <a:pt x="134" y="0"/>
                    </a:lnTo>
                    <a:lnTo>
                      <a:pt x="121" y="11"/>
                    </a:lnTo>
                    <a:lnTo>
                      <a:pt x="203" y="92"/>
                    </a:lnTo>
                    <a:lnTo>
                      <a:pt x="0" y="92"/>
                    </a:lnTo>
                    <a:lnTo>
                      <a:pt x="0" y="109"/>
                    </a:lnTo>
                    <a:lnTo>
                      <a:pt x="203" y="109"/>
                    </a:lnTo>
                    <a:lnTo>
                      <a:pt x="121" y="191"/>
                    </a:lnTo>
                    <a:close/>
                  </a:path>
                </a:pathLst>
              </a:custGeom>
              <a:solidFill>
                <a:sysClr val="window" lastClr="FFFFFF"/>
              </a:solidFill>
              <a:ln w="9525">
                <a:solidFill>
                  <a:sysClr val="window" lastClr="FFFFFF"/>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6600" b="0" i="0" u="none" strike="noStrike" kern="0" cap="none" spc="0" normalizeH="0" baseline="0" noProof="0">
                  <a:ln>
                    <a:noFill/>
                  </a:ln>
                  <a:effectLst/>
                  <a:uLnTx/>
                  <a:uFillTx/>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grpSp>
      </p:grpSp>
      <p:pic>
        <p:nvPicPr>
          <p:cNvPr id="4" name="图片 3"/>
          <p:cNvPicPr>
            <a:picLocks noChangeAspect="1"/>
          </p:cNvPicPr>
          <p:nvPr/>
        </p:nvPicPr>
        <p:blipFill>
          <a:blip r:embed="rId1"/>
          <a:stretch>
            <a:fillRect/>
          </a:stretch>
        </p:blipFill>
        <p:spPr>
          <a:xfrm>
            <a:off x="1237615" y="621030"/>
            <a:ext cx="9511665" cy="56191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tags/tag1.xml><?xml version="1.0" encoding="utf-8"?>
<p:tagLst xmlns:p="http://schemas.openxmlformats.org/presentationml/2006/main">
  <p:tag name="TABLE_ENDDRAG_ORIGIN_RECT" val="691*180"/>
  <p:tag name="TABLE_ENDDRAG_RECT" val="130*108*691*180"/>
</p:tagLst>
</file>

<file path=ppt/tags/tag2.xml><?xml version="1.0" encoding="utf-8"?>
<p:tagLst xmlns:p="http://schemas.openxmlformats.org/presentationml/2006/main">
  <p:tag name="TABLE_ENDDRAG_ORIGIN_RECT" val="691*180"/>
  <p:tag name="TABLE_ENDDRAG_RECT" val="130*108*691*180"/>
</p:tagLst>
</file>

<file path=ppt/tags/tag3.xml><?xml version="1.0" encoding="utf-8"?>
<p:tagLst xmlns:p="http://schemas.openxmlformats.org/presentationml/2006/main">
  <p:tag name="TABLE_ENDDRAG_ORIGIN_RECT" val="691*180"/>
  <p:tag name="TABLE_ENDDRAG_RECT" val="130*108*691*180"/>
</p:tagLst>
</file>

<file path=ppt/tags/tag4.xml><?xml version="1.0" encoding="utf-8"?>
<p:tagLst xmlns:p="http://schemas.openxmlformats.org/presentationml/2006/main">
  <p:tag name="TABLE_ENDDRAG_ORIGIN_RECT" val="691*180"/>
  <p:tag name="TABLE_ENDDRAG_RECT" val="130*108*691*180"/>
</p:tagLst>
</file>

<file path=ppt/tags/tag5.xml><?xml version="1.0" encoding="utf-8"?>
<p:tagLst xmlns:p="http://schemas.openxmlformats.org/presentationml/2006/main">
  <p:tag name="TABLE_ENDDRAG_ORIGIN_RECT" val="691*180"/>
  <p:tag name="TABLE_ENDDRAG_RECT" val="130*108*691*180"/>
</p:tagLst>
</file>

<file path=ppt/tags/tag6.xml><?xml version="1.0" encoding="utf-8"?>
<p:tagLst xmlns:p="http://schemas.openxmlformats.org/presentationml/2006/main">
  <p:tag name="TABLE_ENDDRAG_ORIGIN_RECT" val="691*180"/>
  <p:tag name="TABLE_ENDDRAG_RECT" val="130*108*691*180"/>
</p:tagLst>
</file>

<file path=ppt/tags/tag7.xml><?xml version="1.0" encoding="utf-8"?>
<p:tagLst xmlns:p="http://schemas.openxmlformats.org/presentationml/2006/main">
  <p:tag name="TABLE_ENDDRAG_ORIGIN_RECT" val="691*180"/>
  <p:tag name="TABLE_ENDDRAG_RECT" val="130*108*691*180"/>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0</TotalTime>
  <Words>19382</Words>
  <Application>WPS 演示</Application>
  <PresentationFormat>Widescreen</PresentationFormat>
  <Paragraphs>1312</Paragraphs>
  <Slides>47</Slides>
  <Notes>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47</vt:i4>
      </vt:variant>
    </vt:vector>
  </HeadingPairs>
  <TitlesOfParts>
    <vt:vector size="71" baseType="lpstr">
      <vt:lpstr>Arial</vt:lpstr>
      <vt:lpstr>SimSun</vt:lpstr>
      <vt:lpstr>Wingdings</vt:lpstr>
      <vt:lpstr>Franklin Gothic Book</vt:lpstr>
      <vt:lpstr>Times New Roman Bold</vt:lpstr>
      <vt:lpstr>汉仪旗黑-55简</vt:lpstr>
      <vt:lpstr>汉仪中黑KW</vt:lpstr>
      <vt:lpstr>Times New Roman Regular</vt:lpstr>
      <vt:lpstr>Times New Roman Bold Italic</vt:lpstr>
      <vt:lpstr>Times New Roman</vt:lpstr>
      <vt:lpstr>Helvetica Neue Medium</vt:lpstr>
      <vt:lpstr>Microsoft YaHei</vt:lpstr>
      <vt:lpstr>汉仪旗黑</vt:lpstr>
      <vt:lpstr>SimSun</vt:lpstr>
      <vt:lpstr>Arial Unicode MS</vt:lpstr>
      <vt:lpstr>华文楷体</vt:lpstr>
      <vt:lpstr>等线</vt:lpstr>
      <vt:lpstr>Aptos</vt:lpstr>
      <vt:lpstr>苹方-简</vt:lpstr>
      <vt:lpstr>汉仪书宋二KW</vt:lpstr>
      <vt:lpstr>黑体</vt:lpstr>
      <vt:lpstr>DejaVu Math TeX Gyre</vt:lpstr>
      <vt:lpstr>Cambria Math</vt:lpstr>
      <vt:lpstr>Crop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A2888</dc:creator>
  <cp:lastModifiedBy>南滨路骑过自行车</cp:lastModifiedBy>
  <cp:revision>53</cp:revision>
  <dcterms:created xsi:type="dcterms:W3CDTF">2024-06-18T14:10:33Z</dcterms:created>
  <dcterms:modified xsi:type="dcterms:W3CDTF">2024-06-18T14:10:33Z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2052-6.2.0.8299</vt:lpwstr>
  </property>
  <property fmtid="{D5CDD505-2E9C-101B-9397-08002B2CF9AE}" pid="3" name="KSOTemplateUUID">
    <vt:lpwstr>v1.0_mb_9hxzXSa7XHQTR28DEPlr7A==</vt:lpwstr>
  </property>
  <property fmtid="{D5CDD505-2E9C-101B-9397-08002B2CF9AE}" pid="4" name="ICV">
    <vt:lpwstr>ADEC7BBFCCFF9369D65871661C0136AE_43</vt:lpwstr>
  </property>
</Properties>
</file>